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399" r:id="rId3"/>
    <p:sldId id="380" r:id="rId4"/>
    <p:sldId id="381" r:id="rId5"/>
    <p:sldId id="382" r:id="rId6"/>
    <p:sldId id="384" r:id="rId7"/>
    <p:sldId id="387" r:id="rId8"/>
    <p:sldId id="402" r:id="rId9"/>
    <p:sldId id="406" r:id="rId10"/>
    <p:sldId id="403" r:id="rId11"/>
    <p:sldId id="404" r:id="rId12"/>
    <p:sldId id="407" r:id="rId13"/>
    <p:sldId id="385" r:id="rId14"/>
    <p:sldId id="386" r:id="rId15"/>
    <p:sldId id="351" r:id="rId16"/>
    <p:sldId id="258" r:id="rId17"/>
    <p:sldId id="259" r:id="rId18"/>
    <p:sldId id="370" r:id="rId19"/>
    <p:sldId id="374" r:id="rId20"/>
    <p:sldId id="375" r:id="rId21"/>
    <p:sldId id="377" r:id="rId22"/>
    <p:sldId id="405" r:id="rId23"/>
    <p:sldId id="389" r:id="rId24"/>
    <p:sldId id="392" r:id="rId25"/>
    <p:sldId id="393" r:id="rId26"/>
    <p:sldId id="395" r:id="rId27"/>
    <p:sldId id="358" r:id="rId28"/>
    <p:sldId id="396" r:id="rId29"/>
  </p:sldIdLst>
  <p:sldSz cx="9144000" cy="6858000" type="screen4x3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E0D"/>
    <a:srgbClr val="0054A1"/>
    <a:srgbClr val="329933"/>
    <a:srgbClr val="F8FAFA"/>
    <a:srgbClr val="FFFFFF"/>
    <a:srgbClr val="F5B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9853" autoAdjust="0"/>
  </p:normalViewPr>
  <p:slideViewPr>
    <p:cSldViewPr snapToGrid="0">
      <p:cViewPr varScale="1">
        <p:scale>
          <a:sx n="88" d="100"/>
          <a:sy n="88" d="100"/>
        </p:scale>
        <p:origin x="1386" y="114"/>
      </p:cViewPr>
      <p:guideLst>
        <p:guide orient="horz" pos="2268"/>
        <p:guide pos="2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'РЕЗУЛЬТАТЫ ПРОИЗВОДСТВА'!$C$3</c:f>
              <c:strCache>
                <c:ptCount val="1"/>
                <c:pt idx="0">
                  <c:v>Произведено деталей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'РЕЗУЛЬТАТЫ ПРОИЗВОДСТВА'!$B$4:$B$13</c:f>
              <c:strCache>
                <c:ptCount val="10"/>
                <c:pt idx="0">
                  <c:v>Признаки  ОРВИ </c:v>
                </c:pt>
                <c:pt idx="1">
                  <c:v>Ухудшение состояния </c:v>
                </c:pt>
                <c:pt idx="2">
                  <c:v>Запись  на  прием в поликлинику</c:v>
                </c:pt>
                <c:pt idx="3">
                  <c:v>Необходимо получить  лекарства или  рецепты</c:v>
                </c:pt>
                <c:pt idx="4">
                  <c:v>Необходимо  сделать мазок</c:v>
                </c:pt>
                <c:pt idx="5">
                  <c:v>Узнать  результат</c:v>
                </c:pt>
                <c:pt idx="6">
                  <c:v>Вакцинация </c:v>
                </c:pt>
                <c:pt idx="7">
                  <c:v>Диспансеризация</c:v>
                </c:pt>
                <c:pt idx="8">
                  <c:v>Режим работы  служб и кабинетов </c:v>
                </c:pt>
                <c:pt idx="9">
                  <c:v>Расписание работы специалистов</c:v>
                </c:pt>
              </c:strCache>
            </c:strRef>
          </c:cat>
          <c:val>
            <c:numRef>
              <c:f>'РЕЗУЛЬТАТЫ ПРОИЗВОДСТВА'!$C$4:$C$13</c:f>
              <c:numCache>
                <c:formatCode>0</c:formatCode>
                <c:ptCount val="10"/>
                <c:pt idx="0">
                  <c:v>26</c:v>
                </c:pt>
                <c:pt idx="1">
                  <c:v>84</c:v>
                </c:pt>
                <c:pt idx="2">
                  <c:v>75</c:v>
                </c:pt>
                <c:pt idx="3">
                  <c:v>58</c:v>
                </c:pt>
                <c:pt idx="4">
                  <c:v>23</c:v>
                </c:pt>
                <c:pt idx="5">
                  <c:v>10</c:v>
                </c:pt>
                <c:pt idx="6">
                  <c:v>14</c:v>
                </c:pt>
                <c:pt idx="7">
                  <c:v>17</c:v>
                </c:pt>
                <c:pt idx="8">
                  <c:v>15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5-4D26-9F0C-8F87B1E521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7674072"/>
        <c:axId val="235177488"/>
      </c:barChart>
      <c:catAx>
        <c:axId val="7767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177488"/>
        <c:crosses val="autoZero"/>
        <c:auto val="0"/>
        <c:lblAlgn val="ctr"/>
        <c:lblOffset val="100"/>
        <c:noMultiLvlLbl val="1"/>
      </c:catAx>
      <c:valAx>
        <c:axId val="2351774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767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832524199851641E-2"/>
          <c:y val="0.1338141813401679"/>
          <c:w val="0.96316747580014839"/>
          <c:h val="0.76413513327901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'[Таблица результатов производства1]РЕЗУЛЬТАТЫ ПРОИЗВОДСТВА'!$C$3</c:f>
              <c:strCache>
                <c:ptCount val="1"/>
                <c:pt idx="0">
                  <c:v>Произведено деталей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'[Таблица результатов производства1]РЕЗУЛЬТАТЫ ПРОИЗВОДСТВА'!$B$4:$B$13</c:f>
              <c:strCache>
                <c:ptCount val="9"/>
                <c:pt idx="0">
                  <c:v>8.00-9.00</c:v>
                </c:pt>
                <c:pt idx="1">
                  <c:v>9.00- 10.00</c:v>
                </c:pt>
                <c:pt idx="2">
                  <c:v>10.00- 11.00</c:v>
                </c:pt>
                <c:pt idx="3">
                  <c:v>11.00- 12.00</c:v>
                </c:pt>
                <c:pt idx="4">
                  <c:v>12.00-  13.00</c:v>
                </c:pt>
                <c:pt idx="5">
                  <c:v>13.00- 14.00</c:v>
                </c:pt>
                <c:pt idx="6">
                  <c:v>14.00- 15.00</c:v>
                </c:pt>
                <c:pt idx="7">
                  <c:v>15..00-16.00</c:v>
                </c:pt>
                <c:pt idx="8">
                  <c:v>16.00- 17.00</c:v>
                </c:pt>
              </c:strCache>
            </c:strRef>
          </c:cat>
          <c:val>
            <c:numRef>
              <c:f>'[Таблица результатов производства1]РЕЗУЛЬТАТЫ ПРОИЗВОДСТВА'!$C$4:$C$13</c:f>
              <c:numCache>
                <c:formatCode>0</c:formatCode>
                <c:ptCount val="10"/>
                <c:pt idx="0">
                  <c:v>36</c:v>
                </c:pt>
                <c:pt idx="1">
                  <c:v>40</c:v>
                </c:pt>
                <c:pt idx="2">
                  <c:v>72</c:v>
                </c:pt>
                <c:pt idx="3">
                  <c:v>79</c:v>
                </c:pt>
                <c:pt idx="4">
                  <c:v>40</c:v>
                </c:pt>
                <c:pt idx="5">
                  <c:v>3</c:v>
                </c:pt>
                <c:pt idx="6">
                  <c:v>39</c:v>
                </c:pt>
                <c:pt idx="7">
                  <c:v>22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6-4F46-9C91-AF6B6C8313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7674072"/>
        <c:axId val="235177488"/>
      </c:barChart>
      <c:catAx>
        <c:axId val="7767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177488"/>
        <c:crosses val="autoZero"/>
        <c:auto val="0"/>
        <c:lblAlgn val="ctr"/>
        <c:lblOffset val="100"/>
        <c:noMultiLvlLbl val="1"/>
      </c:catAx>
      <c:valAx>
        <c:axId val="2351774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767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Лист1!$A$3:$A$12</cx:f>
        <cx:lvl ptCount="10">
          <cx:pt idx="0">повторные вызова</cx:pt>
          <cx:pt idx="1">Запись на прием  в поликлинику</cx:pt>
          <cx:pt idx="2">необходимо получить  лекарства</cx:pt>
          <cx:pt idx="3">первичные вызова</cx:pt>
          <cx:pt idx="4">необходимо  сделать  мазок</cx:pt>
          <cx:pt idx="5">Диспансеризация</cx:pt>
          <cx:pt idx="6">режим работы служб</cx:pt>
          <cx:pt idx="7">Вакцинация</cx:pt>
          <cx:pt idx="8">расписание  работы спциалистов</cx:pt>
          <cx:pt idx="9">Режим  работы  служб и кабинетов</cx:pt>
        </cx:lvl>
      </cx:strDim>
      <cx:numDim type="val">
        <cx:f>Лист1!$B$3:$B$12</cx:f>
        <cx:lvl ptCount="10" formatCode="Основной">
          <cx:pt idx="0">84</cx:pt>
          <cx:pt idx="1">75</cx:pt>
          <cx:pt idx="2">58</cx:pt>
          <cx:pt idx="3">26</cx:pt>
          <cx:pt idx="4">23</cx:pt>
          <cx:pt idx="5">17</cx:pt>
          <cx:pt idx="6">15</cx:pt>
          <cx:pt idx="7">14</cx:pt>
          <cx:pt idx="8">14</cx:pt>
          <cx:pt idx="9">10</cx:pt>
        </cx:lvl>
      </cx:numDim>
    </cx:data>
    <cx:data id="1">
      <cx:strDim type="cat">
        <cx:f>Лист1!$A$3:$A$12</cx:f>
        <cx:lvl ptCount="10">
          <cx:pt idx="0">повторные вызова</cx:pt>
          <cx:pt idx="1">Запись на прием  в поликлинику</cx:pt>
          <cx:pt idx="2">необходимо получить  лекарства</cx:pt>
          <cx:pt idx="3">первичные вызова</cx:pt>
          <cx:pt idx="4">необходимо  сделать  мазок</cx:pt>
          <cx:pt idx="5">Диспансеризация</cx:pt>
          <cx:pt idx="6">режим работы служб</cx:pt>
          <cx:pt idx="7">Вакцинация</cx:pt>
          <cx:pt idx="8">расписание  работы спциалистов</cx:pt>
          <cx:pt idx="9">Режим  работы  служб и кабинетов</cx:pt>
        </cx:lvl>
      </cx:strDim>
      <cx:numDim type="val">
        <cx:f>Лист1!$C$3:$C$12</cx:f>
        <cx:lvl ptCount="10" formatCode="0%">
          <cx:pt idx="0">0.25</cx:pt>
          <cx:pt idx="1">0.223</cx:pt>
          <cx:pt idx="2">17.300000000000001</cx:pt>
          <cx:pt idx="3">0.076999999999999999</cx:pt>
          <cx:pt idx="4">0.068000000000000005</cx:pt>
          <cx:pt idx="5">0.050000000000000003</cx:pt>
          <cx:pt idx="6">0.044999999999999998</cx:pt>
          <cx:pt idx="7">0.042000000000000003</cx:pt>
          <cx:pt idx="8">0.042000000000000003</cx:pt>
          <cx:pt idx="9">0.029999999999999999</cx:pt>
        </cx:lvl>
      </cx:numDim>
    </cx:data>
    <cx:data id="2">
      <cx:strDim type="cat">
        <cx:f>Лист1!$A$3:$A$12</cx:f>
        <cx:lvl ptCount="10">
          <cx:pt idx="0">повторные вызова</cx:pt>
          <cx:pt idx="1">Запись на прием  в поликлинику</cx:pt>
          <cx:pt idx="2">необходимо получить  лекарства</cx:pt>
          <cx:pt idx="3">первичные вызова</cx:pt>
          <cx:pt idx="4">необходимо  сделать  мазок</cx:pt>
          <cx:pt idx="5">Диспансеризация</cx:pt>
          <cx:pt idx="6">режим работы служб</cx:pt>
          <cx:pt idx="7">Вакцинация</cx:pt>
          <cx:pt idx="8">расписание  работы спциалистов</cx:pt>
          <cx:pt idx="9">Режим  работы  служб и кабинетов</cx:pt>
        </cx:lvl>
      </cx:strDim>
      <cx:numDim type="val">
        <cx:f>Лист1!$D$3:$D$12</cx:f>
        <cx:lvl ptCount="10" formatCode="Основной">
          <cx:pt idx="0">25</cx:pt>
          <cx:pt idx="1">0</cx:pt>
          <cx:pt idx="2">64.599999999999994</cx:pt>
          <cx:pt idx="3">72.299999999999997</cx:pt>
          <cx:pt idx="4">79.099999999999994</cx:pt>
          <cx:pt idx="5">84.099999999999994</cx:pt>
          <cx:pt idx="6">88.599999999999994</cx:pt>
          <cx:pt idx="7">92.799999999999997</cx:pt>
          <cx:pt idx="8">97</cx:pt>
          <cx:pt idx="9">100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ru-RU" dirty="0" smtClean="0"/>
              <a:t>Диаграмма </a:t>
            </a:r>
            <a:r>
              <a:rPr lang="ru-RU" dirty="0" smtClean="0"/>
              <a:t>звонков  пациентов в ЦРБ</a:t>
            </a:r>
          </a:p>
          <a:p>
            <a:pPr algn="ctr">
              <a:defRPr/>
            </a:pPr>
            <a:endParaRPr lang="ru-RU" dirty="0"/>
          </a:p>
        </cx:rich>
      </cx:tx>
    </cx:title>
    <cx:plotArea>
      <cx:plotAreaRegion>
        <cx:series layoutId="clusteredColumn" uniqueId="{5EEC4D63-D3BA-4A1B-B717-BBD9AFA3A617}" formatIdx="0">
          <cx:tx>
            <cx:txData>
              <cx:f>Лист1!$B$1:$B$2</cx:f>
              <cx:v/>
            </cx:txData>
          </cx:tx>
          <cx:dataId val="0"/>
          <cx:layoutPr>
            <cx:aggregation/>
          </cx:layoutPr>
          <cx:axisId val="1"/>
        </cx:series>
        <cx:series layoutId="clusteredColumn" hidden="1" uniqueId="{C576EE92-B789-4B5C-AB48-09B4C7F2CAAB}" formatIdx="2">
          <cx:tx>
            <cx:txData>
              <cx:f>Лист1!$C$1:$C$2</cx:f>
              <cx:v/>
            </cx:txData>
          </cx:tx>
          <cx:dataId val="1"/>
          <cx:layoutPr>
            <cx:aggregation/>
          </cx:layoutPr>
          <cx:axisId val="1"/>
        </cx:series>
        <cx:series layoutId="clusteredColumn" hidden="1" uniqueId="{8D5D5909-D948-4DE8-8160-C7C9E73CB809}" formatIdx="4">
          <cx:tx>
            <cx:txData>
              <cx:f>Лист1!$D$1:$D$2</cx:f>
              <cx:v/>
            </cx:txData>
          </cx:tx>
          <cx:dataId val="2"/>
          <cx:layoutPr>
            <cx:aggregation/>
          </cx:layoutPr>
          <cx:axisId val="1"/>
        </cx:series>
        <cx:series layoutId="paretoLine" ownerIdx="0" uniqueId="{525D2F7B-9659-4BCD-908F-AB40FE8D5685}" formatIdx="1">
          <cx:spPr>
            <a:ln>
              <a:solidFill>
                <a:schemeClr val="accent1"/>
              </a:solidFill>
            </a:ln>
          </cx:spPr>
          <cx:axisId val="2"/>
        </cx:series>
        <cx:series layoutId="paretoLine" ownerIdx="1" uniqueId="{696760A4-0A4C-47C6-83BA-AC6B508399C4}" formatIdx="3">
          <cx:axisId val="2"/>
        </cx:series>
        <cx:series layoutId="paretoLine" ownerIdx="2" uniqueId="{CA4EF1DF-7772-4360-96F5-5FACA4EEBBBE}" formatIdx="5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8FA4B-8F25-4A27-81B6-B36EFC30DED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8A13F2-2A9B-4BFF-B88B-3E6174C14422}" type="pres">
      <dgm:prSet presAssocID="{D878FA4B-8F25-4A27-81B6-B36EFC30DE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0CC85-B2CB-4485-91BF-59C5B9457493}" type="presOf" srcId="{D878FA4B-8F25-4A27-81B6-B36EFC30DED0}" destId="{268A13F2-2A9B-4BFF-B88B-3E6174C14422}" srcOrd="0" destOrd="0" presId="urn:microsoft.com/office/officeart/2005/8/layout/vList4#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105321"/>
            <a:ext cx="6047640" cy="48364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pc="-1">
                <a:latin typeface="Arial" panose="020B0604020202020204"/>
              </a:rPr>
              <a:t>Для правки формата примечаний щёлкните мышью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705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pc="-1">
                <a:latin typeface="Times New Roman" panose="02020603050405020304"/>
              </a:rPr>
              <a:t>&lt;заголовок&gt;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7059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spc="-1">
                <a:latin typeface="Times New Roman" panose="02020603050405020304"/>
              </a:rPr>
              <a:t>&lt;дата/время&gt;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211005"/>
            <a:ext cx="3280680" cy="53705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spc="-1">
                <a:latin typeface="Times New Roman" panose="02020603050405020304"/>
              </a:rPr>
              <a:t>&lt;нижний колонтитул&gt;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211005"/>
            <a:ext cx="3280680" cy="537059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7CE0941-6153-4571-9DA2-E1DAB51C3690}" type="slidenum">
              <a:rPr lang="ru-RU" sz="1400" spc="-1">
                <a:latin typeface="Times New Roman" panose="02020603050405020304"/>
              </a:rPr>
              <a:pPr algn="r"/>
              <a:t>‹#›</a:t>
            </a:fld>
            <a:endParaRPr lang="ru-RU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34632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426C-7BC5-4BD0-9EC7-EC8E323CA7B8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E9B6-3CC6-49EE-AEE4-722AAD29D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14/relationships/chartEx" Target="../charts/chart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1679311" y="300960"/>
            <a:ext cx="6948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здравоохранения</a:t>
            </a:r>
          </a:p>
          <a:p>
            <a:pPr algn="ctr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</a:p>
        </p:txBody>
      </p:sp>
      <p:sp>
        <p:nvSpPr>
          <p:cNvPr id="48" name="CustomShape 5"/>
          <p:cNvSpPr/>
          <p:nvPr/>
        </p:nvSpPr>
        <p:spPr>
          <a:xfrm>
            <a:off x="283231" y="2697581"/>
            <a:ext cx="8470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altLang="ru-RU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дозвонов в поликлинику</a:t>
            </a:r>
          </a:p>
        </p:txBody>
      </p:sp>
      <p:sp>
        <p:nvSpPr>
          <p:cNvPr id="49" name="CustomShape 6"/>
          <p:cNvSpPr/>
          <p:nvPr/>
        </p:nvSpPr>
        <p:spPr>
          <a:xfrm>
            <a:off x="1553311" y="897013"/>
            <a:ext cx="720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Кочковская</a:t>
            </a: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Центральная Районная больница</a:t>
            </a:r>
          </a:p>
        </p:txBody>
      </p:sp>
      <p:sp>
        <p:nvSpPr>
          <p:cNvPr id="50" name="CustomShape 7"/>
          <p:cNvSpPr/>
          <p:nvPr/>
        </p:nvSpPr>
        <p:spPr>
          <a:xfrm>
            <a:off x="563491" y="5517360"/>
            <a:ext cx="7626951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CustomShape 8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1260927-9021-4F66-977A-5F58525F877F}" type="slidenum">
              <a:rPr lang="ru-RU" sz="1200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pPr algn="r">
                <a:lnSpc>
                  <a:spcPct val="100000"/>
                </a:lnSpc>
              </a:pPr>
              <a:t>1</a:t>
            </a:fld>
            <a:endParaRPr lang="ru-RU" sz="1200" strike="noStrike" spc="-1">
              <a:solidFill>
                <a:srgbClr val="F2F2F2"/>
              </a:solidFill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D35FA8-F719-4C7E-973F-7E5A60C9414E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6EA33656-F9B0-42F8-8805-360E9089055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754D1BA-60BC-4D95-8309-4B4BC0BA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55C333-CE5E-4FA2-B968-F0D0A33BF759}"/>
              </a:ext>
            </a:extLst>
          </p:cNvPr>
          <p:cNvSpPr/>
          <p:nvPr/>
        </p:nvSpPr>
        <p:spPr>
          <a:xfrm>
            <a:off x="73208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835D55-52F2-4A25-9C65-76E04B38B08F}"/>
              </a:ext>
            </a:extLst>
          </p:cNvPr>
          <p:cNvSpPr/>
          <p:nvPr/>
        </p:nvSpPr>
        <p:spPr>
          <a:xfrm>
            <a:off x="3301594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D39D4A-207A-40D6-A7A0-9097F20808DF}"/>
              </a:ext>
            </a:extLst>
          </p:cNvPr>
          <p:cNvSpPr txBox="1"/>
          <p:nvPr/>
        </p:nvSpPr>
        <p:spPr>
          <a:xfrm>
            <a:off x="66108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1254321"/>
            <a:ext cx="7771680" cy="2345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329649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452" y="3482527"/>
            <a:ext cx="7316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МО </a:t>
            </a:r>
            <a:r>
              <a:rPr lang="ru-RU" dirty="0"/>
              <a:t>отсутствует многоканальная связь.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Функционал сотрудников не разделен.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1</a:t>
            </a:r>
            <a:r>
              <a:rPr lang="ru-RU" dirty="0" smtClean="0"/>
              <a:t> телефонный аппарат  </a:t>
            </a:r>
            <a:r>
              <a:rPr lang="ru-RU" dirty="0"/>
              <a:t>обслуживает 1</a:t>
            </a:r>
            <a:r>
              <a:rPr lang="en-US" dirty="0" smtClean="0"/>
              <a:t> </a:t>
            </a:r>
            <a:r>
              <a:rPr lang="ru-RU" dirty="0" smtClean="0"/>
              <a:t>оператор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существующей организации дозвонов пациентов нагрузку на операторов невозможно перераспределить.</a:t>
            </a:r>
          </a:p>
        </p:txBody>
      </p:sp>
      <p:sp>
        <p:nvSpPr>
          <p:cNvPr id="20" name="CustomShape 1"/>
          <p:cNvSpPr/>
          <p:nvPr/>
        </p:nvSpPr>
        <p:spPr>
          <a:xfrm>
            <a:off x="685800" y="1355075"/>
            <a:ext cx="7775154" cy="22452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13388"/>
              </p:ext>
            </p:extLst>
          </p:nvPr>
        </p:nvGraphicFramePr>
        <p:xfrm>
          <a:off x="910010" y="1007526"/>
          <a:ext cx="6353921" cy="229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672">
                  <a:extLst>
                    <a:ext uri="{9D8B030D-6E8A-4147-A177-3AD203B41FA5}">
                      <a16:colId xmlns:a16="http://schemas.microsoft.com/office/drawing/2014/main" val="3077830425"/>
                    </a:ext>
                  </a:extLst>
                </a:gridCol>
                <a:gridCol w="318172">
                  <a:extLst>
                    <a:ext uri="{9D8B030D-6E8A-4147-A177-3AD203B41FA5}">
                      <a16:colId xmlns:a16="http://schemas.microsoft.com/office/drawing/2014/main" val="1139414399"/>
                    </a:ext>
                  </a:extLst>
                </a:gridCol>
                <a:gridCol w="763579">
                  <a:extLst>
                    <a:ext uri="{9D8B030D-6E8A-4147-A177-3AD203B41FA5}">
                      <a16:colId xmlns:a16="http://schemas.microsoft.com/office/drawing/2014/main" val="2802169374"/>
                    </a:ext>
                  </a:extLst>
                </a:gridCol>
                <a:gridCol w="506681">
                  <a:extLst>
                    <a:ext uri="{9D8B030D-6E8A-4147-A177-3AD203B41FA5}">
                      <a16:colId xmlns:a16="http://schemas.microsoft.com/office/drawing/2014/main" val="2022077656"/>
                    </a:ext>
                  </a:extLst>
                </a:gridCol>
                <a:gridCol w="486208">
                  <a:extLst>
                    <a:ext uri="{9D8B030D-6E8A-4147-A177-3AD203B41FA5}">
                      <a16:colId xmlns:a16="http://schemas.microsoft.com/office/drawing/2014/main" val="393880107"/>
                    </a:ext>
                  </a:extLst>
                </a:gridCol>
                <a:gridCol w="676263">
                  <a:extLst>
                    <a:ext uri="{9D8B030D-6E8A-4147-A177-3AD203B41FA5}">
                      <a16:colId xmlns:a16="http://schemas.microsoft.com/office/drawing/2014/main" val="2907149619"/>
                    </a:ext>
                  </a:extLst>
                </a:gridCol>
                <a:gridCol w="676263">
                  <a:extLst>
                    <a:ext uri="{9D8B030D-6E8A-4147-A177-3AD203B41FA5}">
                      <a16:colId xmlns:a16="http://schemas.microsoft.com/office/drawing/2014/main" val="2452048095"/>
                    </a:ext>
                  </a:extLst>
                </a:gridCol>
                <a:gridCol w="676263">
                  <a:extLst>
                    <a:ext uri="{9D8B030D-6E8A-4147-A177-3AD203B41FA5}">
                      <a16:colId xmlns:a16="http://schemas.microsoft.com/office/drawing/2014/main" val="1219139345"/>
                    </a:ext>
                  </a:extLst>
                </a:gridCol>
                <a:gridCol w="676263">
                  <a:extLst>
                    <a:ext uri="{9D8B030D-6E8A-4147-A177-3AD203B41FA5}">
                      <a16:colId xmlns:a16="http://schemas.microsoft.com/office/drawing/2014/main" val="3532991500"/>
                    </a:ext>
                  </a:extLst>
                </a:gridCol>
                <a:gridCol w="267557">
                  <a:extLst>
                    <a:ext uri="{9D8B030D-6E8A-4147-A177-3AD203B41FA5}">
                      <a16:colId xmlns:a16="http://schemas.microsoft.com/office/drawing/2014/main" val="1064584739"/>
                    </a:ext>
                  </a:extLst>
                </a:gridCol>
              </a:tblGrid>
              <a:tr h="13810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8.9.0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9,00-10,00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10.00- 11.00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11.00-12.00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12.00-13.00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14.00-15.00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15.00-16.0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16.00-17.00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43717"/>
                  </a:ext>
                </a:extLst>
              </a:tr>
              <a:tr h="2934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Волкова Е.Ю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59966"/>
                  </a:ext>
                </a:extLst>
              </a:tr>
              <a:tr h="17736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Жуненко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817919"/>
                  </a:ext>
                </a:extLst>
              </a:tr>
              <a:tr h="29348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Атанова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С.Н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6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4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329649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066421"/>
            <a:ext cx="7771680" cy="253321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 количество входящих звонков 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Кочковской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 за  5 дней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>
          <a:xfrm flipV="1">
            <a:off x="807469" y="-64787"/>
            <a:ext cx="7771680" cy="611692"/>
          </a:xfrm>
        </p:spPr>
        <p:txBody>
          <a:bodyPr anchor="t"/>
          <a:lstStyle/>
          <a:p>
            <a:r>
              <a:rPr lang="ru-RU" dirty="0" smtClean="0"/>
              <a:t>=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27838"/>
              </p:ext>
            </p:extLst>
          </p:nvPr>
        </p:nvGraphicFramePr>
        <p:xfrm>
          <a:off x="1371600" y="2845423"/>
          <a:ext cx="6400080" cy="2776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8022">
                  <a:extLst>
                    <a:ext uri="{9D8B030D-6E8A-4147-A177-3AD203B41FA5}">
                      <a16:colId xmlns:a16="http://schemas.microsoft.com/office/drawing/2014/main" val="1261557293"/>
                    </a:ext>
                  </a:extLst>
                </a:gridCol>
                <a:gridCol w="3662058">
                  <a:extLst>
                    <a:ext uri="{9D8B030D-6E8A-4147-A177-3AD203B41FA5}">
                      <a16:colId xmlns:a16="http://schemas.microsoft.com/office/drawing/2014/main" val="1743345024"/>
                    </a:ext>
                  </a:extLst>
                </a:gridCol>
              </a:tblGrid>
              <a:tr h="299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8.00  - 9.00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373349"/>
                  </a:ext>
                </a:extLst>
              </a:tr>
              <a:tr h="299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9.00 – 10.00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826664"/>
                  </a:ext>
                </a:extLst>
              </a:tr>
              <a:tr h="299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10.00- 11.00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969396"/>
                  </a:ext>
                </a:extLst>
              </a:tr>
              <a:tr h="299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11.00- 12.00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93450"/>
                  </a:ext>
                </a:extLst>
              </a:tr>
              <a:tr h="299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12.00-13.00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249219"/>
                  </a:ext>
                </a:extLst>
              </a:tr>
              <a:tr h="299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13.00- 14.00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759871"/>
                  </a:ext>
                </a:extLst>
              </a:tr>
              <a:tr h="299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14.00-15.00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085775"/>
                  </a:ext>
                </a:extLst>
              </a:tr>
              <a:tr h="299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15.00-16.00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13625"/>
                  </a:ext>
                </a:extLst>
              </a:tr>
              <a:tr h="381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16.00-17.00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45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5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329649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887" y="4906826"/>
            <a:ext cx="7986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/>
              <a:t>Наибольшая активность входящих звонков наблюдается с </a:t>
            </a:r>
            <a:r>
              <a:rPr lang="ru-RU" dirty="0" smtClean="0"/>
              <a:t>10.00 </a:t>
            </a:r>
            <a:r>
              <a:rPr lang="ru-RU" dirty="0"/>
              <a:t>до </a:t>
            </a:r>
            <a:r>
              <a:rPr lang="ru-RU" dirty="0" smtClean="0"/>
              <a:t>11.00 </a:t>
            </a:r>
            <a:r>
              <a:rPr lang="ru-RU" dirty="0"/>
              <a:t>и с </a:t>
            </a:r>
            <a:r>
              <a:rPr lang="ru-RU" dirty="0" smtClean="0"/>
              <a:t>11.00 </a:t>
            </a:r>
            <a:r>
              <a:rPr lang="ru-RU" dirty="0"/>
              <a:t>до </a:t>
            </a:r>
            <a:r>
              <a:rPr lang="ru-RU" dirty="0" smtClean="0"/>
              <a:t>12.00 </a:t>
            </a:r>
            <a:r>
              <a:rPr lang="ru-RU" dirty="0"/>
              <a:t>часов</a:t>
            </a:r>
            <a:r>
              <a:rPr lang="ru-RU" dirty="0" smtClean="0"/>
              <a:t>. </a:t>
            </a:r>
            <a:r>
              <a:rPr lang="ru-RU" dirty="0"/>
              <a:t>Снижение нагрузки на операторов возможно за счет оптимизации/балансировки  расписания  работы операторов.</a:t>
            </a:r>
          </a:p>
        </p:txBody>
      </p:sp>
      <p:graphicFrame>
        <p:nvGraphicFramePr>
          <p:cNvPr id="18" name="Диаграмма 17" descr="Column chart showing date and number of components completed. Sort the Date column to see dates in Ascending or Descending order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88922"/>
              </p:ext>
            </p:extLst>
          </p:nvPr>
        </p:nvGraphicFramePr>
        <p:xfrm>
          <a:off x="778796" y="1145893"/>
          <a:ext cx="7585687" cy="3509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19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1947862" y="451174"/>
            <a:ext cx="6353016" cy="592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Основная проблема процесса</a:t>
            </a:r>
          </a:p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1490" y="2370106"/>
            <a:ext cx="7160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Что?</a:t>
            </a:r>
            <a:r>
              <a:rPr lang="ru-RU" dirty="0">
                <a:solidFill>
                  <a:srgbClr val="002060"/>
                </a:solidFill>
              </a:rPr>
              <a:t>         Доля дозвонов продолжительностью менее 2 минут </a:t>
            </a:r>
          </a:p>
          <a:p>
            <a:r>
              <a:rPr lang="ru-RU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Где?</a:t>
            </a:r>
            <a:r>
              <a:rPr lang="ru-RU" dirty="0">
                <a:solidFill>
                  <a:srgbClr val="002060"/>
                </a:solidFill>
              </a:rPr>
              <a:t>           в  </a:t>
            </a:r>
            <a:r>
              <a:rPr lang="ru-RU" dirty="0" err="1" smtClean="0">
                <a:solidFill>
                  <a:srgbClr val="002060"/>
                </a:solidFill>
              </a:rPr>
              <a:t>Кочковскую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ЦРБ</a:t>
            </a:r>
          </a:p>
          <a:p>
            <a:r>
              <a:rPr lang="ru-RU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Когда?</a:t>
            </a:r>
            <a:r>
              <a:rPr lang="ru-RU" dirty="0">
                <a:solidFill>
                  <a:srgbClr val="002060"/>
                </a:solidFill>
              </a:rPr>
              <a:t>      по состоянию на </a:t>
            </a:r>
            <a:r>
              <a:rPr lang="ru-RU" dirty="0" smtClean="0">
                <a:solidFill>
                  <a:srgbClr val="002060"/>
                </a:solidFill>
              </a:rPr>
              <a:t>14.12.2020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Сколько?</a:t>
            </a:r>
            <a:r>
              <a:rPr lang="ru-RU" dirty="0">
                <a:solidFill>
                  <a:srgbClr val="002060"/>
                </a:solidFill>
              </a:rPr>
              <a:t>  составляет </a:t>
            </a:r>
            <a:r>
              <a:rPr lang="ru-RU" b="1" dirty="0" smtClean="0">
                <a:solidFill>
                  <a:srgbClr val="002060"/>
                </a:solidFill>
              </a:rPr>
              <a:t>71 </a:t>
            </a:r>
            <a:r>
              <a:rPr lang="ru-RU" b="1" dirty="0">
                <a:solidFill>
                  <a:srgbClr val="002060"/>
                </a:solidFill>
              </a:rPr>
              <a:t>%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1966823" y="206670"/>
            <a:ext cx="6228715" cy="470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Ключевая цель проекта</a:t>
            </a:r>
          </a:p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7723" y="2399311"/>
            <a:ext cx="660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Что?            </a:t>
            </a:r>
            <a:r>
              <a:rPr lang="ru-RU" dirty="0">
                <a:solidFill>
                  <a:srgbClr val="002060"/>
                </a:solidFill>
              </a:rPr>
              <a:t>Доля дозвонов продолжительностью менее 2 минут </a:t>
            </a:r>
          </a:p>
          <a:p>
            <a:r>
              <a:rPr lang="ru-RU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Где?             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 smtClean="0">
                <a:solidFill>
                  <a:srgbClr val="002060"/>
                </a:solidFill>
              </a:rPr>
              <a:t>Кочковскую</a:t>
            </a:r>
            <a:r>
              <a:rPr lang="ru-RU" dirty="0" smtClean="0">
                <a:solidFill>
                  <a:srgbClr val="002060"/>
                </a:solidFill>
              </a:rPr>
              <a:t> ЦРБ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Когда?</a:t>
            </a:r>
            <a:r>
              <a:rPr lang="ru-RU" dirty="0">
                <a:solidFill>
                  <a:srgbClr val="002060"/>
                </a:solidFill>
              </a:rPr>
              <a:t>         состоянию </a:t>
            </a:r>
            <a:r>
              <a:rPr lang="ru-RU" dirty="0" smtClean="0">
                <a:solidFill>
                  <a:srgbClr val="002060"/>
                </a:solidFill>
              </a:rPr>
              <a:t>на 05.03.2021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Сколько?     </a:t>
            </a:r>
            <a:r>
              <a:rPr lang="ru-RU" dirty="0">
                <a:solidFill>
                  <a:srgbClr val="002060"/>
                </a:solidFill>
              </a:rPr>
              <a:t>составляет </a:t>
            </a:r>
            <a:r>
              <a:rPr lang="ru-RU" b="1" dirty="0">
                <a:solidFill>
                  <a:srgbClr val="002060"/>
                </a:solidFill>
              </a:rPr>
              <a:t>85 %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223986" y="193695"/>
            <a:ext cx="5966456" cy="483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Вовлеченные лица и границы процесса </a:t>
            </a: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9128" y="1431260"/>
            <a:ext cx="8465023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Заказчик проекта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:</a:t>
            </a:r>
            <a:r>
              <a:rPr lang="en-US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Новиков В.В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врач ГБУЗ НСО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Кочковская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ЦРБ </a:t>
            </a:r>
            <a:endParaRPr lang="ru-RU" sz="1600" b="1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Процесс:</a:t>
            </a:r>
            <a:r>
              <a:rPr lang="en-US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</a:t>
            </a:r>
            <a:r>
              <a:rPr lang="ru-RU" alt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Увеличение доли дозвонов пациентов </a:t>
            </a:r>
            <a:r>
              <a:rPr lang="ru-RU" alt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</a:t>
            </a:r>
            <a:r>
              <a:rPr lang="ru-RU" altLang="ru-RU" sz="1600" b="1" u="sng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Кочковскую</a:t>
            </a:r>
            <a:r>
              <a:rPr lang="ru-RU" alt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ЦРБ</a:t>
            </a: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82775" indent="-1882140"/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Границы процесса: </a:t>
            </a:r>
          </a:p>
          <a:p>
            <a:pPr marL="1882775" indent="-1882140"/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Начало: </a:t>
            </a:r>
            <a:r>
              <a:rPr lang="ru-RU" sz="1600" b="1" u="sng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от начала дозвона пациента в регистратуру</a:t>
            </a: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82775" indent="-1882140"/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Окончание: </a:t>
            </a:r>
            <a:r>
              <a:rPr lang="ru-RU" sz="1600" b="1" u="sng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получение ответа регистратора</a:t>
            </a:r>
          </a:p>
          <a:p>
            <a:endParaRPr lang="en-US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r>
              <a:rPr lang="ru-RU" sz="1600" b="1" u="sng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Руководитель проекта</a:t>
            </a:r>
            <a:r>
              <a:rPr lang="ru-RU" sz="1600" b="1" u="sng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: Губанова Т.А  зам. главного врача  по внебольничной помощи</a:t>
            </a:r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endParaRPr lang="ru-RU" sz="1600" b="1" u="sng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spc="-1" dirty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Команда проекта</a:t>
            </a:r>
            <a:r>
              <a:rPr lang="ru-RU" sz="1600" b="1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: старшая сестра  </a:t>
            </a:r>
            <a:r>
              <a:rPr lang="ru-RU" sz="1600" b="1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Ракова</a:t>
            </a:r>
            <a:r>
              <a:rPr lang="ru-RU" sz="1600" b="1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М.В  регистраторы  </a:t>
            </a:r>
            <a:r>
              <a:rPr lang="ru-RU" sz="1600" b="1" spc="-1" dirty="0" err="1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Юстус</a:t>
            </a:r>
            <a:r>
              <a:rPr lang="ru-RU" sz="1600" b="1" spc="-1" dirty="0" smtClean="0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В.С, Волкова  Е.Ю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3199760" y="274484"/>
            <a:ext cx="496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 проекта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788194" y="1254321"/>
            <a:ext cx="7402248" cy="38833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265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Описание проблемы: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400" i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Что?         Доля дозвонов продолжительностью менее 2 минут 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400" i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Где?           в </a:t>
            </a:r>
            <a:r>
              <a:rPr lang="ru-RU" sz="1400" i="1" spc="-1" dirty="0" err="1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Кочковскую</a:t>
            </a:r>
            <a:r>
              <a:rPr lang="ru-RU" sz="1400" i="1" spc="-1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ЦРБ</a:t>
            </a:r>
            <a:endParaRPr lang="ru-RU" sz="1400" i="1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400" i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Когда?      по состоянию на 14.12.2020 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400" i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Сколько?  составляет </a:t>
            </a:r>
            <a:r>
              <a:rPr lang="ru-RU" sz="1400" i="1" spc="-1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71 </a:t>
            </a:r>
            <a:r>
              <a:rPr lang="ru-RU" sz="1400" i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%.</a:t>
            </a:r>
          </a:p>
          <a:p>
            <a:pPr marL="635">
              <a:buClr>
                <a:srgbClr val="002060"/>
              </a:buClr>
            </a:pPr>
            <a:endParaRPr lang="ru-RU" sz="14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2. </a:t>
            </a:r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Влияние  на цели/задачи (что будет, если проект не реализовать): 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снижение доступности дозвонов пациентов в поликлинику;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у</a:t>
            </a:r>
            <a:r>
              <a:rPr lang="ru-RU" sz="1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величение обращений пациентов о недоступности телефонных обращений пациентов в администрацию МО и вышестоящие органы;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неравномерная нагрузка </a:t>
            </a:r>
            <a:r>
              <a:rPr lang="ru-RU" sz="1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 операторов/регистраторов</a:t>
            </a:r>
          </a:p>
          <a:p>
            <a:pPr>
              <a:lnSpc>
                <a:spcPct val="100000"/>
              </a:lnSpc>
            </a:pPr>
            <a:endParaRPr lang="ru-RU" sz="1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3.   </a:t>
            </a:r>
            <a:r>
              <a:rPr lang="ru-RU" sz="14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Трудоемкость процесса</a:t>
            </a:r>
            <a:r>
              <a:rPr lang="en-US" sz="14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(</a:t>
            </a:r>
            <a:r>
              <a:rPr lang="ru-RU" sz="14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том числе кросс-функциональность):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структуре входящих звонков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21</a:t>
            </a:r>
            <a:r>
              <a:rPr lang="ru-RU" sz="1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% </a:t>
            </a:r>
            <a:r>
              <a:rPr lang="ru-RU" sz="1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занимают информационные звонки;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Запись  на повторные вызова  по  ОРВИ  25% 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Запись на прием  к врачам специалистам 22,3%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361950">
              <a:lnSpc>
                <a:spcPct val="100000"/>
              </a:lnSpc>
              <a:buClr>
                <a:srgbClr val="002060"/>
              </a:buClr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    Получение  льготных  лекарств = 17%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Запись 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первичные вызова 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по  ОРВИ 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7,7% 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endParaRPr lang="ru-RU" sz="1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endParaRPr lang="en-US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342900" indent="-342265">
              <a:lnSpc>
                <a:spcPct val="100000"/>
              </a:lnSpc>
              <a:buClr>
                <a:srgbClr val="002060"/>
              </a:buClr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4</a:t>
            </a:r>
            <a:r>
              <a:rPr lang="ru-RU" sz="14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. </a:t>
            </a:r>
            <a:r>
              <a:rPr lang="ru-RU" sz="1400" b="1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Неудовлетворенность заказчика:</a:t>
            </a:r>
          </a:p>
          <a:p>
            <a:pPr marL="647700" indent="-285750">
              <a:lnSpc>
                <a:spcPct val="100000"/>
              </a:lnSpc>
              <a:buClr>
                <a:srgbClr val="002060"/>
              </a:buClr>
              <a:buFont typeface="Arial" panose="020B0604020202020204"/>
              <a:buChar char="•"/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Неудовлетворенность пациентов организацией работы с входящими звонками.</a:t>
            </a:r>
            <a:endParaRPr lang="ru-RU" sz="16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5"/>
          <p:cNvSpPr/>
          <p:nvPr/>
        </p:nvSpPr>
        <p:spPr>
          <a:xfrm>
            <a:off x="4044322" y="201680"/>
            <a:ext cx="41461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</a:t>
            </a:r>
          </a:p>
        </p:txBody>
      </p:sp>
      <p:graphicFrame>
        <p:nvGraphicFramePr>
          <p:cNvPr id="77" name="Table 6"/>
          <p:cNvGraphicFramePr/>
          <p:nvPr>
            <p:extLst>
              <p:ext uri="{D42A27DB-BD31-4B8C-83A1-F6EECF244321}">
                <p14:modId xmlns:p14="http://schemas.microsoft.com/office/powerpoint/2010/main" val="3573352221"/>
              </p:ext>
            </p:extLst>
          </p:nvPr>
        </p:nvGraphicFramePr>
        <p:xfrm>
          <a:off x="870875" y="2214382"/>
          <a:ext cx="7402248" cy="147921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1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Цель</a:t>
                      </a:r>
                      <a:endParaRPr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Текущий показатель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ru-RU" sz="1400" b="1" strike="noStrike" kern="1200" spc="-1" dirty="0" smtClean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21.</a:t>
                      </a:r>
                      <a:r>
                        <a:rPr lang="en-US" sz="1400" b="1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12</a:t>
                      </a:r>
                      <a:r>
                        <a:rPr lang="ru-RU" sz="1400" b="1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.2021</a:t>
                      </a:r>
                      <a:r>
                        <a:rPr lang="ru-RU" sz="1400" b="1" strike="noStrike" kern="1200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,</a:t>
                      </a:r>
                      <a:endParaRPr lang="ru-RU" sz="1400" b="1" strike="noStrike" spc="-1" dirty="0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%.</a:t>
                      </a:r>
                      <a:endParaRPr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Целевой показатель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kern="1200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05</a:t>
                      </a:r>
                      <a:r>
                        <a:rPr lang="en-US" sz="1400" b="1" strike="noStrike" kern="1200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.03.2021</a:t>
                      </a:r>
                      <a:r>
                        <a:rPr lang="ru-RU" sz="1400" b="1" strike="noStrike" kern="1200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,</a:t>
                      </a:r>
                      <a:endParaRPr lang="ru-RU" sz="1400" b="1" strike="noStrike" spc="-1" dirty="0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%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.</a:t>
                      </a:r>
                      <a:endParaRPr lang="ru-RU" sz="14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10">
                <a:tc>
                  <a:txBody>
                    <a:bodyPr/>
                    <a:lstStyle/>
                    <a:p>
                      <a:pPr marL="0" marR="0" lvl="0" indent="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Доля дозвонов продолжительностью менее 2 минут </a:t>
                      </a:r>
                    </a:p>
                    <a:p>
                      <a:pPr marL="0" marR="0" lvl="0" indent="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400" b="0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Кочковскую</a:t>
                      </a:r>
                      <a:r>
                        <a:rPr kumimoji="0" lang="ru-RU" sz="14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 ЦРБ</a:t>
                      </a:r>
                      <a:endParaRPr kumimoji="0" lang="ru-RU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400" strike="noStrike" kern="12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altLang="en-US" sz="1400" strike="noStrike" kern="1200" spc="-1" dirty="0">
                        <a:solidFill>
                          <a:schemeClr val="bg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1400" strike="noStrike" kern="120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ru-RU" altLang="en-US" sz="1400" strike="noStrike" kern="1200" spc="-1" dirty="0">
                        <a:solidFill>
                          <a:schemeClr val="bg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7D3B4F-D915-45C3-9B6C-FB79753D263C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89486B14-5965-434E-91D0-B8FF749C0A96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555FC85-614F-46A3-814E-560442A1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2049DC-1E30-4E7C-A8D8-8BE34A3958FC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D3DC59-51E5-48AB-A9D6-90C2B59A2A30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C7174-624A-43E9-AA08-9361515816BA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3107531" y="238631"/>
            <a:ext cx="496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Ключевые сроки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343323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8" name="Table 6"/>
          <p:cNvGraphicFramePr/>
          <p:nvPr>
            <p:extLst>
              <p:ext uri="{D42A27DB-BD31-4B8C-83A1-F6EECF244321}">
                <p14:modId xmlns:p14="http://schemas.microsoft.com/office/powerpoint/2010/main" val="1402892366"/>
              </p:ext>
            </p:extLst>
          </p:nvPr>
        </p:nvGraphicFramePr>
        <p:xfrm>
          <a:off x="788194" y="1515186"/>
          <a:ext cx="7402248" cy="38613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8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Фаза проекта </a:t>
                      </a:r>
                      <a:endParaRPr lang="ru-RU" sz="16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Начало</a:t>
                      </a:r>
                      <a:endParaRPr lang="ru-RU" sz="16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Окончание</a:t>
                      </a:r>
                      <a:endParaRPr lang="ru-RU" sz="1600" b="1" strike="noStrike" spc="-1" dirty="0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Подготовка и открытие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strike="noStrike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14</a:t>
                      </a:r>
                      <a:r>
                        <a:rPr lang="ru-RU" sz="1400" strike="noStrike" kern="1200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.12.2020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25.12.2020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Диагностика и целевое состояние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28.12.2020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15.01.2021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Внедрение улучшений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18.01.2021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29.01.2021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Анализ и исправление ошибок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01.02.2021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19.02.2021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773837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Закрепление результатов и закрытие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22.02.2021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26.02.2021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Доклад о результатах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01.03.2021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</a:rPr>
                        <a:t>05.03.2021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6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670588" y="191012"/>
            <a:ext cx="5908561" cy="395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Ключевые особенности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текущего состояния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334697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075" y="1178057"/>
            <a:ext cx="81300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Более 80% звонков пациентов составляют вопросы:</a:t>
            </a:r>
          </a:p>
          <a:p>
            <a:pPr marL="361950" indent="354013">
              <a:buFont typeface="Wingdings" panose="05000000000000000000" pitchFamily="2" charset="2"/>
              <a:buChar char="§"/>
            </a:pPr>
            <a:r>
              <a:rPr lang="ru-RU" dirty="0" smtClean="0"/>
              <a:t>Запись на повторные  вызова  по ОРВИ;</a:t>
            </a:r>
            <a:endParaRPr lang="ru-RU" dirty="0"/>
          </a:p>
          <a:p>
            <a:pPr marL="361950" indent="354013">
              <a:buFont typeface="Wingdings" panose="05000000000000000000" pitchFamily="2" charset="2"/>
              <a:buChar char="§"/>
            </a:pPr>
            <a:r>
              <a:rPr lang="ru-RU" dirty="0" smtClean="0"/>
              <a:t>Запись </a:t>
            </a:r>
            <a:r>
              <a:rPr lang="ru-RU" dirty="0"/>
              <a:t>на прием к специалистам;</a:t>
            </a:r>
          </a:p>
          <a:p>
            <a:pPr marL="361950" indent="354013">
              <a:buFont typeface="Wingdings" panose="05000000000000000000" pitchFamily="2" charset="2"/>
              <a:buChar char="§"/>
            </a:pPr>
            <a:r>
              <a:rPr lang="ru-RU" dirty="0"/>
              <a:t>Необходимо получить рецепты или лекарства.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dirty="0"/>
              <a:t>Функционал сотрудников  не разделен;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dirty="0"/>
              <a:t>Наибольшая активность входящих звонков наблюдается с </a:t>
            </a:r>
            <a:r>
              <a:rPr lang="ru-RU" dirty="0" smtClean="0"/>
              <a:t>10.00 </a:t>
            </a:r>
            <a:r>
              <a:rPr lang="ru-RU" dirty="0"/>
              <a:t>до </a:t>
            </a:r>
            <a:r>
              <a:rPr lang="ru-RU" dirty="0" smtClean="0"/>
              <a:t>11.00 </a:t>
            </a:r>
            <a:endParaRPr lang="ru-RU" dirty="0"/>
          </a:p>
          <a:p>
            <a:pPr indent="361950"/>
            <a:r>
              <a:rPr lang="ru-RU" dirty="0"/>
              <a:t>и с </a:t>
            </a:r>
            <a:r>
              <a:rPr lang="ru-RU" dirty="0" smtClean="0"/>
              <a:t>11.00 </a:t>
            </a:r>
            <a:r>
              <a:rPr lang="ru-RU" dirty="0"/>
              <a:t>до </a:t>
            </a:r>
            <a:r>
              <a:rPr lang="ru-RU" dirty="0" smtClean="0"/>
              <a:t>12.00 </a:t>
            </a:r>
            <a:r>
              <a:rPr lang="ru-RU" dirty="0"/>
              <a:t>часов.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 smtClean="0"/>
              <a:t>Снижение </a:t>
            </a:r>
            <a:r>
              <a:rPr lang="ru-RU" dirty="0"/>
              <a:t>нагрузки на операторов возможно за счет оптимизации/балансировки  расписания  работы операторов.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Количество сотрудников - </a:t>
            </a:r>
            <a:r>
              <a:rPr lang="ru-RU" dirty="0" smtClean="0"/>
              <a:t>3;</a:t>
            </a:r>
            <a:endParaRPr lang="ru-RU" dirty="0"/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Отсутствует многоканальная связь/</a:t>
            </a:r>
            <a:r>
              <a:rPr lang="en-US" dirty="0"/>
              <a:t>IP-</a:t>
            </a:r>
            <a:r>
              <a:rPr lang="ru-RU" dirty="0"/>
              <a:t>телефония;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Во взрослой регистратуре на звонки от </a:t>
            </a:r>
            <a:r>
              <a:rPr lang="ru-RU" dirty="0" smtClean="0"/>
              <a:t>1 телефона  </a:t>
            </a:r>
            <a:r>
              <a:rPr lang="ru-RU" dirty="0"/>
              <a:t>отвечает </a:t>
            </a:r>
            <a:r>
              <a:rPr lang="ru-RU" dirty="0" smtClean="0"/>
              <a:t>1 сотрудник;</a:t>
            </a:r>
            <a:endParaRPr lang="ru-RU" dirty="0"/>
          </a:p>
          <a:p>
            <a:pPr marL="342900" indent="-342900">
              <a:buFont typeface="+mj-lt"/>
              <a:buAutoNum type="arabicPeriod" startAt="4"/>
            </a:pPr>
            <a:r>
              <a:rPr lang="ru-RU" dirty="0"/>
              <a:t>Беседа по </a:t>
            </a:r>
            <a:r>
              <a:rPr lang="ru-RU" dirty="0" smtClean="0"/>
              <a:t>вакцинации, диспансеризации </a:t>
            </a:r>
            <a:r>
              <a:rPr lang="ru-RU" dirty="0"/>
              <a:t>занимает более 10 минут;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8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1260927-9021-4F66-977A-5F58525F877F}" type="slidenum">
              <a:rPr lang="ru-RU" sz="1200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pPr algn="r">
                <a:lnSpc>
                  <a:spcPct val="100000"/>
                </a:lnSpc>
              </a:pPr>
              <a:t>2</a:t>
            </a:fld>
            <a:endParaRPr lang="ru-RU" sz="1200" strike="noStrike" spc="-1">
              <a:solidFill>
                <a:srgbClr val="F2F2F2"/>
              </a:solidFill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D35FA8-F719-4C7E-973F-7E5A60C9414E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6EA33656-F9B0-42F8-8805-360E9089055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754D1BA-60BC-4D95-8309-4B4BC0BA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55C333-CE5E-4FA2-B968-F0D0A33BF759}"/>
              </a:ext>
            </a:extLst>
          </p:cNvPr>
          <p:cNvSpPr/>
          <p:nvPr/>
        </p:nvSpPr>
        <p:spPr>
          <a:xfrm>
            <a:off x="73208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835D55-52F2-4A25-9C65-76E04B38B08F}"/>
              </a:ext>
            </a:extLst>
          </p:cNvPr>
          <p:cNvSpPr/>
          <p:nvPr/>
        </p:nvSpPr>
        <p:spPr>
          <a:xfrm>
            <a:off x="3310220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D39D4A-207A-40D6-A7A0-9097F20808DF}"/>
              </a:ext>
            </a:extLst>
          </p:cNvPr>
          <p:cNvSpPr txBox="1"/>
          <p:nvPr/>
        </p:nvSpPr>
        <p:spPr>
          <a:xfrm>
            <a:off x="66108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340" y="109888"/>
            <a:ext cx="6922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ГБУЗ НСО  «</a:t>
            </a:r>
            <a:r>
              <a:rPr lang="ru-RU" sz="3200" dirty="0" err="1" smtClean="0">
                <a:solidFill>
                  <a:srgbClr val="002060"/>
                </a:solidFill>
              </a:rPr>
              <a:t>Кочковская</a:t>
            </a:r>
            <a:r>
              <a:rPr lang="ru-RU" sz="3200" dirty="0" smtClean="0">
                <a:solidFill>
                  <a:srgbClr val="002060"/>
                </a:solidFill>
              </a:rPr>
              <a:t>  ЦРБ»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ВА – 2,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Фапы</a:t>
            </a:r>
            <a:r>
              <a:rPr lang="ru-RU" sz="2000" dirty="0" smtClean="0">
                <a:solidFill>
                  <a:srgbClr val="002060"/>
                </a:solidFill>
              </a:rPr>
              <a:t> – 13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Поликлиника – 350 посещений  в смену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Отделение  скорой  медицинской  помощи 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11" y="1986456"/>
            <a:ext cx="6009043" cy="39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5025081" y="300050"/>
            <a:ext cx="3165361" cy="486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Диаграмма </a:t>
            </a:r>
            <a:r>
              <a:rPr lang="ru-RU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Исикавы</a:t>
            </a: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-343012" y="241944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895D767-44B7-4996-BC48-855BE43FD65D}"/>
              </a:ext>
            </a:extLst>
          </p:cNvPr>
          <p:cNvCxnSpPr>
            <a:cxnSpLocks/>
          </p:cNvCxnSpPr>
          <p:nvPr/>
        </p:nvCxnSpPr>
        <p:spPr>
          <a:xfrm>
            <a:off x="427559" y="3611112"/>
            <a:ext cx="7225379" cy="635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50897DD4-1DA3-44E7-9B20-1BFECD4BF07F}"/>
              </a:ext>
            </a:extLst>
          </p:cNvPr>
          <p:cNvSpPr/>
          <p:nvPr/>
        </p:nvSpPr>
        <p:spPr>
          <a:xfrm rot="5400000">
            <a:off x="7179329" y="2927324"/>
            <a:ext cx="2205990" cy="1353611"/>
          </a:xfrm>
          <a:prstGeom prst="triangle">
            <a:avLst/>
          </a:prstGeom>
          <a:solidFill>
            <a:sysClr val="window" lastClr="FFFFFF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DAA777E-9D76-430E-8775-79C80B2B6EBC}"/>
              </a:ext>
            </a:extLst>
          </p:cNvPr>
          <p:cNvCxnSpPr>
            <a:cxnSpLocks/>
          </p:cNvCxnSpPr>
          <p:nvPr/>
        </p:nvCxnSpPr>
        <p:spPr>
          <a:xfrm flipV="1">
            <a:off x="4460458" y="3627429"/>
            <a:ext cx="1466031" cy="1766051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7378C03-2A80-444E-ACBB-1344BA523352}"/>
              </a:ext>
            </a:extLst>
          </p:cNvPr>
          <p:cNvCxnSpPr>
            <a:cxnSpLocks/>
          </p:cNvCxnSpPr>
          <p:nvPr/>
        </p:nvCxnSpPr>
        <p:spPr>
          <a:xfrm flipV="1">
            <a:off x="1735421" y="3611112"/>
            <a:ext cx="1572151" cy="1766686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23C7E15-9AEE-43F2-B0CB-704DBFC4C842}"/>
              </a:ext>
            </a:extLst>
          </p:cNvPr>
          <p:cNvCxnSpPr>
            <a:cxnSpLocks/>
          </p:cNvCxnSpPr>
          <p:nvPr/>
        </p:nvCxnSpPr>
        <p:spPr>
          <a:xfrm>
            <a:off x="3493714" y="1876907"/>
            <a:ext cx="1471512" cy="1730390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B6816D6-73E3-4C4D-BCB2-7B5D84E8262E}"/>
              </a:ext>
            </a:extLst>
          </p:cNvPr>
          <p:cNvCxnSpPr>
            <a:cxnSpLocks/>
          </p:cNvCxnSpPr>
          <p:nvPr/>
        </p:nvCxnSpPr>
        <p:spPr>
          <a:xfrm>
            <a:off x="5718749" y="1876907"/>
            <a:ext cx="1385119" cy="1751145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F2FC243-2D1F-454B-BBFD-8958FF2F4C00}"/>
              </a:ext>
            </a:extLst>
          </p:cNvPr>
          <p:cNvCxnSpPr>
            <a:cxnSpLocks/>
          </p:cNvCxnSpPr>
          <p:nvPr/>
        </p:nvCxnSpPr>
        <p:spPr>
          <a:xfrm>
            <a:off x="1169819" y="1975004"/>
            <a:ext cx="1413610" cy="1652425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" name="Rectangle 8">
            <a:extLst>
              <a:ext uri="{FF2B5EF4-FFF2-40B4-BE49-F238E27FC236}">
                <a16:creationId xmlns:a16="http://schemas.microsoft.com/office/drawing/2014/main" id="{DDD326DE-7DA8-43CD-8C98-CF44F4211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2190" y="1099649"/>
            <a:ext cx="64184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                      Метод                          Материал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чём?)                            (как?)                              (чем?)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D5EFB21-A21E-4BA4-9B1C-725C9F7FC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0" y="52210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Человек                           Окружающая среда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(кто?)                                         (где?)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4121" y="2922336"/>
            <a:ext cx="134996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2060"/>
              </a:buClr>
              <a:defRPr/>
            </a:pPr>
            <a:r>
              <a:rPr lang="ru-RU" sz="1100" i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Почему доля дозвонов продолжительностью менее 2 минут </a:t>
            </a:r>
          </a:p>
          <a:p>
            <a:pPr lvl="0">
              <a:buClr>
                <a:srgbClr val="002060"/>
              </a:buClr>
              <a:defRPr/>
            </a:pPr>
            <a:r>
              <a:rPr lang="ru-RU" sz="1100" i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 </a:t>
            </a:r>
            <a:r>
              <a:rPr lang="ru-RU" sz="1100" i="1" spc="-1" dirty="0" err="1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Кочковской</a:t>
            </a:r>
            <a:r>
              <a:rPr lang="ru-RU" sz="1100" i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ЦРБ </a:t>
            </a:r>
            <a:r>
              <a:rPr lang="ru-RU" sz="1100" i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составляет 73%?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97604" y="1734479"/>
            <a:ext cx="2657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buClr>
                <a:srgbClr val="002060"/>
              </a:buClr>
            </a:pP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Направление сотрудниками поликлиники пациентов в регистратуру (в том числе и по телефону) для записи их на консультацию к другому врачу специалисту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024202" y="3250153"/>
            <a:ext cx="1757570" cy="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504663" y="4505515"/>
            <a:ext cx="2203008" cy="1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758402" y="3386517"/>
            <a:ext cx="2017201" cy="5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10015" y="1692396"/>
            <a:ext cx="2199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Длительное общение медицинского регистратора с пациентом по телефону, в виду не соблюдения некоторыми регистраторами четкого алгоритма разговора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71470" y="2085966"/>
            <a:ext cx="18756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Сотрудники поликлиники плохо информированы о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графика работы 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других специалистов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17194" y="3380716"/>
            <a:ext cx="1621160" cy="3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5127" y="3763602"/>
            <a:ext cx="2155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Один медицинский регистратор на </a:t>
            </a:r>
            <a:r>
              <a:rPr lang="ru-RU" sz="1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1 телефоне</a:t>
            </a: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814798" y="4604089"/>
            <a:ext cx="1621160" cy="3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329684" y="3781705"/>
            <a:ext cx="22983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У пациента нет доступа к  электронным сервисам в связи с отдаленностью проживания и возрастом</a:t>
            </a:r>
          </a:p>
          <a:p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5575" y="3793230"/>
            <a:ext cx="1832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Пациенты плохо информированы о расписании врачей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15460" y="5323925"/>
            <a:ext cx="1626850" cy="2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0028" y="4713486"/>
            <a:ext cx="215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Неравномерная нагрузка на операторов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839298" y="5326493"/>
            <a:ext cx="1621160" cy="3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49535" y="4688820"/>
            <a:ext cx="215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Длительное ожидание дозвона до регистратуры</a:t>
            </a:r>
          </a:p>
        </p:txBody>
      </p:sp>
    </p:spTree>
    <p:extLst>
      <p:ext uri="{BB962C8B-B14F-4D97-AF65-F5344CB8AC3E}">
        <p14:creationId xmlns:p14="http://schemas.microsoft.com/office/powerpoint/2010/main" val="27883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281881" y="280086"/>
            <a:ext cx="5908561" cy="486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Пирамида проблем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194" y="1170336"/>
            <a:ext cx="3170195" cy="384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7309" y="1170336"/>
            <a:ext cx="3103133" cy="384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7309" y="1514438"/>
            <a:ext cx="3103133" cy="46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194" y="1517575"/>
            <a:ext cx="3164098" cy="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436" y="2066815"/>
            <a:ext cx="3164098" cy="851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7309" y="2058257"/>
            <a:ext cx="3103133" cy="860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7308" y="3027775"/>
            <a:ext cx="3103133" cy="3233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2265" y="3044971"/>
            <a:ext cx="3170195" cy="32270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2097" y="1943938"/>
            <a:ext cx="7408344" cy="820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V="1">
            <a:off x="761436" y="2959866"/>
            <a:ext cx="7408344" cy="50138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>
            <a:off x="3947392" y="1179968"/>
            <a:ext cx="1133819" cy="509483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81112" y="1389590"/>
            <a:ext cx="1066077" cy="284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41294" y="2141265"/>
            <a:ext cx="1078402" cy="325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9500" y="2469592"/>
            <a:ext cx="1079031" cy="3231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3858" y="4663699"/>
            <a:ext cx="1066079" cy="3182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3860" y="5072919"/>
            <a:ext cx="1066078" cy="3249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2AD1FB-C1E9-4A99-95C2-DBC844E3A831}"/>
              </a:ext>
            </a:extLst>
          </p:cNvPr>
          <p:cNvSpPr txBox="1"/>
          <p:nvPr/>
        </p:nvSpPr>
        <p:spPr>
          <a:xfrm>
            <a:off x="3990250" y="1674196"/>
            <a:ext cx="10512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/>
              <a:t>Минцифра</a:t>
            </a:r>
            <a:r>
              <a:rPr lang="ru-RU" sz="1000" dirty="0"/>
              <a:t> НСО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2097" y="3082227"/>
            <a:ext cx="308043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Сотрудники поликлиники плохо информированы о графиках работы других специалистов;</a:t>
            </a:r>
          </a:p>
          <a:p>
            <a:pPr marL="180975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Длительное общение медицинского регистратора с пациентом по телефону, в виду не соблюдения некоторыми регистраторами четкого алгоритма разговора;</a:t>
            </a: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Направление сотрудниками поликлиники пациентов в регистратуру (в том числе и по телефону) для записи их на консультацию к другому врачу специалисту;</a:t>
            </a: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Два медицинских  регистратора </a:t>
            </a:r>
            <a:r>
              <a:rPr lang="ru-RU" sz="1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на </a:t>
            </a:r>
            <a:r>
              <a:rPr lang="ru-RU" sz="1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1 телефон</a:t>
            </a:r>
            <a:endParaRPr lang="ru-RU" sz="1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Неравномерная нагрузка на операторов;</a:t>
            </a: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Пациенты плохо информированы о расписании врачей;</a:t>
            </a: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Длительное ожидание дозвона до регистратуры;</a:t>
            </a: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У пациента нет доступа к  электронным сервисам в связи с отдаленностью проживания и возрастом;</a:t>
            </a: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Пациент забыл сведения с приема</a:t>
            </a: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endParaRPr lang="ru-RU" sz="1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endParaRPr lang="ru-RU" sz="1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endParaRPr lang="ru-RU" sz="1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endParaRPr lang="ru-RU" sz="1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endParaRPr lang="ru-RU" sz="1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endParaRPr lang="ru-RU" sz="1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endParaRPr lang="ru-RU" sz="1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endParaRPr lang="ru-RU" sz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91815" y="3058406"/>
            <a:ext cx="300805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 fontAlgn="t">
              <a:buAutoNum type="arabicPeriod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 шаблонов   для  регистраторов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t">
              <a:buAutoNum type="arabicPeriod"/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Четкая работа  врачей  в МИС.</a:t>
            </a: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Запись врачами из кабинетов  на консультацию к  другим специалистам.</a:t>
            </a:r>
          </a:p>
          <a:p>
            <a:pPr marL="180975" lvl="0" indent="-180975">
              <a:buClr>
                <a:srgbClr val="002060"/>
              </a:buClr>
              <a:buFont typeface="+mj-lt"/>
              <a:buAutoNum type="arabicPeriod"/>
            </a:pPr>
            <a:r>
              <a:rPr lang="ru-RU" sz="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Установление  многоканальной  связи</a:t>
            </a:r>
            <a:endParaRPr lang="ru-RU" sz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4939" y="4552897"/>
            <a:ext cx="322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Нужна многоканальная связь?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Предлагаю рассмотреть альтернативный вариант – 124?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5296930" y="280087"/>
            <a:ext cx="2893512" cy="444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46483"/>
              </p:ext>
            </p:extLst>
          </p:nvPr>
        </p:nvGraphicFramePr>
        <p:xfrm>
          <a:off x="423353" y="1247274"/>
          <a:ext cx="8475093" cy="54965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19">
                  <a:extLst>
                    <a:ext uri="{9D8B030D-6E8A-4147-A177-3AD203B41FA5}">
                      <a16:colId xmlns:a16="http://schemas.microsoft.com/office/drawing/2014/main" val="2736552201"/>
                    </a:ext>
                  </a:extLst>
                </a:gridCol>
                <a:gridCol w="211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2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2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690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№ проблемы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Дата</a:t>
                      </a:r>
                      <a:r>
                        <a:rPr lang="ru-RU" sz="800" baseline="0" dirty="0"/>
                        <a:t> начала реализации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Дата</a:t>
                      </a:r>
                      <a:r>
                        <a:rPr lang="ru-RU" sz="800" baseline="0" dirty="0"/>
                        <a:t> окончания реализации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Статус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ФИО ответственного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ФИО</a:t>
                      </a:r>
                      <a:r>
                        <a:rPr lang="ru-RU" sz="800" baseline="0" dirty="0"/>
                        <a:t> исполнителя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Затраты</a:t>
                      </a:r>
                      <a:r>
                        <a:rPr lang="ru-RU" sz="800" baseline="0" dirty="0"/>
                        <a:t>,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Полученный эффект  мероприятия/ 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Обеспечить двумя операторами  часы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работы  регистратуры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25.02.2021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10.03.2021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Губанова  Т.А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Губанова Т.А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Разработать визитные карточки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расписания врачей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Актуализировать информацию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информационных стендах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25.02.2021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01.02.2021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Ракова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М.В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Ракова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М.В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медицинских регистраторов алгоритму общения с пациентами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25.02.2021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01.02.2021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Завершено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Ракова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М.В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Ракова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М.А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Провести рабочее совещание,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сотрудников поликлиники по вопросам записи на консультации к другим врачам специалистам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25.02.2021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10.03.2021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Завершено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Губанова Т.А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Губанова Т.А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Разработать и разместить каждому врачу специалисту информационный лист с графиками работы врачей поликлиники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25.02.2021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08.02.2021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Завершено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Губанова Т.А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Губанова Т.А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Установление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многоканальной связи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25.02.2021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10.03.2021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Губанова Т.А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Губанова Т.А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79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3699" y="853834"/>
            <a:ext cx="703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Заполнить графы «затраты», «результат проведенных мероприятий»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3830595" y="280087"/>
            <a:ext cx="4359847" cy="786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после реализации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24647"/>
              </p:ext>
            </p:extLst>
          </p:nvPr>
        </p:nvGraphicFramePr>
        <p:xfrm>
          <a:off x="810581" y="1637110"/>
          <a:ext cx="7522118" cy="4304734"/>
        </p:xfrm>
        <a:graphic>
          <a:graphicData uri="http://schemas.openxmlformats.org/drawingml/2006/table">
            <a:tbl>
              <a:tblPr firstRow="1" firstCol="1" bandRow="1"/>
              <a:tblGrid>
                <a:gridCol w="3140434">
                  <a:extLst>
                    <a:ext uri="{9D8B030D-6E8A-4147-A177-3AD203B41FA5}">
                      <a16:colId xmlns:a16="http://schemas.microsoft.com/office/drawing/2014/main" val="1758674901"/>
                    </a:ext>
                  </a:extLst>
                </a:gridCol>
                <a:gridCol w="268768">
                  <a:extLst>
                    <a:ext uri="{9D8B030D-6E8A-4147-A177-3AD203B41FA5}">
                      <a16:colId xmlns:a16="http://schemas.microsoft.com/office/drawing/2014/main" val="1139243068"/>
                    </a:ext>
                  </a:extLst>
                </a:gridCol>
                <a:gridCol w="2246800">
                  <a:extLst>
                    <a:ext uri="{9D8B030D-6E8A-4147-A177-3AD203B41FA5}">
                      <a16:colId xmlns:a16="http://schemas.microsoft.com/office/drawing/2014/main" val="2258241324"/>
                    </a:ext>
                  </a:extLst>
                </a:gridCol>
                <a:gridCol w="59349">
                  <a:extLst>
                    <a:ext uri="{9D8B030D-6E8A-4147-A177-3AD203B41FA5}">
                      <a16:colId xmlns:a16="http://schemas.microsoft.com/office/drawing/2014/main" val="3707982604"/>
                    </a:ext>
                  </a:extLst>
                </a:gridCol>
                <a:gridCol w="859719">
                  <a:extLst>
                    <a:ext uri="{9D8B030D-6E8A-4147-A177-3AD203B41FA5}">
                      <a16:colId xmlns:a16="http://schemas.microsoft.com/office/drawing/2014/main" val="2522585656"/>
                    </a:ext>
                  </a:extLst>
                </a:gridCol>
                <a:gridCol w="947048">
                  <a:extLst>
                    <a:ext uri="{9D8B030D-6E8A-4147-A177-3AD203B41FA5}">
                      <a16:colId xmlns:a16="http://schemas.microsoft.com/office/drawing/2014/main" val="505170306"/>
                    </a:ext>
                  </a:extLst>
                </a:gridCol>
              </a:tblGrid>
              <a:tr h="422091">
                <a:tc rowSpan="2" gridSpan="2"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Жалобы ОРВИ (первичный, вызов  на дом)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ОРВИ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955265"/>
                  </a:ext>
                </a:extLst>
              </a:tr>
              <a:tr h="34830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282016"/>
                  </a:ext>
                </a:extLst>
              </a:tr>
              <a:tr h="600790">
                <a:tc>
                  <a:txBody>
                    <a:bodyPr/>
                    <a:lstStyle/>
                    <a:p>
                      <a:pPr marR="2413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Жалобы ОРВИ повторный, вызов на дом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0" marT="32385" marB="571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Ухудшение состояния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72156"/>
                  </a:ext>
                </a:extLst>
              </a:tr>
              <a:tr h="555136">
                <a:tc gridSpan="2">
                  <a:txBody>
                    <a:bodyPr/>
                    <a:lstStyle/>
                    <a:p>
                      <a:pPr marR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на прием к специалистам МО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на прием в поликлинику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0" marT="32385" marB="571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011042"/>
                  </a:ext>
                </a:extLst>
              </a:tr>
              <a:tr h="5551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льготных лекарств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5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 получить  лекарства или  рецепты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0" marT="32385" marB="571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50738"/>
                  </a:ext>
                </a:extLst>
              </a:tr>
              <a:tr h="327042">
                <a:tc rowSpan="2" gridSpan="2"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Мазок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сделать мазок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017514"/>
                  </a:ext>
                </a:extLst>
              </a:tr>
              <a:tr h="3042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929810"/>
                  </a:ext>
                </a:extLst>
              </a:tr>
              <a:tr h="304215">
                <a:tc rowSpan="4" gridSpan="2"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звонок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034553"/>
                  </a:ext>
                </a:extLst>
              </a:tr>
              <a:tr h="34978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92328"/>
                  </a:ext>
                </a:extLst>
              </a:tr>
              <a:tr h="21623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  служб и кабинетов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25078"/>
                  </a:ext>
                </a:extLst>
              </a:tr>
              <a:tr h="3042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 работы . специалиста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4635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9684" y="1176540"/>
            <a:ext cx="606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Провести анализ данных после мониторинга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5156886" y="280086"/>
            <a:ext cx="3033556" cy="461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62190"/>
              </p:ext>
            </p:extLst>
          </p:nvPr>
        </p:nvGraphicFramePr>
        <p:xfrm>
          <a:off x="788195" y="1798095"/>
          <a:ext cx="7861653" cy="11957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4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цели (ед.изм)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Текущий показатель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ru-RU" sz="1100" b="1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14.</a:t>
                      </a:r>
                      <a:r>
                        <a:rPr lang="en-US" sz="1100" b="1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12</a:t>
                      </a:r>
                      <a:r>
                        <a:rPr lang="ru-RU" sz="1100" b="1" strike="noStrike" kern="1200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.2021</a:t>
                      </a:r>
                      <a:r>
                        <a:rPr lang="ru-RU" sz="1100" b="1" strike="noStrike" kern="1200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,</a:t>
                      </a:r>
                      <a:endParaRPr lang="ru-RU" sz="1100" b="1" strike="noStrike" spc="-1" dirty="0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%</a:t>
                      </a:r>
                      <a:endParaRPr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Целевой показатель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kern="1200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05</a:t>
                      </a:r>
                      <a:r>
                        <a:rPr lang="en-US" sz="1100" b="1" strike="noStrike" kern="1200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.03.2021</a:t>
                      </a:r>
                      <a:r>
                        <a:rPr lang="ru-RU" sz="1100" b="1" strike="noStrike" kern="1200" spc="-1" baseline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,</a:t>
                      </a:r>
                      <a:endParaRPr lang="ru-RU" sz="1100" b="1" strike="noStrike" spc="-1" dirty="0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kern="1200" spc="-1" baseline="0" dirty="0">
                          <a:solidFill>
                            <a:schemeClr val="l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100" b="1" strike="noStrike" kern="1200" spc="-1" baseline="0" dirty="0">
                        <a:solidFill>
                          <a:schemeClr val="lt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Показатель</a:t>
                      </a:r>
                      <a:r>
                        <a:rPr lang="ru-RU" sz="1100" baseline="0" dirty="0"/>
                        <a:t> на окончание проекта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0" marR="0" lvl="0" indent="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Доля дозвонов продолжительностью менее 2 минут </a:t>
                      </a:r>
                    </a:p>
                    <a:p>
                      <a:pPr marL="0" marR="0" lvl="0" indent="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400" b="0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Кочковской</a:t>
                      </a:r>
                      <a:r>
                        <a:rPr kumimoji="0" lang="ru-RU" sz="14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 ЦРБ</a:t>
                      </a:r>
                      <a:endParaRPr kumimoji="0" lang="ru-RU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400" strike="noStrike" kern="1200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altLang="en-US" sz="1400" strike="noStrike" kern="1200" spc="-1" dirty="0">
                        <a:solidFill>
                          <a:schemeClr val="bg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1400" strike="noStrike" kern="120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ru-RU" altLang="en-US" sz="1400" strike="noStrike" kern="1200" spc="-1" dirty="0">
                        <a:solidFill>
                          <a:schemeClr val="bg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1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095632" y="280086"/>
            <a:ext cx="7094811" cy="1334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улучшений, внедренных в результате реализации проекта</a:t>
            </a:r>
          </a:p>
          <a:p>
            <a:pPr algn="r">
              <a:lnSpc>
                <a:spcPct val="100000"/>
              </a:lnSpc>
            </a:pPr>
            <a:r>
              <a:rPr lang="ru-RU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351949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44822"/>
              </p:ext>
            </p:extLst>
          </p:nvPr>
        </p:nvGraphicFramePr>
        <p:xfrm>
          <a:off x="941377" y="1115334"/>
          <a:ext cx="7403319" cy="49243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419">
                <a:tc>
                  <a:txBody>
                    <a:bodyPr/>
                    <a:lstStyle/>
                    <a:p>
                      <a:r>
                        <a:rPr lang="ru-RU" sz="1200" dirty="0"/>
                        <a:t>№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проведения мониторинга устойчивости внедренных улучшений в рамках реализации проекта по улучшению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Показатели, соответствующие поставленным целям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дозвонов продолжительностью менее 2 минут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Источники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Метод сбора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Частота и график</a:t>
                      </a:r>
                      <a:r>
                        <a:rPr lang="ru-RU" sz="1200" baseline="0" dirty="0"/>
                        <a:t> сбора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месяц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Ответственный за сбор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Технология обработки и анализа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Диаграмма, гистограмма</a:t>
                      </a:r>
                    </a:p>
                  </a:txBody>
                  <a:tcPr marL="99071" marR="99071" marT="45722" marB="4572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Предоставление и использование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в виде графика предоставляется главному врачу. При увеличении показателей проводится анализ причин ухудшения состояния и принимаются меры для улучшения показателей </a:t>
                      </a:r>
                    </a:p>
                  </a:txBody>
                  <a:tcPr marL="99071" marR="99071" marT="45722" marB="45722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710946" y="2518577"/>
            <a:ext cx="3742010" cy="524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62535" y="1066421"/>
            <a:ext cx="55298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 входящих  звонков  после установления  многоканальной  связи с  09.03.2021  - 12.03.2021</a:t>
            </a: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8.00- 9.00 поступило  звонков  - 62 ,принято  -62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9.00- 10.00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поступило  звонков  -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51,принято  -51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10.00 – 11,00 поступило  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звонков  -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,принято 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-27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11.00 – 12.00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поступило  звонков  -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,принято 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- 40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12.00- 13.00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поступило  звонков  -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,принято 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-26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13.00 – 14.,00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поступило  звонков  -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,принято 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14.00 – 15.00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поступило  звонков  -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,принято 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-56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15.00- 16.00 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поступило  звонков  -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,принято 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-30</a:t>
            </a: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16.00 – 17.,00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поступило  звонков  - 7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,принято  </a:t>
            </a: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</a:p>
          <a:p>
            <a:pPr>
              <a:lnSpc>
                <a:spcPct val="100000"/>
              </a:lnSpc>
            </a:pPr>
            <a:endParaRPr lang="ru-RU" sz="1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60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Процент  дозвона  96%</a:t>
            </a:r>
            <a:endParaRPr lang="ru-RU" sz="1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597675" y="4881111"/>
            <a:ext cx="5608796" cy="37480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Итоги: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24043" y="685563"/>
            <a:ext cx="82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дозвонов в поликлинику</a:t>
            </a:r>
          </a:p>
        </p:txBody>
      </p:sp>
      <p:sp>
        <p:nvSpPr>
          <p:cNvPr id="33" name="Выноска со стрелками влево/вправо 32"/>
          <p:cNvSpPr/>
          <p:nvPr/>
        </p:nvSpPr>
        <p:spPr>
          <a:xfrm>
            <a:off x="4344310" y="2179909"/>
            <a:ext cx="178495" cy="2580056"/>
          </a:xfrm>
          <a:prstGeom prst="leftRightArrowCallout">
            <a:avLst/>
          </a:prstGeom>
          <a:solidFill>
            <a:srgbClr val="D93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2772C4-A472-4BE5-B644-C604D7968ADD}"/>
              </a:ext>
            </a:extLst>
          </p:cNvPr>
          <p:cNvSpPr/>
          <p:nvPr/>
        </p:nvSpPr>
        <p:spPr>
          <a:xfrm flipV="1">
            <a:off x="1384394" y="2656783"/>
            <a:ext cx="2840248" cy="2103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prstClr val="white"/>
                </a:solidFill>
              </a:rPr>
              <a:t>Фото71%717171717171</a:t>
            </a: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AC4390-0656-46D5-A433-B422BB2E725B}"/>
              </a:ext>
            </a:extLst>
          </p:cNvPr>
          <p:cNvSpPr/>
          <p:nvPr/>
        </p:nvSpPr>
        <p:spPr>
          <a:xfrm>
            <a:off x="4633755" y="2758255"/>
            <a:ext cx="2840248" cy="1991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prstClr val="white"/>
                </a:solidFill>
              </a:rPr>
              <a:t>фото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EB588E9-91C4-4874-8C4A-179BD7DA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273" y="6340058"/>
            <a:ext cx="2334970" cy="304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859" y="6340058"/>
            <a:ext cx="2334970" cy="304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8614" y="6340058"/>
            <a:ext cx="2328874" cy="304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4729" y="6187644"/>
            <a:ext cx="573074" cy="457240"/>
          </a:xfrm>
          <a:prstGeom prst="rect">
            <a:avLst/>
          </a:prstGeom>
        </p:spPr>
      </p:pic>
      <p:sp>
        <p:nvSpPr>
          <p:cNvPr id="19" name="Прямоугольник с двумя вырезанными противолежащими углами 1">
            <a:extLst>
              <a:ext uri="{FF2B5EF4-FFF2-40B4-BE49-F238E27FC236}">
                <a16:creationId xmlns:a16="http://schemas.microsoft.com/office/drawing/2014/main" id="{5B778621-13B7-423D-94D1-A3E2DA1C6566}"/>
              </a:ext>
            </a:extLst>
          </p:cNvPr>
          <p:cNvSpPr/>
          <p:nvPr/>
        </p:nvSpPr>
        <p:spPr>
          <a:xfrm>
            <a:off x="2986243" y="214019"/>
            <a:ext cx="5996921" cy="345593"/>
          </a:xfrm>
          <a:prstGeom prst="snip2DiagRect">
            <a:avLst/>
          </a:prstGeom>
          <a:solidFill>
            <a:srgbClr val="0054A1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ГБУЗ НСО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Кочковская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ЦРБ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1597675" y="1670892"/>
            <a:ext cx="2413687" cy="9429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smtClean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  <a:p>
            <a:pPr algn="ctr"/>
            <a:r>
              <a:rPr lang="ru-RU" altLang="en-US" sz="2400" smtClean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ru-RU" altLang="en-US" sz="2400" dirty="0" smtClean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en-US" sz="2400" dirty="0">
              <a:solidFill>
                <a:srgbClr val="32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86183" y="1722709"/>
            <a:ext cx="247824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en-US" sz="3600" dirty="0" smtClean="0">
              <a:solidFill>
                <a:srgbClr val="32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en-US" sz="3600" dirty="0" smtClean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  <a:p>
            <a:pPr lvl="0" algn="ctr"/>
            <a:r>
              <a:rPr lang="ru-RU" altLang="en-US" sz="2400" dirty="0" smtClean="0">
                <a:solidFill>
                  <a:srgbClr val="32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96%</a:t>
            </a:r>
          </a:p>
          <a:p>
            <a:pPr lvl="0" algn="ctr"/>
            <a:endParaRPr lang="ru-RU" altLang="en-US" sz="3600" dirty="0">
              <a:solidFill>
                <a:srgbClr val="32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1779" y="1113286"/>
            <a:ext cx="7443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en-US" sz="1400" b="1" dirty="0">
                <a:solidFill>
                  <a:srgbClr val="0054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дозвонов продолжительностью менее 2 минут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8902" y="3465818"/>
            <a:ext cx="585267" cy="3779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53" y="5399388"/>
            <a:ext cx="83266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/>
              <a:t>;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29543" y="5812971"/>
            <a:ext cx="4441371" cy="374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Заполнить с учетом результатов проекта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5871104" y="234468"/>
            <a:ext cx="2319337" cy="524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060371"/>
            <a:ext cx="737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Разместить фото проектной комнаты с материалами по проекту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476565" y="47805"/>
            <a:ext cx="6190612" cy="1469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Сканированные копии локальных распорядительных документов медицинской организации</a:t>
            </a:r>
          </a:p>
          <a:p>
            <a:pPr algn="r">
              <a:lnSpc>
                <a:spcPct val="100000"/>
              </a:lnSpc>
            </a:pP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algn="r">
              <a:lnSpc>
                <a:spcPct val="100000"/>
              </a:lnSpc>
            </a:pPr>
            <a:endParaRPr lang="ru-RU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343323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5702"/>
          <a:stretch/>
        </p:blipFill>
        <p:spPr>
          <a:xfrm>
            <a:off x="833832" y="1013854"/>
            <a:ext cx="3842656" cy="51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339377" y="317096"/>
            <a:ext cx="7504642" cy="850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Количество медицинского персонала,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обученного принципам </a:t>
            </a: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бережливого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21777"/>
              </p:ext>
            </p:extLst>
          </p:nvPr>
        </p:nvGraphicFramePr>
        <p:xfrm>
          <a:off x="508958" y="2057489"/>
          <a:ext cx="8357577" cy="13272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8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1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54A1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err="1">
                          <a:solidFill>
                            <a:srgbClr val="0054A1"/>
                          </a:solidFill>
                        </a:rPr>
                        <a:t>пп</a:t>
                      </a:r>
                      <a:endParaRPr lang="ru-RU" sz="1600" dirty="0">
                        <a:solidFill>
                          <a:srgbClr val="0054A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54A1"/>
                          </a:solidFill>
                        </a:rPr>
                        <a:t>База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54A1"/>
                          </a:solidFill>
                        </a:rPr>
                        <a:t>Тема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54A1"/>
                          </a:solidFill>
                        </a:rPr>
                        <a:t>Количество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54A1"/>
                          </a:solidFill>
                        </a:rPr>
                        <a:t>Дата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54A1"/>
                          </a:solidFill>
                        </a:rPr>
                        <a:t>Наличие сертификата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95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 НГМУ Минздрава России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Бережливая медицина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27.04.2020- 16,05.2020 г </a:t>
                      </a:r>
                    </a:p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Сертификат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№ 080000082523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3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Руководитель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п</a:t>
            </a: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роекта: 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Зам. </a:t>
            </a:r>
            <a:r>
              <a:rPr lang="ru-RU" sz="1600" b="1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гл.врача</a:t>
            </a:r>
            <a:endParaRPr lang="ru-RU" sz="1600" b="1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Губанова Т.А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Старшая сестра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поликлиники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Ракова</a:t>
            </a: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  М.В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Регистратор </a:t>
            </a:r>
          </a:p>
          <a:p>
            <a:pPr marL="635">
              <a:lnSpc>
                <a:spcPct val="100000"/>
              </a:lnSpc>
              <a:buClr>
                <a:srgbClr val="002060"/>
              </a:buClr>
            </a:pPr>
            <a:r>
              <a:rPr lang="ru-RU" sz="16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</a:rPr>
              <a:t>Волкова Е.Ю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38230" y="124895"/>
            <a:ext cx="2871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54A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2000" dirty="0">
              <a:solidFill>
                <a:srgbClr val="0054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010175650"/>
              </p:ext>
            </p:extLst>
          </p:nvPr>
        </p:nvGraphicFramePr>
        <p:xfrm>
          <a:off x="2716140" y="525005"/>
          <a:ext cx="1622090" cy="165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87" y="2216940"/>
            <a:ext cx="1342056" cy="1413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04" y="3913741"/>
            <a:ext cx="1442139" cy="19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37558" y="2216744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931873" y="114287"/>
            <a:ext cx="6428779" cy="613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Дорожная карта</a:t>
            </a:r>
          </a:p>
        </p:txBody>
      </p:sp>
      <p:sp>
        <p:nvSpPr>
          <p:cNvPr id="68" name="CustomShape 6"/>
          <p:cNvSpPr/>
          <p:nvPr/>
        </p:nvSpPr>
        <p:spPr>
          <a:xfrm>
            <a:off x="1162535" y="855595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762" y="728000"/>
            <a:ext cx="4799239" cy="55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4" y="892366"/>
            <a:ext cx="9212129" cy="4378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343323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179678"/>
              </p:ext>
            </p:extLst>
          </p:nvPr>
        </p:nvGraphicFramePr>
        <p:xfrm>
          <a:off x="901354" y="1150867"/>
          <a:ext cx="7522118" cy="4580186"/>
        </p:xfrm>
        <a:graphic>
          <a:graphicData uri="http://schemas.openxmlformats.org/drawingml/2006/table">
            <a:tbl>
              <a:tblPr firstRow="1" firstCol="1" bandRow="1"/>
              <a:tblGrid>
                <a:gridCol w="3140434">
                  <a:extLst>
                    <a:ext uri="{9D8B030D-6E8A-4147-A177-3AD203B41FA5}">
                      <a16:colId xmlns:a16="http://schemas.microsoft.com/office/drawing/2014/main" val="127914122"/>
                    </a:ext>
                  </a:extLst>
                </a:gridCol>
                <a:gridCol w="268768">
                  <a:extLst>
                    <a:ext uri="{9D8B030D-6E8A-4147-A177-3AD203B41FA5}">
                      <a16:colId xmlns:a16="http://schemas.microsoft.com/office/drawing/2014/main" val="2467502690"/>
                    </a:ext>
                  </a:extLst>
                </a:gridCol>
                <a:gridCol w="2246800">
                  <a:extLst>
                    <a:ext uri="{9D8B030D-6E8A-4147-A177-3AD203B41FA5}">
                      <a16:colId xmlns:a16="http://schemas.microsoft.com/office/drawing/2014/main" val="2281440037"/>
                    </a:ext>
                  </a:extLst>
                </a:gridCol>
                <a:gridCol w="59349">
                  <a:extLst>
                    <a:ext uri="{9D8B030D-6E8A-4147-A177-3AD203B41FA5}">
                      <a16:colId xmlns:a16="http://schemas.microsoft.com/office/drawing/2014/main" val="80801587"/>
                    </a:ext>
                  </a:extLst>
                </a:gridCol>
                <a:gridCol w="859719">
                  <a:extLst>
                    <a:ext uri="{9D8B030D-6E8A-4147-A177-3AD203B41FA5}">
                      <a16:colId xmlns:a16="http://schemas.microsoft.com/office/drawing/2014/main" val="3542113849"/>
                    </a:ext>
                  </a:extLst>
                </a:gridCol>
                <a:gridCol w="947048">
                  <a:extLst>
                    <a:ext uri="{9D8B030D-6E8A-4147-A177-3AD203B41FA5}">
                      <a16:colId xmlns:a16="http://schemas.microsoft.com/office/drawing/2014/main" val="1981300233"/>
                    </a:ext>
                  </a:extLst>
                </a:gridCol>
              </a:tblGrid>
              <a:tr h="328933">
                <a:tc rowSpan="2" gridSpan="2"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Жалобы ОРВИ (первичный, вызов  на дом)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ОРВИ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174218"/>
                  </a:ext>
                </a:extLst>
              </a:tr>
              <a:tr h="3289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624872"/>
                  </a:ext>
                </a:extLst>
              </a:tr>
              <a:tr h="649606">
                <a:tc>
                  <a:txBody>
                    <a:bodyPr/>
                    <a:lstStyle/>
                    <a:p>
                      <a:pPr marR="2413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Жалобы ОРВИ повторный, вызов на дом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0" marT="32385" marB="571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Ухудшение состояния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465100"/>
                  </a:ext>
                </a:extLst>
              </a:tr>
              <a:tr h="600242">
                <a:tc gridSpan="2">
                  <a:txBody>
                    <a:bodyPr/>
                    <a:lstStyle/>
                    <a:p>
                      <a:pPr marR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на прием к специалистам МО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на прием в поликлинику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0" marT="32385" marB="571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674254"/>
                  </a:ext>
                </a:extLst>
              </a:tr>
              <a:tr h="6002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льготных лекарств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5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 получить  лекарства или  рецепты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0" marT="32385" marB="571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715870"/>
                  </a:ext>
                </a:extLst>
              </a:tr>
              <a:tr h="353615">
                <a:tc rowSpan="2" gridSpan="2"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Мазок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сделать мазок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074436"/>
                  </a:ext>
                </a:extLst>
              </a:tr>
              <a:tr h="3289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989653"/>
                  </a:ext>
                </a:extLst>
              </a:tr>
              <a:tr h="328933">
                <a:tc rowSpan="4" gridSpan="2"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звонок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357198"/>
                  </a:ext>
                </a:extLst>
              </a:tr>
              <a:tr h="37820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426904"/>
                  </a:ext>
                </a:extLst>
              </a:tr>
              <a:tr h="3536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  служб и кабинетов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775876"/>
                  </a:ext>
                </a:extLst>
              </a:tr>
              <a:tr h="3289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 работы . специалиста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0" marT="32385" marB="57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9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9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343323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graphicFrame>
        <p:nvGraphicFramePr>
          <p:cNvPr id="16" name="Диаграмма 15" descr="Column chart showing date and number of components completed. Sort the Date column to see dates in Ascending or Descending order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65968"/>
              </p:ext>
            </p:extLst>
          </p:nvPr>
        </p:nvGraphicFramePr>
        <p:xfrm>
          <a:off x="390525" y="1057275"/>
          <a:ext cx="836295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49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2487827" y="215090"/>
            <a:ext cx="5742885" cy="87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Мониторинг данных проекта </a:t>
            </a:r>
            <a:endParaRPr lang="en-US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до начала реализации </a:t>
            </a:r>
            <a:endParaRPr lang="ru-RU" sz="24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901355" y="1726279"/>
            <a:ext cx="8064000" cy="35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203864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333163-8E1D-4F17-8D17-E1485FD7E319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C3EE19D-FF1E-4DF6-93D8-489D27A4E34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CFF131-036E-42FA-B09E-BD3320E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1C27E1-C9D1-4682-90CD-D157381E28D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C217AD-93D5-4C65-BE99-4B8560A35AC1}"/>
              </a:ext>
            </a:extLst>
          </p:cNvPr>
          <p:cNvSpPr/>
          <p:nvPr/>
        </p:nvSpPr>
        <p:spPr>
          <a:xfrm>
            <a:off x="3343323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DD06E-0EA8-4D7C-AA9C-4819A6F185B8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6376" y="5325827"/>
            <a:ext cx="703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Более 80% звонков пациентов составляют вопросы: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Запись на повторные вызова  по поводу  ОРВИ;</a:t>
            </a:r>
            <a:endParaRPr lang="ru-RU" sz="1200" dirty="0"/>
          </a:p>
          <a:p>
            <a:pPr marL="228600" indent="-228600">
              <a:buAutoNum type="arabicPeriod"/>
            </a:pPr>
            <a:r>
              <a:rPr lang="ru-RU" sz="1200" dirty="0"/>
              <a:t>Запись на прием к специалистам;</a:t>
            </a:r>
          </a:p>
          <a:p>
            <a:pPr marL="228600" indent="-228600">
              <a:buAutoNum type="arabicPeriod"/>
            </a:pPr>
            <a:r>
              <a:rPr lang="ru-RU" sz="1200" dirty="0"/>
              <a:t>Необходимо получить рецепты или лекарства.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7" name="Диаграмма 16"/>
              <p:cNvGraphicFramePr/>
              <p:nvPr>
                <p:extLst>
                  <p:ext uri="{D42A27DB-BD31-4B8C-83A1-F6EECF244321}">
                    <p14:modId xmlns:p14="http://schemas.microsoft.com/office/powerpoint/2010/main" val="2165025753"/>
                  </p:ext>
                </p:extLst>
              </p:nvPr>
            </p:nvGraphicFramePr>
            <p:xfrm>
              <a:off x="1735421" y="1187625"/>
              <a:ext cx="5753950" cy="38920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7" name="Диаграмма 1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5421" y="1187625"/>
                <a:ext cx="5753950" cy="38920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1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cationSchedule_colors1">
    <a:dk1>
      <a:srgbClr val="000000"/>
    </a:dk1>
    <a:lt1>
      <a:srgbClr val="FFFFFF"/>
    </a:lt1>
    <a:dk2>
      <a:srgbClr val="000000"/>
    </a:dk2>
    <a:lt2>
      <a:srgbClr val="FAF8F4"/>
    </a:lt2>
    <a:accent1>
      <a:srgbClr val="DC5A47"/>
    </a:accent1>
    <a:accent2>
      <a:srgbClr val="C4AC7E"/>
    </a:accent2>
    <a:accent3>
      <a:srgbClr val="5C8D53"/>
    </a:accent3>
    <a:accent4>
      <a:srgbClr val="C7A232"/>
    </a:accent4>
    <a:accent5>
      <a:srgbClr val="4A889A"/>
    </a:accent5>
    <a:accent6>
      <a:srgbClr val="C57639"/>
    </a:accent6>
    <a:hlink>
      <a:srgbClr val="4A889A"/>
    </a:hlink>
    <a:folHlink>
      <a:srgbClr val="606081"/>
    </a:folHlink>
  </a:clrScheme>
  <a:fontScheme name="Manufacturing output chart">
    <a:majorFont>
      <a:latin typeface="Trebuchet MS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icationSchedule_colors1">
    <a:dk1>
      <a:srgbClr val="000000"/>
    </a:dk1>
    <a:lt1>
      <a:srgbClr val="FFFFFF"/>
    </a:lt1>
    <a:dk2>
      <a:srgbClr val="000000"/>
    </a:dk2>
    <a:lt2>
      <a:srgbClr val="FAF8F4"/>
    </a:lt2>
    <a:accent1>
      <a:srgbClr val="DC5A47"/>
    </a:accent1>
    <a:accent2>
      <a:srgbClr val="C4AC7E"/>
    </a:accent2>
    <a:accent3>
      <a:srgbClr val="5C8D53"/>
    </a:accent3>
    <a:accent4>
      <a:srgbClr val="C7A232"/>
    </a:accent4>
    <a:accent5>
      <a:srgbClr val="4A889A"/>
    </a:accent5>
    <a:accent6>
      <a:srgbClr val="C57639"/>
    </a:accent6>
    <a:hlink>
      <a:srgbClr val="4A889A"/>
    </a:hlink>
    <a:folHlink>
      <a:srgbClr val="606081"/>
    </a:folHlink>
  </a:clrScheme>
  <a:fontScheme name="Manufacturing output chart">
    <a:majorFont>
      <a:latin typeface="Trebuchet MS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7216</TotalTime>
  <Words>1574</Words>
  <Application>Microsoft Office PowerPoint</Application>
  <PresentationFormat>Экран (4:3)</PresentationFormat>
  <Paragraphs>446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DejaVu Sans</vt:lpstr>
      <vt:lpstr>StarSymbol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Общее  количество входящих звонков  в Кочковской ЦРБ за  5 дней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Ольга Валерьевна Кузеванова</cp:lastModifiedBy>
  <cp:revision>735</cp:revision>
  <cp:lastPrinted>2021-03-06T11:40:18Z</cp:lastPrinted>
  <dcterms:created xsi:type="dcterms:W3CDTF">2019-01-21T13:30:00Z</dcterms:created>
  <dcterms:modified xsi:type="dcterms:W3CDTF">2021-04-01T10:34:43Z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  <property fmtid="{D5CDD505-2E9C-101B-9397-08002B2CF9AE}" pid="12" name="KSOProductBuildVer">
    <vt:lpwstr>1049-10.2.0.5965</vt:lpwstr>
  </property>
</Properties>
</file>