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charts/chart7.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emf" ContentType="image/x-emf"/>
  <Override PartName="/ppt/diagrams/quickStyle1.xml" ContentType="application/vnd.openxmlformats-officedocument.drawingml.diagramStyle+xml"/>
  <Default Extension="jpeg" ContentType="image/jpeg"/>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Override PartName="/ppt/charts/colors1.xml" ContentType="application/vnd.ms-office.chartcolorstyle+xml"/>
  <Override PartName="/ppt/slideLayouts/slideLayout10.xml" ContentType="application/vnd.openxmlformats-officedocument.presentationml.slideLayout+xml"/>
  <Default Extension="tiff" ContentType="image/tiff"/>
  <Override PartName="/ppt/diagrams/layout2.xml" ContentType="application/vnd.openxmlformats-officedocument.drawingml.diagramLayout+xml"/>
  <Override PartName="/ppt/charts/chart6.xml" ContentType="application/vnd.openxmlformats-officedocument.drawingml.chart+xml"/>
  <Override PartName="/ppt/charts/chart10.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3"/>
  </p:notesMasterIdLst>
  <p:sldIdLst>
    <p:sldId id="256" r:id="rId2"/>
    <p:sldId id="399" r:id="rId3"/>
    <p:sldId id="380" r:id="rId4"/>
    <p:sldId id="397" r:id="rId5"/>
    <p:sldId id="381" r:id="rId6"/>
    <p:sldId id="382" r:id="rId7"/>
    <p:sldId id="398" r:id="rId8"/>
    <p:sldId id="413" r:id="rId9"/>
    <p:sldId id="414" r:id="rId10"/>
    <p:sldId id="419" r:id="rId11"/>
    <p:sldId id="420" r:id="rId12"/>
    <p:sldId id="421" r:id="rId13"/>
    <p:sldId id="422" r:id="rId14"/>
    <p:sldId id="415" r:id="rId15"/>
    <p:sldId id="416" r:id="rId16"/>
    <p:sldId id="383" r:id="rId17"/>
    <p:sldId id="417" r:id="rId18"/>
    <p:sldId id="418" r:id="rId19"/>
    <p:sldId id="384" r:id="rId20"/>
    <p:sldId id="387" r:id="rId21"/>
    <p:sldId id="401" r:id="rId22"/>
    <p:sldId id="402" r:id="rId23"/>
    <p:sldId id="434" r:id="rId24"/>
    <p:sldId id="404" r:id="rId25"/>
    <p:sldId id="405" r:id="rId26"/>
    <p:sldId id="400" r:id="rId27"/>
    <p:sldId id="406" r:id="rId28"/>
    <p:sldId id="407" r:id="rId29"/>
    <p:sldId id="408" r:id="rId30"/>
    <p:sldId id="409" r:id="rId31"/>
    <p:sldId id="410" r:id="rId32"/>
    <p:sldId id="411" r:id="rId33"/>
    <p:sldId id="385" r:id="rId34"/>
    <p:sldId id="386" r:id="rId35"/>
    <p:sldId id="351" r:id="rId36"/>
    <p:sldId id="258" r:id="rId37"/>
    <p:sldId id="412" r:id="rId38"/>
    <p:sldId id="259" r:id="rId39"/>
    <p:sldId id="370" r:id="rId40"/>
    <p:sldId id="371" r:id="rId41"/>
    <p:sldId id="367" r:id="rId42"/>
    <p:sldId id="373" r:id="rId43"/>
    <p:sldId id="374" r:id="rId44"/>
    <p:sldId id="375" r:id="rId45"/>
    <p:sldId id="376" r:id="rId46"/>
    <p:sldId id="377" r:id="rId47"/>
    <p:sldId id="378" r:id="rId48"/>
    <p:sldId id="379" r:id="rId49"/>
    <p:sldId id="430" r:id="rId50"/>
    <p:sldId id="388" r:id="rId51"/>
    <p:sldId id="372" r:id="rId52"/>
    <p:sldId id="391" r:id="rId53"/>
    <p:sldId id="431" r:id="rId54"/>
    <p:sldId id="390" r:id="rId55"/>
    <p:sldId id="429" r:id="rId56"/>
    <p:sldId id="432" r:id="rId57"/>
    <p:sldId id="433" r:id="rId58"/>
    <p:sldId id="389" r:id="rId59"/>
    <p:sldId id="392" r:id="rId60"/>
    <p:sldId id="393" r:id="rId61"/>
    <p:sldId id="395" r:id="rId62"/>
    <p:sldId id="435" r:id="rId63"/>
    <p:sldId id="436" r:id="rId64"/>
    <p:sldId id="396" r:id="rId65"/>
    <p:sldId id="423" r:id="rId66"/>
    <p:sldId id="424" r:id="rId67"/>
    <p:sldId id="425" r:id="rId68"/>
    <p:sldId id="428" r:id="rId69"/>
    <p:sldId id="426" r:id="rId70"/>
    <p:sldId id="427" r:id="rId71"/>
    <p:sldId id="437" r:id="rId72"/>
  </p:sldIdLst>
  <p:sldSz cx="9144000" cy="6858000" type="screen4x3"/>
  <p:notesSz cx="6858000"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68">
          <p15:clr>
            <a:srgbClr val="A4A3A4"/>
          </p15:clr>
        </p15:guide>
        <p15:guide id="2" pos="29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54A1"/>
    <a:srgbClr val="329933"/>
    <a:srgbClr val="D93E0D"/>
    <a:srgbClr val="F8FAFA"/>
    <a:srgbClr val="FFFFFF"/>
    <a:srgbClr val="F5B5E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76" autoAdjust="0"/>
    <p:restoredTop sz="94660"/>
  </p:normalViewPr>
  <p:slideViewPr>
    <p:cSldViewPr snapToGrid="0">
      <p:cViewPr varScale="1">
        <p:scale>
          <a:sx n="73" d="100"/>
          <a:sy n="73" d="100"/>
        </p:scale>
        <p:origin x="-1356" y="1050"/>
      </p:cViewPr>
      <p:guideLst>
        <p:guide orient="horz" pos="2268"/>
        <p:guide pos="2936"/>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Office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Office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Office_Excel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2" Type="http://schemas.openxmlformats.org/officeDocument/2006/relationships/package" Target="../embeddings/_____Microsoft_Office_Excel5.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_____Microsoft_Office_Excel6.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_____Microsoft_Office_Excel7.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_____Microsoft_Office_Excel8.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7.3291594849437633E-2"/>
          <c:y val="0.10075294469204395"/>
          <c:w val="0.63222338700750769"/>
          <c:h val="0.79574287128008725"/>
        </c:manualLayout>
      </c:layout>
      <c:bar3DChart>
        <c:barDir val="col"/>
        <c:grouping val="stacked"/>
        <c:ser>
          <c:idx val="0"/>
          <c:order val="0"/>
          <c:tx>
            <c:strRef>
              <c:f>Лист1!$B$1</c:f>
              <c:strCache>
                <c:ptCount val="1"/>
                <c:pt idx="0">
                  <c:v>Терапия</c:v>
                </c:pt>
              </c:strCache>
            </c:strRef>
          </c:tx>
          <c:spPr>
            <a:solidFill>
              <a:schemeClr val="accent1"/>
            </a:solidFill>
            <a:ln>
              <a:noFill/>
            </a:ln>
            <a:effectLst/>
            <a:sp3d/>
          </c:spPr>
          <c:dLbls>
            <c:dLbl>
              <c:idx val="1"/>
              <c:layout>
                <c:manualLayout>
                  <c:x val="-4.4299564585277553E-3"/>
                  <c:y val="1.2583095493012677E-2"/>
                </c:manualLayout>
              </c:layou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6768-4DD2-90F3-842F1D78CD5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95000"/>
                        <a:lumOff val="5000"/>
                      </a:schemeClr>
                    </a:solidFill>
                    <a:latin typeface="+mn-lt"/>
                    <a:ea typeface="+mn-ea"/>
                    <a:cs typeface="+mn-cs"/>
                  </a:defRPr>
                </a:pPr>
                <a:endParaRPr lang="ru-RU"/>
              </a:p>
            </c:tx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Лист1!$B$2:$B$3</c:f>
              <c:numCache>
                <c:formatCode>#,##0</c:formatCode>
                <c:ptCount val="2"/>
                <c:pt idx="0">
                  <c:v>10195</c:v>
                </c:pt>
                <c:pt idx="1">
                  <c:v>1072</c:v>
                </c:pt>
              </c:numCache>
            </c:numRef>
          </c:val>
          <c:extLst xmlns:c16r2="http://schemas.microsoft.com/office/drawing/2015/06/chart">
            <c:ext xmlns:c16="http://schemas.microsoft.com/office/drawing/2014/chart" uri="{C3380CC4-5D6E-409C-BE32-E72D297353CC}">
              <c16:uniqueId val="{00000001-6768-4DD2-90F3-842F1D78CD5A}"/>
            </c:ext>
          </c:extLst>
        </c:ser>
        <c:ser>
          <c:idx val="1"/>
          <c:order val="1"/>
          <c:tx>
            <c:strRef>
              <c:f>Лист1!$C$1</c:f>
              <c:strCache>
                <c:ptCount val="1"/>
                <c:pt idx="0">
                  <c:v>Педиатрия</c:v>
                </c:pt>
              </c:strCache>
            </c:strRef>
          </c:tx>
          <c:spPr>
            <a:solidFill>
              <a:schemeClr val="accent2"/>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95000"/>
                        <a:lumOff val="5000"/>
                      </a:schemeClr>
                    </a:solidFill>
                    <a:latin typeface="+mn-lt"/>
                    <a:ea typeface="+mn-ea"/>
                    <a:cs typeface="+mn-cs"/>
                  </a:defRPr>
                </a:pPr>
                <a:endParaRPr lang="ru-RU"/>
              </a:p>
            </c:tx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Лист1!$C$2:$C$3</c:f>
              <c:numCache>
                <c:formatCode>General</c:formatCode>
                <c:ptCount val="2"/>
                <c:pt idx="0" formatCode="#,##0">
                  <c:v>32935</c:v>
                </c:pt>
              </c:numCache>
            </c:numRef>
          </c:val>
          <c:extLst xmlns:c16r2="http://schemas.microsoft.com/office/drawing/2015/06/chart">
            <c:ext xmlns:c16="http://schemas.microsoft.com/office/drawing/2014/chart" uri="{C3380CC4-5D6E-409C-BE32-E72D297353CC}">
              <c16:uniqueId val="{00000002-6768-4DD2-90F3-842F1D78CD5A}"/>
            </c:ext>
          </c:extLst>
        </c:ser>
        <c:ser>
          <c:idx val="2"/>
          <c:order val="2"/>
          <c:tx>
            <c:strRef>
              <c:f>Лист1!$D$1</c:f>
              <c:strCache>
                <c:ptCount val="1"/>
                <c:pt idx="0">
                  <c:v>Хирургия</c:v>
                </c:pt>
              </c:strCache>
            </c:strRef>
          </c:tx>
          <c:spPr>
            <a:solidFill>
              <a:schemeClr val="accent3"/>
            </a:solidFill>
            <a:ln>
              <a:noFill/>
            </a:ln>
            <a:effectLst/>
            <a:sp3d/>
          </c:spPr>
          <c:dLbls>
            <c:dLbl>
              <c:idx val="1"/>
              <c:layout>
                <c:manualLayout>
                  <c:x val="2.9533043056850909E-3"/>
                  <c:y val="-1.7616333690217843E-2"/>
                </c:manualLayout>
              </c:layou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6768-4DD2-90F3-842F1D78CD5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95000"/>
                        <a:lumOff val="5000"/>
                      </a:schemeClr>
                    </a:solidFill>
                    <a:latin typeface="+mn-lt"/>
                    <a:ea typeface="+mn-ea"/>
                    <a:cs typeface="+mn-cs"/>
                  </a:defRPr>
                </a:pPr>
                <a:endParaRPr lang="ru-RU"/>
              </a:p>
            </c:tx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Лист1!$D$2:$D$3</c:f>
              <c:numCache>
                <c:formatCode>#,##0</c:formatCode>
                <c:ptCount val="2"/>
                <c:pt idx="0">
                  <c:v>10537</c:v>
                </c:pt>
                <c:pt idx="1">
                  <c:v>1481</c:v>
                </c:pt>
              </c:numCache>
            </c:numRef>
          </c:val>
          <c:extLst xmlns:c16r2="http://schemas.microsoft.com/office/drawing/2015/06/chart">
            <c:ext xmlns:c16="http://schemas.microsoft.com/office/drawing/2014/chart" uri="{C3380CC4-5D6E-409C-BE32-E72D297353CC}">
              <c16:uniqueId val="{00000004-6768-4DD2-90F3-842F1D78CD5A}"/>
            </c:ext>
          </c:extLst>
        </c:ser>
        <c:ser>
          <c:idx val="3"/>
          <c:order val="3"/>
          <c:tx>
            <c:strRef>
              <c:f>Лист1!$E$1</c:f>
              <c:strCache>
                <c:ptCount val="1"/>
                <c:pt idx="0">
                  <c:v>Гинекология</c:v>
                </c:pt>
              </c:strCache>
            </c:strRef>
          </c:tx>
          <c:spPr>
            <a:solidFill>
              <a:schemeClr val="accent4"/>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95000"/>
                        <a:lumOff val="5000"/>
                      </a:schemeClr>
                    </a:solidFill>
                    <a:latin typeface="+mn-lt"/>
                    <a:ea typeface="+mn-ea"/>
                    <a:cs typeface="+mn-cs"/>
                  </a:defRPr>
                </a:pPr>
                <a:endParaRPr lang="ru-RU"/>
              </a:p>
            </c:txPr>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Лист1!$A$2:$A$3</c:f>
              <c:numCache>
                <c:formatCode>General</c:formatCode>
                <c:ptCount val="2"/>
                <c:pt idx="0">
                  <c:v>2018</c:v>
                </c:pt>
                <c:pt idx="1">
                  <c:v>2019</c:v>
                </c:pt>
              </c:numCache>
            </c:numRef>
          </c:cat>
          <c:val>
            <c:numRef>
              <c:f>Лист1!$E$2:$E$3</c:f>
              <c:numCache>
                <c:formatCode>General</c:formatCode>
                <c:ptCount val="2"/>
                <c:pt idx="0">
                  <c:v>4247</c:v>
                </c:pt>
                <c:pt idx="1">
                  <c:v>28712</c:v>
                </c:pt>
              </c:numCache>
            </c:numRef>
          </c:val>
          <c:extLst xmlns:c16r2="http://schemas.microsoft.com/office/drawing/2015/06/chart">
            <c:ext xmlns:c16="http://schemas.microsoft.com/office/drawing/2014/chart" uri="{C3380CC4-5D6E-409C-BE32-E72D297353CC}">
              <c16:uniqueId val="{00000005-6768-4DD2-90F3-842F1D78CD5A}"/>
            </c:ext>
          </c:extLst>
        </c:ser>
        <c:ser>
          <c:idx val="4"/>
          <c:order val="4"/>
          <c:tx>
            <c:strRef>
              <c:f>Лист1!$F$1</c:f>
              <c:strCache>
                <c:ptCount val="1"/>
                <c:pt idx="0">
                  <c:v>Стоматология</c:v>
                </c:pt>
              </c:strCache>
            </c:strRef>
          </c:tx>
          <c:spPr>
            <a:solidFill>
              <a:schemeClr val="accent5"/>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95000"/>
                        <a:lumOff val="5000"/>
                      </a:schemeClr>
                    </a:solidFill>
                    <a:latin typeface="+mn-lt"/>
                    <a:ea typeface="+mn-ea"/>
                    <a:cs typeface="+mn-cs"/>
                  </a:defRPr>
                </a:pPr>
                <a:endParaRPr lang="ru-RU"/>
              </a:p>
            </c:txPr>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Лист1!$A$2:$A$3</c:f>
              <c:numCache>
                <c:formatCode>General</c:formatCode>
                <c:ptCount val="2"/>
                <c:pt idx="0">
                  <c:v>2018</c:v>
                </c:pt>
                <c:pt idx="1">
                  <c:v>2019</c:v>
                </c:pt>
              </c:numCache>
            </c:numRef>
          </c:cat>
          <c:val>
            <c:numRef>
              <c:f>Лист1!$F$2:$F$3</c:f>
              <c:numCache>
                <c:formatCode>General</c:formatCode>
                <c:ptCount val="2"/>
                <c:pt idx="0">
                  <c:v>27649</c:v>
                </c:pt>
              </c:numCache>
            </c:numRef>
          </c:val>
          <c:extLst xmlns:c16r2="http://schemas.microsoft.com/office/drawing/2015/06/chart">
            <c:ext xmlns:c16="http://schemas.microsoft.com/office/drawing/2014/chart" uri="{C3380CC4-5D6E-409C-BE32-E72D297353CC}">
              <c16:uniqueId val="{00000006-6768-4DD2-90F3-842F1D78CD5A}"/>
            </c:ext>
          </c:extLst>
        </c:ser>
        <c:ser>
          <c:idx val="5"/>
          <c:order val="5"/>
          <c:tx>
            <c:strRef>
              <c:f>Лист1!$G$1</c:f>
              <c:strCache>
                <c:ptCount val="1"/>
                <c:pt idx="0">
                  <c:v>ФАП</c:v>
                </c:pt>
              </c:strCache>
            </c:strRef>
          </c:tx>
          <c:spPr>
            <a:solidFill>
              <a:schemeClr val="accent6"/>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95000"/>
                        <a:lumOff val="5000"/>
                      </a:schemeClr>
                    </a:solidFill>
                    <a:latin typeface="+mn-lt"/>
                    <a:ea typeface="+mn-ea"/>
                    <a:cs typeface="+mn-cs"/>
                  </a:defRPr>
                </a:pPr>
                <a:endParaRPr lang="ru-RU"/>
              </a:p>
            </c:txPr>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Лист1!$A$2:$A$3</c:f>
              <c:numCache>
                <c:formatCode>General</c:formatCode>
                <c:ptCount val="2"/>
                <c:pt idx="0">
                  <c:v>2018</c:v>
                </c:pt>
                <c:pt idx="1">
                  <c:v>2019</c:v>
                </c:pt>
              </c:numCache>
            </c:numRef>
          </c:cat>
          <c:val>
            <c:numRef>
              <c:f>Лист1!$G$2:$G$3</c:f>
              <c:numCache>
                <c:formatCode>General</c:formatCode>
                <c:ptCount val="2"/>
                <c:pt idx="0">
                  <c:v>3492</c:v>
                </c:pt>
              </c:numCache>
            </c:numRef>
          </c:val>
          <c:extLst xmlns:c16r2="http://schemas.microsoft.com/office/drawing/2015/06/chart">
            <c:ext xmlns:c16="http://schemas.microsoft.com/office/drawing/2014/chart" uri="{C3380CC4-5D6E-409C-BE32-E72D297353CC}">
              <c16:uniqueId val="{00000007-6768-4DD2-90F3-842F1D78CD5A}"/>
            </c:ext>
          </c:extLst>
        </c:ser>
        <c:ser>
          <c:idx val="6"/>
          <c:order val="6"/>
          <c:tx>
            <c:strRef>
              <c:f>Лист1!$H$1</c:f>
              <c:strCache>
                <c:ptCount val="1"/>
                <c:pt idx="0">
                  <c:v>Онкология</c:v>
                </c:pt>
              </c:strCache>
            </c:strRef>
          </c:tx>
          <c:spPr>
            <a:solidFill>
              <a:schemeClr val="accent1">
                <a:lumMod val="60000"/>
              </a:schemeClr>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ru-RU"/>
              </a:p>
            </c:txPr>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Лист1!$A$2:$A$3</c:f>
              <c:numCache>
                <c:formatCode>General</c:formatCode>
                <c:ptCount val="2"/>
                <c:pt idx="0">
                  <c:v>2018</c:v>
                </c:pt>
                <c:pt idx="1">
                  <c:v>2019</c:v>
                </c:pt>
              </c:numCache>
            </c:numRef>
          </c:cat>
          <c:val>
            <c:numRef>
              <c:f>Лист1!$H$2:$H$3</c:f>
              <c:numCache>
                <c:formatCode>General</c:formatCode>
                <c:ptCount val="2"/>
                <c:pt idx="1">
                  <c:v>874</c:v>
                </c:pt>
              </c:numCache>
            </c:numRef>
          </c:val>
          <c:extLst xmlns:c16r2="http://schemas.microsoft.com/office/drawing/2015/06/chart">
            <c:ext xmlns:c16="http://schemas.microsoft.com/office/drawing/2014/chart" uri="{C3380CC4-5D6E-409C-BE32-E72D297353CC}">
              <c16:uniqueId val="{00000008-6768-4DD2-90F3-842F1D78CD5A}"/>
            </c:ext>
          </c:extLst>
        </c:ser>
        <c:ser>
          <c:idx val="7"/>
          <c:order val="7"/>
          <c:tx>
            <c:strRef>
              <c:f>Лист1!$I$1</c:f>
              <c:strCache>
                <c:ptCount val="1"/>
                <c:pt idx="0">
                  <c:v>Дневной стационар </c:v>
                </c:pt>
              </c:strCache>
            </c:strRef>
          </c:tx>
          <c:spPr>
            <a:solidFill>
              <a:schemeClr val="accent2">
                <a:lumMod val="60000"/>
              </a:schemeClr>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ru-RU"/>
              </a:p>
            </c:txPr>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Лист1!$A$2:$A$3</c:f>
              <c:numCache>
                <c:formatCode>General</c:formatCode>
                <c:ptCount val="2"/>
                <c:pt idx="0">
                  <c:v>2018</c:v>
                </c:pt>
                <c:pt idx="1">
                  <c:v>2019</c:v>
                </c:pt>
              </c:numCache>
            </c:numRef>
          </c:cat>
          <c:val>
            <c:numRef>
              <c:f>Лист1!$I$2:$I$3</c:f>
              <c:numCache>
                <c:formatCode>General</c:formatCode>
                <c:ptCount val="2"/>
                <c:pt idx="1">
                  <c:v>19148</c:v>
                </c:pt>
              </c:numCache>
            </c:numRef>
          </c:val>
          <c:extLst xmlns:c16r2="http://schemas.microsoft.com/office/drawing/2015/06/chart">
            <c:ext xmlns:c16="http://schemas.microsoft.com/office/drawing/2014/chart" uri="{C3380CC4-5D6E-409C-BE32-E72D297353CC}">
              <c16:uniqueId val="{00000009-6768-4DD2-90F3-842F1D78CD5A}"/>
            </c:ext>
          </c:extLst>
        </c:ser>
        <c:dLbls>
          <c:showVal val="1"/>
        </c:dLbls>
        <c:shape val="cylinder"/>
        <c:axId val="67590400"/>
        <c:axId val="67616768"/>
        <c:axId val="0"/>
      </c:bar3DChart>
      <c:catAx>
        <c:axId val="67590400"/>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ru-RU"/>
          </a:p>
        </c:txPr>
        <c:crossAx val="67616768"/>
        <c:crosses val="autoZero"/>
        <c:auto val="1"/>
        <c:lblAlgn val="ctr"/>
        <c:lblOffset val="100"/>
      </c:catAx>
      <c:valAx>
        <c:axId val="67616768"/>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ru-RU"/>
          </a:p>
        </c:txPr>
        <c:crossAx val="67590400"/>
        <c:crosses val="autoZero"/>
        <c:crossBetween val="between"/>
      </c:valAx>
      <c:spPr>
        <a:noFill/>
        <a:ln>
          <a:noFill/>
        </a:ln>
        <a:effectLst/>
      </c:spPr>
    </c:plotArea>
    <c:legend>
      <c:legendPos val="r"/>
      <c:layout>
        <c:manualLayout>
          <c:xMode val="edge"/>
          <c:yMode val="edge"/>
          <c:x val="0.68783477304257612"/>
          <c:y val="0.1293738273894878"/>
          <c:w val="0.31216522695742682"/>
          <c:h val="0.63293259297781512"/>
        </c:manualLayout>
      </c:layout>
      <c:spPr>
        <a:noFill/>
        <a:ln>
          <a:noFill/>
        </a:ln>
        <a:effectLst/>
      </c:spPr>
      <c:txPr>
        <a:bodyPr rot="0" spcFirstLastPara="1" vertOverflow="ellipsis" vert="horz" wrap="square" anchor="ctr" anchorCtr="1"/>
        <a:lstStyle/>
        <a:p>
          <a:pPr>
            <a:defRPr sz="1800" b="0" i="0" u="none" strike="noStrike" kern="1200" baseline="0">
              <a:solidFill>
                <a:schemeClr val="tx1">
                  <a:lumMod val="95000"/>
                  <a:lumOff val="5000"/>
                </a:schemeClr>
              </a:solidFill>
              <a:latin typeface="+mn-lt"/>
              <a:ea typeface="+mn-ea"/>
              <a:cs typeface="+mn-cs"/>
            </a:defRPr>
          </a:pPr>
          <a:endParaRPr lang="ru-RU"/>
        </a:p>
      </c:txPr>
    </c:legend>
    <c:plotVisOnly val="1"/>
    <c:dispBlanksAs val="gap"/>
  </c:chart>
  <c:spPr>
    <a:noFill/>
    <a:ln>
      <a:noFill/>
    </a:ln>
    <a:effectLst/>
  </c:spPr>
  <c:txPr>
    <a:bodyPr/>
    <a:lstStyle/>
    <a:p>
      <a:pPr>
        <a:defRPr/>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ru-RU" dirty="0" smtClean="0"/>
              <a:t>(%)</a:t>
            </a:r>
            <a:endParaRPr lang="ru-RU" dirty="0"/>
          </a:p>
        </c:rich>
      </c:tx>
      <c:layout>
        <c:manualLayout>
          <c:xMode val="edge"/>
          <c:yMode val="edge"/>
          <c:x val="0.4932356077653523"/>
          <c:y val="1.4604494197684286E-2"/>
        </c:manualLayout>
      </c:layout>
    </c:title>
    <c:view3D>
      <c:rotX val="30"/>
      <c:perspective val="30"/>
    </c:view3D>
    <c:plotArea>
      <c:layout>
        <c:manualLayout>
          <c:layoutTarget val="inner"/>
          <c:xMode val="edge"/>
          <c:yMode val="edge"/>
          <c:x val="3.0506516666264402E-2"/>
          <c:y val="0.17183595231259421"/>
          <c:w val="0.64868453665809001"/>
          <c:h val="0.81906078730749066"/>
        </c:manualLayout>
      </c:layout>
      <c:pie3DChart>
        <c:varyColors val="1"/>
        <c:ser>
          <c:idx val="0"/>
          <c:order val="0"/>
          <c:tx>
            <c:strRef>
              <c:f>Лист1!$B$1</c:f>
              <c:strCache>
                <c:ptCount val="1"/>
                <c:pt idx="0">
                  <c:v>Столбец1</c:v>
                </c:pt>
              </c:strCache>
            </c:strRef>
          </c:tx>
          <c:explosion val="25"/>
          <c:dLbls>
            <c:dLbl>
              <c:idx val="0"/>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D6C3-4715-8D17-31B7F2D97D1B}"/>
                </c:ext>
              </c:extLst>
            </c:dLbl>
            <c:dLbl>
              <c:idx val="1"/>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D6C3-4715-8D17-31B7F2D97D1B}"/>
                </c:ext>
              </c:extLst>
            </c:dLbl>
            <c:dLbl>
              <c:idx val="2"/>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D6C3-4715-8D17-31B7F2D97D1B}"/>
                </c:ext>
              </c:extLst>
            </c:dLbl>
            <c:dLbl>
              <c:idx val="3"/>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D6C3-4715-8D17-31B7F2D97D1B}"/>
                </c:ext>
              </c:extLst>
            </c:dLbl>
            <c:dLbl>
              <c:idx val="4"/>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D6C3-4715-8D17-31B7F2D97D1B}"/>
                </c:ext>
              </c:extLst>
            </c:dLbl>
            <c:dLbl>
              <c:idx val="5"/>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D6C3-4715-8D17-31B7F2D97D1B}"/>
                </c:ext>
              </c:extLst>
            </c:dLbl>
            <c:dLbl>
              <c:idx val="6"/>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D6C3-4715-8D17-31B7F2D97D1B}"/>
                </c:ext>
              </c:extLst>
            </c:dLbl>
            <c:delete val="1"/>
            <c:spPr>
              <a:noFill/>
              <a:ln>
                <a:noFill/>
              </a:ln>
              <a:effectLst/>
            </c:spPr>
            <c:extLst xmlns:c16r2="http://schemas.microsoft.com/office/drawing/2015/06/chart">
              <c:ext xmlns:c15="http://schemas.microsoft.com/office/drawing/2012/chart" uri="{CE6537A1-D6FC-4f65-9D91-7224C49458BB}"/>
            </c:extLst>
          </c:dLbls>
          <c:cat>
            <c:strRef>
              <c:f>Лист1!$A$2:$A$7</c:f>
              <c:strCache>
                <c:ptCount val="6"/>
                <c:pt idx="0">
                  <c:v>151</c:v>
                </c:pt>
                <c:pt idx="1">
                  <c:v>81</c:v>
                </c:pt>
                <c:pt idx="2">
                  <c:v>102</c:v>
                </c:pt>
                <c:pt idx="3">
                  <c:v>712</c:v>
                </c:pt>
                <c:pt idx="4">
                  <c:v>613</c:v>
                </c:pt>
                <c:pt idx="5">
                  <c:v>Дневной стационар</c:v>
                </c:pt>
              </c:strCache>
            </c:strRef>
          </c:cat>
          <c:val>
            <c:numRef>
              <c:f>Лист1!$B$2:$B$7</c:f>
              <c:numCache>
                <c:formatCode>General</c:formatCode>
                <c:ptCount val="6"/>
                <c:pt idx="0">
                  <c:v>2</c:v>
                </c:pt>
                <c:pt idx="1">
                  <c:v>2</c:v>
                </c:pt>
                <c:pt idx="2">
                  <c:v>1</c:v>
                </c:pt>
                <c:pt idx="3">
                  <c:v>5</c:v>
                </c:pt>
                <c:pt idx="4">
                  <c:v>1</c:v>
                </c:pt>
                <c:pt idx="5">
                  <c:v>21</c:v>
                </c:pt>
              </c:numCache>
            </c:numRef>
          </c:val>
          <c:extLst xmlns:c16r2="http://schemas.microsoft.com/office/drawing/2015/06/chart">
            <c:ext xmlns:c16="http://schemas.microsoft.com/office/drawing/2014/chart" uri="{C3380CC4-5D6E-409C-BE32-E72D297353CC}">
              <c16:uniqueId val="{00000007-D6C3-4715-8D17-31B7F2D97D1B}"/>
            </c:ext>
          </c:extLst>
        </c:ser>
        <c:dLbls/>
      </c:pie3DChart>
    </c:plotArea>
    <c:legend>
      <c:legendPos val="r"/>
      <c:legendEntry>
        <c:idx val="0"/>
        <c:txPr>
          <a:bodyPr/>
          <a:lstStyle/>
          <a:p>
            <a:pPr>
              <a:defRPr sz="2000"/>
            </a:pPr>
            <a:endParaRPr lang="ru-RU"/>
          </a:p>
        </c:txPr>
      </c:legendEntry>
      <c:txPr>
        <a:bodyPr/>
        <a:lstStyle/>
        <a:p>
          <a:pPr>
            <a:defRPr sz="1400"/>
          </a:pPr>
          <a:endParaRPr lang="ru-RU"/>
        </a:p>
      </c:txPr>
    </c:legend>
    <c:plotVisOnly val="1"/>
    <c:dispBlanksAs val="zero"/>
  </c:chart>
  <c:txPr>
    <a:bodyPr/>
    <a:lstStyle/>
    <a:p>
      <a:pPr>
        <a:defRPr sz="1800"/>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ru-RU"/>
  <c:chart>
    <c:view3D>
      <c:rAngAx val="1"/>
    </c:view3D>
    <c:plotArea>
      <c:layout>
        <c:manualLayout>
          <c:layoutTarget val="inner"/>
          <c:xMode val="edge"/>
          <c:yMode val="edge"/>
          <c:x val="9.967894151529591E-2"/>
          <c:y val="8.8200959739570206E-2"/>
          <c:w val="0.666756980216755"/>
          <c:h val="0.81120979787904501"/>
        </c:manualLayout>
      </c:layout>
      <c:bar3DChart>
        <c:barDir val="col"/>
        <c:grouping val="clustered"/>
        <c:ser>
          <c:idx val="0"/>
          <c:order val="0"/>
          <c:tx>
            <c:strRef>
              <c:f>Лист1!$B$1</c:f>
              <c:strCache>
                <c:ptCount val="1"/>
                <c:pt idx="0">
                  <c:v>дефект 3.5</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2019</c:v>
                </c:pt>
                <c:pt idx="1">
                  <c:v>2020</c:v>
                </c:pt>
              </c:numCache>
            </c:numRef>
          </c:cat>
          <c:val>
            <c:numRef>
              <c:f>Лист1!$B$2:$B$3</c:f>
              <c:numCache>
                <c:formatCode>General</c:formatCode>
                <c:ptCount val="2"/>
                <c:pt idx="0">
                  <c:v>1</c:v>
                </c:pt>
                <c:pt idx="1">
                  <c:v>1</c:v>
                </c:pt>
              </c:numCache>
            </c:numRef>
          </c:val>
          <c:extLst xmlns:c16r2="http://schemas.microsoft.com/office/drawing/2015/06/chart">
            <c:ext xmlns:c16="http://schemas.microsoft.com/office/drawing/2014/chart" uri="{C3380CC4-5D6E-409C-BE32-E72D297353CC}">
              <c16:uniqueId val="{00000000-3865-4A76-B1ED-7535C9316F96}"/>
            </c:ext>
          </c:extLst>
        </c:ser>
        <c:ser>
          <c:idx val="1"/>
          <c:order val="1"/>
          <c:tx>
            <c:strRef>
              <c:f>Лист1!$C$1</c:f>
              <c:strCache>
                <c:ptCount val="1"/>
                <c:pt idx="0">
                  <c:v>дефект 3.10</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2019</c:v>
                </c:pt>
                <c:pt idx="1">
                  <c:v>2020</c:v>
                </c:pt>
              </c:numCache>
            </c:numRef>
          </c:cat>
          <c:val>
            <c:numRef>
              <c:f>Лист1!$C$2:$C$3</c:f>
              <c:numCache>
                <c:formatCode>General</c:formatCode>
                <c:ptCount val="2"/>
                <c:pt idx="0">
                  <c:v>5</c:v>
                </c:pt>
              </c:numCache>
            </c:numRef>
          </c:val>
          <c:extLst xmlns:c16r2="http://schemas.microsoft.com/office/drawing/2015/06/chart">
            <c:ext xmlns:c16="http://schemas.microsoft.com/office/drawing/2014/chart" uri="{C3380CC4-5D6E-409C-BE32-E72D297353CC}">
              <c16:uniqueId val="{00000001-3865-4A76-B1ED-7535C9316F96}"/>
            </c:ext>
          </c:extLst>
        </c:ser>
        <c:ser>
          <c:idx val="2"/>
          <c:order val="2"/>
          <c:tx>
            <c:strRef>
              <c:f>Лист1!$D$1</c:f>
              <c:strCache>
                <c:ptCount val="1"/>
                <c:pt idx="0">
                  <c:v>дефект 4.1</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2019</c:v>
                </c:pt>
                <c:pt idx="1">
                  <c:v>2020</c:v>
                </c:pt>
              </c:numCache>
            </c:numRef>
          </c:cat>
          <c:val>
            <c:numRef>
              <c:f>Лист1!$D$2:$D$3</c:f>
              <c:numCache>
                <c:formatCode>General</c:formatCode>
                <c:ptCount val="2"/>
                <c:pt idx="0">
                  <c:v>47</c:v>
                </c:pt>
                <c:pt idx="1">
                  <c:v>5</c:v>
                </c:pt>
              </c:numCache>
            </c:numRef>
          </c:val>
          <c:extLst xmlns:c16r2="http://schemas.microsoft.com/office/drawing/2015/06/chart">
            <c:ext xmlns:c16="http://schemas.microsoft.com/office/drawing/2014/chart" uri="{C3380CC4-5D6E-409C-BE32-E72D297353CC}">
              <c16:uniqueId val="{00000002-3865-4A76-B1ED-7535C9316F96}"/>
            </c:ext>
          </c:extLst>
        </c:ser>
        <c:ser>
          <c:idx val="3"/>
          <c:order val="3"/>
          <c:tx>
            <c:strRef>
              <c:f>Лист1!$E$1</c:f>
              <c:strCache>
                <c:ptCount val="1"/>
                <c:pt idx="0">
                  <c:v>дефект 4.2</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2019</c:v>
                </c:pt>
                <c:pt idx="1">
                  <c:v>2020</c:v>
                </c:pt>
              </c:numCache>
            </c:numRef>
          </c:cat>
          <c:val>
            <c:numRef>
              <c:f>Лист1!$E$2:$E$3</c:f>
              <c:numCache>
                <c:formatCode>General</c:formatCode>
                <c:ptCount val="2"/>
                <c:pt idx="0">
                  <c:v>4</c:v>
                </c:pt>
              </c:numCache>
            </c:numRef>
          </c:val>
          <c:extLst xmlns:c16r2="http://schemas.microsoft.com/office/drawing/2015/06/chart">
            <c:ext xmlns:c16="http://schemas.microsoft.com/office/drawing/2014/chart" uri="{C3380CC4-5D6E-409C-BE32-E72D297353CC}">
              <c16:uniqueId val="{00000003-3865-4A76-B1ED-7535C9316F96}"/>
            </c:ext>
          </c:extLst>
        </c:ser>
        <c:ser>
          <c:idx val="4"/>
          <c:order val="4"/>
          <c:tx>
            <c:strRef>
              <c:f>Лист1!$F$1</c:f>
              <c:strCache>
                <c:ptCount val="1"/>
                <c:pt idx="0">
                  <c:v>дефект 4.3</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2019</c:v>
                </c:pt>
                <c:pt idx="1">
                  <c:v>2020</c:v>
                </c:pt>
              </c:numCache>
            </c:numRef>
          </c:cat>
          <c:val>
            <c:numRef>
              <c:f>Лист1!$F$2:$F$3</c:f>
              <c:numCache>
                <c:formatCode>General</c:formatCode>
                <c:ptCount val="2"/>
                <c:pt idx="0">
                  <c:v>11</c:v>
                </c:pt>
                <c:pt idx="1">
                  <c:v>1</c:v>
                </c:pt>
              </c:numCache>
            </c:numRef>
          </c:val>
          <c:extLst xmlns:c16r2="http://schemas.microsoft.com/office/drawing/2015/06/chart">
            <c:ext xmlns:c16="http://schemas.microsoft.com/office/drawing/2014/chart" uri="{C3380CC4-5D6E-409C-BE32-E72D297353CC}">
              <c16:uniqueId val="{00000004-3865-4A76-B1ED-7535C9316F96}"/>
            </c:ext>
          </c:extLst>
        </c:ser>
        <c:ser>
          <c:idx val="5"/>
          <c:order val="5"/>
          <c:tx>
            <c:strRef>
              <c:f>Лист1!$G$1</c:f>
              <c:strCache>
                <c:ptCount val="1"/>
                <c:pt idx="0">
                  <c:v>дефект 4.4</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2019</c:v>
                </c:pt>
                <c:pt idx="1">
                  <c:v>2020</c:v>
                </c:pt>
              </c:numCache>
            </c:numRef>
          </c:cat>
          <c:val>
            <c:numRef>
              <c:f>Лист1!$G$2:$G$3</c:f>
              <c:numCache>
                <c:formatCode>General</c:formatCode>
                <c:ptCount val="2"/>
                <c:pt idx="0">
                  <c:v>7</c:v>
                </c:pt>
                <c:pt idx="1">
                  <c:v>1</c:v>
                </c:pt>
              </c:numCache>
            </c:numRef>
          </c:val>
          <c:extLst xmlns:c16r2="http://schemas.microsoft.com/office/drawing/2015/06/chart">
            <c:ext xmlns:c16="http://schemas.microsoft.com/office/drawing/2014/chart" uri="{C3380CC4-5D6E-409C-BE32-E72D297353CC}">
              <c16:uniqueId val="{00000005-3865-4A76-B1ED-7535C9316F96}"/>
            </c:ext>
          </c:extLst>
        </c:ser>
        <c:ser>
          <c:idx val="6"/>
          <c:order val="6"/>
          <c:tx>
            <c:strRef>
              <c:f>Лист1!$H$1</c:f>
              <c:strCache>
                <c:ptCount val="1"/>
                <c:pt idx="0">
                  <c:v>дефект 4.6</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2019</c:v>
                </c:pt>
                <c:pt idx="1">
                  <c:v>2020</c:v>
                </c:pt>
              </c:numCache>
            </c:numRef>
          </c:cat>
          <c:val>
            <c:numRef>
              <c:f>Лист1!$H$2:$H$3</c:f>
              <c:numCache>
                <c:formatCode>General</c:formatCode>
                <c:ptCount val="2"/>
                <c:pt idx="0">
                  <c:v>8</c:v>
                </c:pt>
                <c:pt idx="1">
                  <c:v>2</c:v>
                </c:pt>
              </c:numCache>
            </c:numRef>
          </c:val>
          <c:extLst xmlns:c16r2="http://schemas.microsoft.com/office/drawing/2015/06/chart">
            <c:ext xmlns:c16="http://schemas.microsoft.com/office/drawing/2014/chart" uri="{C3380CC4-5D6E-409C-BE32-E72D297353CC}">
              <c16:uniqueId val="{00000006-3865-4A76-B1ED-7535C9316F96}"/>
            </c:ext>
          </c:extLst>
        </c:ser>
        <c:ser>
          <c:idx val="7"/>
          <c:order val="7"/>
          <c:tx>
            <c:strRef>
              <c:f>Лист1!$I$1</c:f>
              <c:strCache>
                <c:ptCount val="1"/>
                <c:pt idx="0">
                  <c:v>дефект 5.7.5</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numRef>
              <c:f>Лист1!$A$2:$A$3</c:f>
              <c:numCache>
                <c:formatCode>General</c:formatCode>
                <c:ptCount val="2"/>
                <c:pt idx="0">
                  <c:v>2019</c:v>
                </c:pt>
                <c:pt idx="1">
                  <c:v>2020</c:v>
                </c:pt>
              </c:numCache>
            </c:numRef>
          </c:cat>
          <c:val>
            <c:numRef>
              <c:f>Лист1!$I$2:$I$3</c:f>
              <c:numCache>
                <c:formatCode>General</c:formatCode>
                <c:ptCount val="2"/>
              </c:numCache>
            </c:numRef>
          </c:val>
          <c:extLst xmlns:c16r2="http://schemas.microsoft.com/office/drawing/2015/06/chart">
            <c:ext xmlns:c16="http://schemas.microsoft.com/office/drawing/2014/chart" uri="{C3380CC4-5D6E-409C-BE32-E72D297353CC}">
              <c16:uniqueId val="{00000007-3865-4A76-B1ED-7535C9316F96}"/>
            </c:ext>
          </c:extLst>
        </c:ser>
        <c:dLbls/>
        <c:shape val="box"/>
        <c:axId val="2500864"/>
        <c:axId val="2510848"/>
        <c:axId val="0"/>
      </c:bar3DChart>
      <c:catAx>
        <c:axId val="2500864"/>
        <c:scaling>
          <c:orientation val="minMax"/>
        </c:scaling>
        <c:axPos val="b"/>
        <c:numFmt formatCode="General" sourceLinked="1"/>
        <c:tickLblPos val="nextTo"/>
        <c:crossAx val="2510848"/>
        <c:crosses val="autoZero"/>
        <c:auto val="1"/>
        <c:lblAlgn val="ctr"/>
        <c:lblOffset val="100"/>
      </c:catAx>
      <c:valAx>
        <c:axId val="2510848"/>
        <c:scaling>
          <c:orientation val="minMax"/>
        </c:scaling>
        <c:axPos val="l"/>
        <c:majorGridlines/>
        <c:numFmt formatCode="General" sourceLinked="1"/>
        <c:tickLblPos val="nextTo"/>
        <c:crossAx val="2500864"/>
        <c:crosses val="autoZero"/>
        <c:crossBetween val="between"/>
      </c:valAx>
    </c:plotArea>
    <c:legend>
      <c:legendPos val="r"/>
      <c:layout/>
    </c:legend>
    <c:plotVisOnly val="1"/>
    <c:dispBlanksAs val="gap"/>
  </c:chart>
  <c:txPr>
    <a:bodyPr/>
    <a:lstStyle/>
    <a:p>
      <a:pPr>
        <a:defRPr sz="1800"/>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ru-RU"/>
  <c:chart>
    <c:autoTitleDeleted val="1"/>
    <c:view3D>
      <c:rAngAx val="1"/>
    </c:view3D>
    <c:plotArea>
      <c:layout>
        <c:manualLayout>
          <c:layoutTarget val="inner"/>
          <c:xMode val="edge"/>
          <c:yMode val="edge"/>
          <c:x val="0.13888589742109217"/>
          <c:y val="5.7046441930411501E-2"/>
          <c:w val="0.65437755283730359"/>
          <c:h val="0.84808675546849965"/>
        </c:manualLayout>
      </c:layout>
      <c:bar3DChart>
        <c:barDir val="col"/>
        <c:grouping val="clustered"/>
        <c:ser>
          <c:idx val="0"/>
          <c:order val="0"/>
          <c:tx>
            <c:strRef>
              <c:f>Лист1!$B$1</c:f>
              <c:strCache>
                <c:ptCount val="1"/>
                <c:pt idx="0">
                  <c:v>дефект 4.6.1</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2019</c:v>
                </c:pt>
                <c:pt idx="1">
                  <c:v>2020</c:v>
                </c:pt>
              </c:numCache>
            </c:numRef>
          </c:cat>
          <c:val>
            <c:numRef>
              <c:f>Лист1!$B$2:$B$3</c:f>
              <c:numCache>
                <c:formatCode>General</c:formatCode>
                <c:ptCount val="2"/>
                <c:pt idx="0">
                  <c:v>3</c:v>
                </c:pt>
                <c:pt idx="1">
                  <c:v>1</c:v>
                </c:pt>
              </c:numCache>
            </c:numRef>
          </c:val>
          <c:extLst xmlns:c16r2="http://schemas.microsoft.com/office/drawing/2015/06/chart">
            <c:ext xmlns:c16="http://schemas.microsoft.com/office/drawing/2014/chart" uri="{C3380CC4-5D6E-409C-BE32-E72D297353CC}">
              <c16:uniqueId val="{00000000-C25D-476D-9CB1-0DEAC953AE79}"/>
            </c:ext>
          </c:extLst>
        </c:ser>
        <c:ser>
          <c:idx val="1"/>
          <c:order val="1"/>
          <c:tx>
            <c:strRef>
              <c:f>Лист1!$C$1</c:f>
              <c:strCache>
                <c:ptCount val="1"/>
                <c:pt idx="0">
                  <c:v>дефект 4.3</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2019</c:v>
                </c:pt>
                <c:pt idx="1">
                  <c:v>2020</c:v>
                </c:pt>
              </c:numCache>
            </c:numRef>
          </c:cat>
          <c:val>
            <c:numRef>
              <c:f>Лист1!$C$2:$C$3</c:f>
              <c:numCache>
                <c:formatCode>General</c:formatCode>
                <c:ptCount val="2"/>
                <c:pt idx="0">
                  <c:v>6</c:v>
                </c:pt>
                <c:pt idx="1">
                  <c:v>1</c:v>
                </c:pt>
              </c:numCache>
            </c:numRef>
          </c:val>
          <c:extLst xmlns:c16r2="http://schemas.microsoft.com/office/drawing/2015/06/chart">
            <c:ext xmlns:c16="http://schemas.microsoft.com/office/drawing/2014/chart" uri="{C3380CC4-5D6E-409C-BE32-E72D297353CC}">
              <c16:uniqueId val="{00000001-C25D-476D-9CB1-0DEAC953AE79}"/>
            </c:ext>
          </c:extLst>
        </c:ser>
        <c:ser>
          <c:idx val="2"/>
          <c:order val="2"/>
          <c:tx>
            <c:strRef>
              <c:f>Лист1!$D$1</c:f>
              <c:strCache>
                <c:ptCount val="1"/>
                <c:pt idx="0">
                  <c:v>дефект 4.6</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2019</c:v>
                </c:pt>
                <c:pt idx="1">
                  <c:v>2020</c:v>
                </c:pt>
              </c:numCache>
            </c:numRef>
          </c:cat>
          <c:val>
            <c:numRef>
              <c:f>Лист1!$D$2:$D$3</c:f>
              <c:numCache>
                <c:formatCode>General</c:formatCode>
                <c:ptCount val="2"/>
                <c:pt idx="0">
                  <c:v>6</c:v>
                </c:pt>
                <c:pt idx="1">
                  <c:v>4</c:v>
                </c:pt>
              </c:numCache>
            </c:numRef>
          </c:val>
          <c:extLst xmlns:c16r2="http://schemas.microsoft.com/office/drawing/2015/06/chart">
            <c:ext xmlns:c16="http://schemas.microsoft.com/office/drawing/2014/chart" uri="{C3380CC4-5D6E-409C-BE32-E72D297353CC}">
              <c16:uniqueId val="{00000002-C25D-476D-9CB1-0DEAC953AE79}"/>
            </c:ext>
          </c:extLst>
        </c:ser>
        <c:ser>
          <c:idx val="3"/>
          <c:order val="3"/>
          <c:tx>
            <c:strRef>
              <c:f>Лист1!$E$1</c:f>
              <c:strCache>
                <c:ptCount val="1"/>
                <c:pt idx="0">
                  <c:v>Дефект 3.2.1</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1"/>
              </c:ext>
            </c:extLst>
          </c:dLbls>
          <c:cat>
            <c:numRef>
              <c:f>Лист1!$A$2:$A$3</c:f>
              <c:numCache>
                <c:formatCode>General</c:formatCode>
                <c:ptCount val="2"/>
                <c:pt idx="0">
                  <c:v>2019</c:v>
                </c:pt>
                <c:pt idx="1">
                  <c:v>2020</c:v>
                </c:pt>
              </c:numCache>
            </c:numRef>
          </c:cat>
          <c:val>
            <c:numRef>
              <c:f>Лист1!$E$2:$E$3</c:f>
              <c:numCache>
                <c:formatCode>General</c:formatCode>
                <c:ptCount val="2"/>
                <c:pt idx="0">
                  <c:v>73</c:v>
                </c:pt>
                <c:pt idx="1">
                  <c:v>12</c:v>
                </c:pt>
              </c:numCache>
            </c:numRef>
          </c:val>
          <c:extLst xmlns:c16r2="http://schemas.microsoft.com/office/drawing/2015/06/chart">
            <c:ext xmlns:c16="http://schemas.microsoft.com/office/drawing/2014/chart" uri="{C3380CC4-5D6E-409C-BE32-E72D297353CC}">
              <c16:uniqueId val="{00000003-C25D-476D-9CB1-0DEAC953AE79}"/>
            </c:ext>
          </c:extLst>
        </c:ser>
        <c:ser>
          <c:idx val="4"/>
          <c:order val="4"/>
          <c:tx>
            <c:strRef>
              <c:f>Лист1!$F$1</c:f>
              <c:strCache>
                <c:ptCount val="1"/>
                <c:pt idx="0">
                  <c:v>Дефект 1.1.3</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1"/>
              </c:ext>
            </c:extLst>
          </c:dLbls>
          <c:cat>
            <c:numRef>
              <c:f>Лист1!$A$2:$A$3</c:f>
              <c:numCache>
                <c:formatCode>General</c:formatCode>
                <c:ptCount val="2"/>
                <c:pt idx="0">
                  <c:v>2019</c:v>
                </c:pt>
                <c:pt idx="1">
                  <c:v>2020</c:v>
                </c:pt>
              </c:numCache>
            </c:numRef>
          </c:cat>
          <c:val>
            <c:numRef>
              <c:f>Лист1!$F$2:$F$3</c:f>
              <c:numCache>
                <c:formatCode>General</c:formatCode>
                <c:ptCount val="2"/>
                <c:pt idx="0">
                  <c:v>6</c:v>
                </c:pt>
              </c:numCache>
            </c:numRef>
          </c:val>
          <c:extLst xmlns:c16r2="http://schemas.microsoft.com/office/drawing/2015/06/chart">
            <c:ext xmlns:c16="http://schemas.microsoft.com/office/drawing/2014/chart" uri="{C3380CC4-5D6E-409C-BE32-E72D297353CC}">
              <c16:uniqueId val="{00000004-C25D-476D-9CB1-0DEAC953AE79}"/>
            </c:ext>
          </c:extLst>
        </c:ser>
        <c:ser>
          <c:idx val="5"/>
          <c:order val="5"/>
          <c:tx>
            <c:strRef>
              <c:f>Лист1!$G$1</c:f>
              <c:strCache>
                <c:ptCount val="1"/>
                <c:pt idx="0">
                  <c:v>Дефект 4.2</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1"/>
              </c:ext>
            </c:extLst>
          </c:dLbls>
          <c:cat>
            <c:numRef>
              <c:f>Лист1!$A$2:$A$3</c:f>
              <c:numCache>
                <c:formatCode>General</c:formatCode>
                <c:ptCount val="2"/>
                <c:pt idx="0">
                  <c:v>2019</c:v>
                </c:pt>
                <c:pt idx="1">
                  <c:v>2020</c:v>
                </c:pt>
              </c:numCache>
            </c:numRef>
          </c:cat>
          <c:val>
            <c:numRef>
              <c:f>Лист1!$G$2:$G$3</c:f>
              <c:numCache>
                <c:formatCode>General</c:formatCode>
                <c:ptCount val="2"/>
                <c:pt idx="0">
                  <c:v>6</c:v>
                </c:pt>
              </c:numCache>
            </c:numRef>
          </c:val>
          <c:extLst xmlns:c16r2="http://schemas.microsoft.com/office/drawing/2015/06/chart">
            <c:ext xmlns:c16="http://schemas.microsoft.com/office/drawing/2014/chart" uri="{C3380CC4-5D6E-409C-BE32-E72D297353CC}">
              <c16:uniqueId val="{00000005-C25D-476D-9CB1-0DEAC953AE79}"/>
            </c:ext>
          </c:extLst>
        </c:ser>
        <c:dLbls>
          <c:showVal val="1"/>
        </c:dLbls>
        <c:gapWidth val="75"/>
        <c:shape val="box"/>
        <c:axId val="132600576"/>
        <c:axId val="132602112"/>
        <c:axId val="0"/>
      </c:bar3DChart>
      <c:catAx>
        <c:axId val="132600576"/>
        <c:scaling>
          <c:orientation val="minMax"/>
        </c:scaling>
        <c:axPos val="b"/>
        <c:numFmt formatCode="General" sourceLinked="1"/>
        <c:majorTickMark val="none"/>
        <c:tickLblPos val="nextTo"/>
        <c:crossAx val="132602112"/>
        <c:crosses val="autoZero"/>
        <c:auto val="1"/>
        <c:lblAlgn val="ctr"/>
        <c:lblOffset val="100"/>
      </c:catAx>
      <c:valAx>
        <c:axId val="132602112"/>
        <c:scaling>
          <c:orientation val="minMax"/>
        </c:scaling>
        <c:axPos val="l"/>
        <c:numFmt formatCode="General" sourceLinked="1"/>
        <c:majorTickMark val="none"/>
        <c:tickLblPos val="nextTo"/>
        <c:crossAx val="132600576"/>
        <c:crosses val="autoZero"/>
        <c:crossBetween val="between"/>
      </c:valAx>
    </c:plotArea>
    <c:legend>
      <c:legendPos val="r"/>
      <c:layout/>
    </c:legend>
    <c:plotVisOnly val="1"/>
    <c:dispBlanksAs val="gap"/>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view3D>
      <c:rAngAx val="1"/>
    </c:view3D>
    <c:plotArea>
      <c:layout/>
      <c:bar3DChart>
        <c:barDir val="col"/>
        <c:grouping val="stacked"/>
        <c:ser>
          <c:idx val="0"/>
          <c:order val="0"/>
          <c:tx>
            <c:strRef>
              <c:f>Лист1!$B$1</c:f>
              <c:strCache>
                <c:ptCount val="1"/>
                <c:pt idx="0">
                  <c:v>Терапия</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Лист1!$B$2:$B$3</c:f>
              <c:numCache>
                <c:formatCode>#,##0</c:formatCode>
                <c:ptCount val="2"/>
                <c:pt idx="0" formatCode="General">
                  <c:v>11.4</c:v>
                </c:pt>
                <c:pt idx="1">
                  <c:v>2</c:v>
                </c:pt>
              </c:numCache>
            </c:numRef>
          </c:val>
          <c:extLst xmlns:c16r2="http://schemas.microsoft.com/office/drawing/2015/06/chart">
            <c:ext xmlns:c16="http://schemas.microsoft.com/office/drawing/2014/chart" uri="{C3380CC4-5D6E-409C-BE32-E72D297353CC}">
              <c16:uniqueId val="{00000000-F05E-4DC3-8661-C341C3AE7B84}"/>
            </c:ext>
          </c:extLst>
        </c:ser>
        <c:ser>
          <c:idx val="1"/>
          <c:order val="1"/>
          <c:tx>
            <c:strRef>
              <c:f>Лист1!$C$1</c:f>
              <c:strCache>
                <c:ptCount val="1"/>
                <c:pt idx="0">
                  <c:v>Хирургия</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Лист1!$C$2:$C$3</c:f>
              <c:numCache>
                <c:formatCode>#,##0</c:formatCode>
                <c:ptCount val="2"/>
                <c:pt idx="0" formatCode="General">
                  <c:v>11.8</c:v>
                </c:pt>
                <c:pt idx="1">
                  <c:v>3</c:v>
                </c:pt>
              </c:numCache>
            </c:numRef>
          </c:val>
          <c:extLst xmlns:c16r2="http://schemas.microsoft.com/office/drawing/2015/06/chart">
            <c:ext xmlns:c16="http://schemas.microsoft.com/office/drawing/2014/chart" uri="{C3380CC4-5D6E-409C-BE32-E72D297353CC}">
              <c16:uniqueId val="{00000001-F05E-4DC3-8661-C341C3AE7B84}"/>
            </c:ext>
          </c:extLst>
        </c:ser>
        <c:ser>
          <c:idx val="2"/>
          <c:order val="2"/>
          <c:tx>
            <c:strRef>
              <c:f>Лист1!$D$1</c:f>
              <c:strCache>
                <c:ptCount val="1"/>
                <c:pt idx="0">
                  <c:v>Гинекология</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Лист1!$D$2:$D$3</c:f>
              <c:numCache>
                <c:formatCode>#,##0</c:formatCode>
                <c:ptCount val="2"/>
                <c:pt idx="0" formatCode="General">
                  <c:v>4.7</c:v>
                </c:pt>
                <c:pt idx="1">
                  <c:v>55</c:v>
                </c:pt>
              </c:numCache>
            </c:numRef>
          </c:val>
          <c:extLst xmlns:c16r2="http://schemas.microsoft.com/office/drawing/2015/06/chart">
            <c:ext xmlns:c16="http://schemas.microsoft.com/office/drawing/2014/chart" uri="{C3380CC4-5D6E-409C-BE32-E72D297353CC}">
              <c16:uniqueId val="{00000002-F05E-4DC3-8661-C341C3AE7B84}"/>
            </c:ext>
          </c:extLst>
        </c:ser>
        <c:ser>
          <c:idx val="3"/>
          <c:order val="3"/>
          <c:tx>
            <c:strRef>
              <c:f>Лист1!$E$1</c:f>
              <c:strCache>
                <c:ptCount val="1"/>
                <c:pt idx="0">
                  <c:v>Онкология</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1"/>
              </c:ext>
            </c:extLst>
          </c:dLbls>
          <c:cat>
            <c:numRef>
              <c:f>Лист1!$A$2:$A$3</c:f>
              <c:numCache>
                <c:formatCode>General</c:formatCode>
                <c:ptCount val="2"/>
                <c:pt idx="0">
                  <c:v>2018</c:v>
                </c:pt>
                <c:pt idx="1">
                  <c:v>2019</c:v>
                </c:pt>
              </c:numCache>
            </c:numRef>
          </c:cat>
          <c:val>
            <c:numRef>
              <c:f>Лист1!$E$2:$E$3</c:f>
              <c:numCache>
                <c:formatCode>General</c:formatCode>
                <c:ptCount val="2"/>
                <c:pt idx="1">
                  <c:v>1.7</c:v>
                </c:pt>
              </c:numCache>
            </c:numRef>
          </c:val>
          <c:extLst xmlns:c16r2="http://schemas.microsoft.com/office/drawing/2015/06/chart">
            <c:ext xmlns:c16="http://schemas.microsoft.com/office/drawing/2014/chart" uri="{C3380CC4-5D6E-409C-BE32-E72D297353CC}">
              <c16:uniqueId val="{00000003-F05E-4DC3-8661-C341C3AE7B84}"/>
            </c:ext>
          </c:extLst>
        </c:ser>
        <c:ser>
          <c:idx val="4"/>
          <c:order val="4"/>
          <c:tx>
            <c:strRef>
              <c:f>Лист1!$F$1</c:f>
              <c:strCache>
                <c:ptCount val="1"/>
                <c:pt idx="0">
                  <c:v>Дневной стационар</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1"/>
              </c:ext>
            </c:extLst>
          </c:dLbls>
          <c:cat>
            <c:numRef>
              <c:f>Лист1!$A$2:$A$3</c:f>
              <c:numCache>
                <c:formatCode>General</c:formatCode>
                <c:ptCount val="2"/>
                <c:pt idx="0">
                  <c:v>2018</c:v>
                </c:pt>
                <c:pt idx="1">
                  <c:v>2019</c:v>
                </c:pt>
              </c:numCache>
            </c:numRef>
          </c:cat>
          <c:val>
            <c:numRef>
              <c:f>Лист1!$F$2:$F$3</c:f>
              <c:numCache>
                <c:formatCode>General</c:formatCode>
                <c:ptCount val="2"/>
                <c:pt idx="1">
                  <c:v>38.300000000000004</c:v>
                </c:pt>
              </c:numCache>
            </c:numRef>
          </c:val>
          <c:extLst xmlns:c16r2="http://schemas.microsoft.com/office/drawing/2015/06/chart">
            <c:ext xmlns:c16="http://schemas.microsoft.com/office/drawing/2014/chart" uri="{C3380CC4-5D6E-409C-BE32-E72D297353CC}">
              <c16:uniqueId val="{00000004-F05E-4DC3-8661-C341C3AE7B84}"/>
            </c:ext>
          </c:extLst>
        </c:ser>
        <c:ser>
          <c:idx val="5"/>
          <c:order val="5"/>
          <c:tx>
            <c:strRef>
              <c:f>Лист1!$G$1</c:f>
              <c:strCache>
                <c:ptCount val="1"/>
                <c:pt idx="0">
                  <c:v>Педиатрия</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1"/>
              </c:ext>
            </c:extLst>
          </c:dLbls>
          <c:cat>
            <c:numRef>
              <c:f>Лист1!$A$2:$A$3</c:f>
              <c:numCache>
                <c:formatCode>General</c:formatCode>
                <c:ptCount val="2"/>
                <c:pt idx="0">
                  <c:v>2018</c:v>
                </c:pt>
                <c:pt idx="1">
                  <c:v>2019</c:v>
                </c:pt>
              </c:numCache>
            </c:numRef>
          </c:cat>
          <c:val>
            <c:numRef>
              <c:f>Лист1!$G$2:$G$3</c:f>
              <c:numCache>
                <c:formatCode>General</c:formatCode>
                <c:ptCount val="2"/>
                <c:pt idx="0">
                  <c:v>36.9</c:v>
                </c:pt>
              </c:numCache>
            </c:numRef>
          </c:val>
          <c:extLst xmlns:c16r2="http://schemas.microsoft.com/office/drawing/2015/06/chart">
            <c:ext xmlns:c16="http://schemas.microsoft.com/office/drawing/2014/chart" uri="{C3380CC4-5D6E-409C-BE32-E72D297353CC}">
              <c16:uniqueId val="{00000005-F05E-4DC3-8661-C341C3AE7B84}"/>
            </c:ext>
          </c:extLst>
        </c:ser>
        <c:ser>
          <c:idx val="6"/>
          <c:order val="6"/>
          <c:tx>
            <c:strRef>
              <c:f>Лист1!$H$1</c:f>
              <c:strCache>
                <c:ptCount val="1"/>
                <c:pt idx="0">
                  <c:v>Стоматология</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1"/>
              </c:ext>
            </c:extLst>
          </c:dLbls>
          <c:cat>
            <c:numRef>
              <c:f>Лист1!$A$2:$A$3</c:f>
              <c:numCache>
                <c:formatCode>General</c:formatCode>
                <c:ptCount val="2"/>
                <c:pt idx="0">
                  <c:v>2018</c:v>
                </c:pt>
                <c:pt idx="1">
                  <c:v>2019</c:v>
                </c:pt>
              </c:numCache>
            </c:numRef>
          </c:cat>
          <c:val>
            <c:numRef>
              <c:f>Лист1!$H$2:$H$3</c:f>
              <c:numCache>
                <c:formatCode>General</c:formatCode>
                <c:ptCount val="2"/>
                <c:pt idx="0" formatCode="0.0">
                  <c:v>31.2</c:v>
                </c:pt>
              </c:numCache>
            </c:numRef>
          </c:val>
          <c:extLst xmlns:c16r2="http://schemas.microsoft.com/office/drawing/2015/06/chart">
            <c:ext xmlns:c16="http://schemas.microsoft.com/office/drawing/2014/chart" uri="{C3380CC4-5D6E-409C-BE32-E72D297353CC}">
              <c16:uniqueId val="{00000006-F05E-4DC3-8661-C341C3AE7B84}"/>
            </c:ext>
          </c:extLst>
        </c:ser>
        <c:ser>
          <c:idx val="7"/>
          <c:order val="7"/>
          <c:tx>
            <c:strRef>
              <c:f>Лист1!$I$1</c:f>
              <c:strCache>
                <c:ptCount val="1"/>
                <c:pt idx="0">
                  <c:v>ФАП</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1"/>
              </c:ext>
            </c:extLst>
          </c:dLbls>
          <c:cat>
            <c:numRef>
              <c:f>Лист1!$A$2:$A$3</c:f>
              <c:numCache>
                <c:formatCode>General</c:formatCode>
                <c:ptCount val="2"/>
                <c:pt idx="0">
                  <c:v>2018</c:v>
                </c:pt>
                <c:pt idx="1">
                  <c:v>2019</c:v>
                </c:pt>
              </c:numCache>
            </c:numRef>
          </c:cat>
          <c:val>
            <c:numRef>
              <c:f>Лист1!$I$2:$I$3</c:f>
              <c:numCache>
                <c:formatCode>General</c:formatCode>
                <c:ptCount val="2"/>
                <c:pt idx="0">
                  <c:v>4</c:v>
                </c:pt>
              </c:numCache>
            </c:numRef>
          </c:val>
          <c:extLst xmlns:c16r2="http://schemas.microsoft.com/office/drawing/2015/06/chart">
            <c:ext xmlns:c16="http://schemas.microsoft.com/office/drawing/2014/chart" uri="{C3380CC4-5D6E-409C-BE32-E72D297353CC}">
              <c16:uniqueId val="{00000007-F05E-4DC3-8661-C341C3AE7B84}"/>
            </c:ext>
          </c:extLst>
        </c:ser>
        <c:dLbls>
          <c:showVal val="1"/>
        </c:dLbls>
        <c:gapWidth val="75"/>
        <c:shape val="cylinder"/>
        <c:axId val="85188608"/>
        <c:axId val="85190144"/>
        <c:axId val="0"/>
      </c:bar3DChart>
      <c:catAx>
        <c:axId val="85188608"/>
        <c:scaling>
          <c:orientation val="minMax"/>
        </c:scaling>
        <c:axPos val="b"/>
        <c:numFmt formatCode="General" sourceLinked="1"/>
        <c:majorTickMark val="none"/>
        <c:tickLblPos val="nextTo"/>
        <c:crossAx val="85190144"/>
        <c:crosses val="autoZero"/>
        <c:auto val="1"/>
        <c:lblAlgn val="ctr"/>
        <c:lblOffset val="100"/>
      </c:catAx>
      <c:valAx>
        <c:axId val="85190144"/>
        <c:scaling>
          <c:orientation val="minMax"/>
        </c:scaling>
        <c:axPos val="l"/>
        <c:numFmt formatCode="General" sourceLinked="1"/>
        <c:majorTickMark val="none"/>
        <c:tickLblPos val="nextTo"/>
        <c:crossAx val="85188608"/>
        <c:crosses val="autoZero"/>
        <c:crossBetween val="between"/>
      </c:valAx>
    </c:plotArea>
    <c:legend>
      <c:legendPos val="r"/>
    </c:legend>
    <c:plotVisOnly val="1"/>
    <c:dispBlanksAs val="gap"/>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ru-RU"/>
  <c:chart>
    <c:view3D>
      <c:rAngAx val="1"/>
    </c:view3D>
    <c:plotArea>
      <c:layout>
        <c:manualLayout>
          <c:layoutTarget val="inner"/>
          <c:xMode val="edge"/>
          <c:yMode val="edge"/>
          <c:x val="9.9678941515295855E-2"/>
          <c:y val="8.8200959739570206E-2"/>
          <c:w val="0.666756980216755"/>
          <c:h val="0.81120979787904501"/>
        </c:manualLayout>
      </c:layout>
      <c:bar3DChart>
        <c:barDir val="col"/>
        <c:grouping val="percentStacked"/>
        <c:ser>
          <c:idx val="0"/>
          <c:order val="0"/>
          <c:tx>
            <c:strRef>
              <c:f>Лист1!$B$1</c:f>
              <c:strCache>
                <c:ptCount val="1"/>
                <c:pt idx="0">
                  <c:v>дефект 3.5</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Лист1!$B$2:$B$3</c:f>
              <c:numCache>
                <c:formatCode>General</c:formatCode>
                <c:ptCount val="2"/>
                <c:pt idx="1">
                  <c:v>1</c:v>
                </c:pt>
              </c:numCache>
            </c:numRef>
          </c:val>
          <c:extLst xmlns:c16r2="http://schemas.microsoft.com/office/drawing/2015/06/chart">
            <c:ext xmlns:c16="http://schemas.microsoft.com/office/drawing/2014/chart" uri="{C3380CC4-5D6E-409C-BE32-E72D297353CC}">
              <c16:uniqueId val="{00000000-3865-4A76-B1ED-7535C9316F96}"/>
            </c:ext>
          </c:extLst>
        </c:ser>
        <c:ser>
          <c:idx val="1"/>
          <c:order val="1"/>
          <c:tx>
            <c:strRef>
              <c:f>Лист1!$C$1</c:f>
              <c:strCache>
                <c:ptCount val="1"/>
                <c:pt idx="0">
                  <c:v>дефект 3.10</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Лист1!$C$2:$C$3</c:f>
              <c:numCache>
                <c:formatCode>General</c:formatCode>
                <c:ptCount val="2"/>
                <c:pt idx="0">
                  <c:v>16</c:v>
                </c:pt>
                <c:pt idx="1">
                  <c:v>5</c:v>
                </c:pt>
              </c:numCache>
            </c:numRef>
          </c:val>
          <c:extLst xmlns:c16r2="http://schemas.microsoft.com/office/drawing/2015/06/chart">
            <c:ext xmlns:c16="http://schemas.microsoft.com/office/drawing/2014/chart" uri="{C3380CC4-5D6E-409C-BE32-E72D297353CC}">
              <c16:uniqueId val="{00000001-3865-4A76-B1ED-7535C9316F96}"/>
            </c:ext>
          </c:extLst>
        </c:ser>
        <c:ser>
          <c:idx val="2"/>
          <c:order val="2"/>
          <c:tx>
            <c:strRef>
              <c:f>Лист1!$D$1</c:f>
              <c:strCache>
                <c:ptCount val="1"/>
                <c:pt idx="0">
                  <c:v>дефект 4.1</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Лист1!$D$2:$D$3</c:f>
              <c:numCache>
                <c:formatCode>General</c:formatCode>
                <c:ptCount val="2"/>
                <c:pt idx="0">
                  <c:v>46</c:v>
                </c:pt>
                <c:pt idx="1">
                  <c:v>47</c:v>
                </c:pt>
              </c:numCache>
            </c:numRef>
          </c:val>
          <c:extLst xmlns:c16r2="http://schemas.microsoft.com/office/drawing/2015/06/chart">
            <c:ext xmlns:c16="http://schemas.microsoft.com/office/drawing/2014/chart" uri="{C3380CC4-5D6E-409C-BE32-E72D297353CC}">
              <c16:uniqueId val="{00000002-3865-4A76-B1ED-7535C9316F96}"/>
            </c:ext>
          </c:extLst>
        </c:ser>
        <c:ser>
          <c:idx val="3"/>
          <c:order val="3"/>
          <c:tx>
            <c:strRef>
              <c:f>Лист1!$E$1</c:f>
              <c:strCache>
                <c:ptCount val="1"/>
                <c:pt idx="0">
                  <c:v>дефект 4.2</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Лист1!$E$2:$E$3</c:f>
              <c:numCache>
                <c:formatCode>General</c:formatCode>
                <c:ptCount val="2"/>
                <c:pt idx="1">
                  <c:v>4</c:v>
                </c:pt>
              </c:numCache>
            </c:numRef>
          </c:val>
          <c:extLst xmlns:c16r2="http://schemas.microsoft.com/office/drawing/2015/06/chart">
            <c:ext xmlns:c16="http://schemas.microsoft.com/office/drawing/2014/chart" uri="{C3380CC4-5D6E-409C-BE32-E72D297353CC}">
              <c16:uniqueId val="{00000003-3865-4A76-B1ED-7535C9316F96}"/>
            </c:ext>
          </c:extLst>
        </c:ser>
        <c:ser>
          <c:idx val="4"/>
          <c:order val="4"/>
          <c:tx>
            <c:strRef>
              <c:f>Лист1!$F$1</c:f>
              <c:strCache>
                <c:ptCount val="1"/>
                <c:pt idx="0">
                  <c:v>дефект 4.3</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Лист1!$F$2:$F$3</c:f>
              <c:numCache>
                <c:formatCode>General</c:formatCode>
                <c:ptCount val="2"/>
                <c:pt idx="0">
                  <c:v>8</c:v>
                </c:pt>
                <c:pt idx="1">
                  <c:v>11</c:v>
                </c:pt>
              </c:numCache>
            </c:numRef>
          </c:val>
          <c:extLst xmlns:c16r2="http://schemas.microsoft.com/office/drawing/2015/06/chart">
            <c:ext xmlns:c16="http://schemas.microsoft.com/office/drawing/2014/chart" uri="{C3380CC4-5D6E-409C-BE32-E72D297353CC}">
              <c16:uniqueId val="{00000004-3865-4A76-B1ED-7535C9316F96}"/>
            </c:ext>
          </c:extLst>
        </c:ser>
        <c:ser>
          <c:idx val="5"/>
          <c:order val="5"/>
          <c:tx>
            <c:strRef>
              <c:f>Лист1!$G$1</c:f>
              <c:strCache>
                <c:ptCount val="1"/>
                <c:pt idx="0">
                  <c:v>дефект 4.4</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Лист1!$G$2:$G$3</c:f>
              <c:numCache>
                <c:formatCode>General</c:formatCode>
                <c:ptCount val="2"/>
                <c:pt idx="0">
                  <c:v>3</c:v>
                </c:pt>
                <c:pt idx="1">
                  <c:v>7</c:v>
                </c:pt>
              </c:numCache>
            </c:numRef>
          </c:val>
          <c:extLst xmlns:c16r2="http://schemas.microsoft.com/office/drawing/2015/06/chart">
            <c:ext xmlns:c16="http://schemas.microsoft.com/office/drawing/2014/chart" uri="{C3380CC4-5D6E-409C-BE32-E72D297353CC}">
              <c16:uniqueId val="{00000005-3865-4A76-B1ED-7535C9316F96}"/>
            </c:ext>
          </c:extLst>
        </c:ser>
        <c:ser>
          <c:idx val="6"/>
          <c:order val="6"/>
          <c:tx>
            <c:strRef>
              <c:f>Лист1!$H$1</c:f>
              <c:strCache>
                <c:ptCount val="1"/>
                <c:pt idx="0">
                  <c:v>дефект 4.6</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Лист1!$H$2:$H$3</c:f>
              <c:numCache>
                <c:formatCode>General</c:formatCode>
                <c:ptCount val="2"/>
                <c:pt idx="1">
                  <c:v>8</c:v>
                </c:pt>
              </c:numCache>
            </c:numRef>
          </c:val>
          <c:extLst xmlns:c16r2="http://schemas.microsoft.com/office/drawing/2015/06/chart">
            <c:ext xmlns:c16="http://schemas.microsoft.com/office/drawing/2014/chart" uri="{C3380CC4-5D6E-409C-BE32-E72D297353CC}">
              <c16:uniqueId val="{00000006-3865-4A76-B1ED-7535C9316F96}"/>
            </c:ext>
          </c:extLst>
        </c:ser>
        <c:ser>
          <c:idx val="7"/>
          <c:order val="7"/>
          <c:tx>
            <c:strRef>
              <c:f>Лист1!$I$1</c:f>
              <c:strCache>
                <c:ptCount val="1"/>
                <c:pt idx="0">
                  <c:v>дефект 5.7.5</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Лист1!$I$2:$I$3</c:f>
              <c:numCache>
                <c:formatCode>General</c:formatCode>
                <c:ptCount val="2"/>
                <c:pt idx="0">
                  <c:v>10</c:v>
                </c:pt>
              </c:numCache>
            </c:numRef>
          </c:val>
          <c:extLst xmlns:c16r2="http://schemas.microsoft.com/office/drawing/2015/06/chart">
            <c:ext xmlns:c16="http://schemas.microsoft.com/office/drawing/2014/chart" uri="{C3380CC4-5D6E-409C-BE32-E72D297353CC}">
              <c16:uniqueId val="{00000007-3865-4A76-B1ED-7535C9316F96}"/>
            </c:ext>
          </c:extLst>
        </c:ser>
        <c:dLbls/>
        <c:shape val="cylinder"/>
        <c:axId val="92415488"/>
        <c:axId val="92417024"/>
        <c:axId val="0"/>
      </c:bar3DChart>
      <c:catAx>
        <c:axId val="92415488"/>
        <c:scaling>
          <c:orientation val="minMax"/>
        </c:scaling>
        <c:axPos val="b"/>
        <c:numFmt formatCode="General" sourceLinked="1"/>
        <c:tickLblPos val="nextTo"/>
        <c:crossAx val="92417024"/>
        <c:crosses val="autoZero"/>
        <c:auto val="1"/>
        <c:lblAlgn val="ctr"/>
        <c:lblOffset val="100"/>
      </c:catAx>
      <c:valAx>
        <c:axId val="92417024"/>
        <c:scaling>
          <c:orientation val="minMax"/>
        </c:scaling>
        <c:axPos val="l"/>
        <c:majorGridlines/>
        <c:numFmt formatCode="0%" sourceLinked="1"/>
        <c:tickLblPos val="nextTo"/>
        <c:crossAx val="92415488"/>
        <c:crosses val="autoZero"/>
        <c:crossBetween val="between"/>
      </c:valAx>
    </c:plotArea>
    <c:legend>
      <c:legendPos val="r"/>
    </c:legend>
    <c:plotVisOnly val="1"/>
    <c:dispBlanksAs val="gap"/>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ru-RU"/>
  <c:chart>
    <c:autoTitleDeleted val="1"/>
    <c:view3D>
      <c:rAngAx val="1"/>
    </c:view3D>
    <c:plotArea>
      <c:layout/>
      <c:bar3DChart>
        <c:barDir val="col"/>
        <c:grouping val="clustered"/>
        <c:ser>
          <c:idx val="0"/>
          <c:order val="0"/>
          <c:tx>
            <c:strRef>
              <c:f>Лист1!$B$1</c:f>
              <c:strCache>
                <c:ptCount val="1"/>
                <c:pt idx="0">
                  <c:v>дефект 4.6.1</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Лист1!$B$2:$B$3</c:f>
              <c:numCache>
                <c:formatCode>General</c:formatCode>
                <c:ptCount val="2"/>
                <c:pt idx="0">
                  <c:v>89</c:v>
                </c:pt>
                <c:pt idx="1">
                  <c:v>3</c:v>
                </c:pt>
              </c:numCache>
            </c:numRef>
          </c:val>
          <c:extLst xmlns:c16r2="http://schemas.microsoft.com/office/drawing/2015/06/chart">
            <c:ext xmlns:c16="http://schemas.microsoft.com/office/drawing/2014/chart" uri="{C3380CC4-5D6E-409C-BE32-E72D297353CC}">
              <c16:uniqueId val="{00000000-C25D-476D-9CB1-0DEAC953AE79}"/>
            </c:ext>
          </c:extLst>
        </c:ser>
        <c:ser>
          <c:idx val="1"/>
          <c:order val="1"/>
          <c:tx>
            <c:strRef>
              <c:f>Лист1!$C$1</c:f>
              <c:strCache>
                <c:ptCount val="1"/>
                <c:pt idx="0">
                  <c:v>дефект 4.3</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Лист1!$C$2:$C$3</c:f>
              <c:numCache>
                <c:formatCode>General</c:formatCode>
                <c:ptCount val="2"/>
                <c:pt idx="0">
                  <c:v>2</c:v>
                </c:pt>
                <c:pt idx="1">
                  <c:v>6</c:v>
                </c:pt>
              </c:numCache>
            </c:numRef>
          </c:val>
          <c:extLst xmlns:c16r2="http://schemas.microsoft.com/office/drawing/2015/06/chart">
            <c:ext xmlns:c16="http://schemas.microsoft.com/office/drawing/2014/chart" uri="{C3380CC4-5D6E-409C-BE32-E72D297353CC}">
              <c16:uniqueId val="{00000001-C25D-476D-9CB1-0DEAC953AE79}"/>
            </c:ext>
          </c:extLst>
        </c:ser>
        <c:ser>
          <c:idx val="2"/>
          <c:order val="2"/>
          <c:tx>
            <c:strRef>
              <c:f>Лист1!$D$1</c:f>
              <c:strCache>
                <c:ptCount val="1"/>
                <c:pt idx="0">
                  <c:v>дефект 4.6</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numRef>
              <c:f>Лист1!$A$2:$A$3</c:f>
              <c:numCache>
                <c:formatCode>General</c:formatCode>
                <c:ptCount val="2"/>
                <c:pt idx="0">
                  <c:v>2018</c:v>
                </c:pt>
                <c:pt idx="1">
                  <c:v>2019</c:v>
                </c:pt>
              </c:numCache>
            </c:numRef>
          </c:cat>
          <c:val>
            <c:numRef>
              <c:f>Лист1!$D$2:$D$3</c:f>
              <c:numCache>
                <c:formatCode>General</c:formatCode>
                <c:ptCount val="2"/>
                <c:pt idx="0">
                  <c:v>9</c:v>
                </c:pt>
                <c:pt idx="1">
                  <c:v>6</c:v>
                </c:pt>
              </c:numCache>
            </c:numRef>
          </c:val>
          <c:extLst xmlns:c16r2="http://schemas.microsoft.com/office/drawing/2015/06/chart">
            <c:ext xmlns:c16="http://schemas.microsoft.com/office/drawing/2014/chart" uri="{C3380CC4-5D6E-409C-BE32-E72D297353CC}">
              <c16:uniqueId val="{00000002-C25D-476D-9CB1-0DEAC953AE79}"/>
            </c:ext>
          </c:extLst>
        </c:ser>
        <c:ser>
          <c:idx val="3"/>
          <c:order val="3"/>
          <c:tx>
            <c:strRef>
              <c:f>Лист1!$E$1</c:f>
              <c:strCache>
                <c:ptCount val="1"/>
                <c:pt idx="0">
                  <c:v>Дефект 3.2.1</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1"/>
              </c:ext>
            </c:extLst>
          </c:dLbls>
          <c:cat>
            <c:numRef>
              <c:f>Лист1!$A$2:$A$3</c:f>
              <c:numCache>
                <c:formatCode>General</c:formatCode>
                <c:ptCount val="2"/>
                <c:pt idx="0">
                  <c:v>2018</c:v>
                </c:pt>
                <c:pt idx="1">
                  <c:v>2019</c:v>
                </c:pt>
              </c:numCache>
            </c:numRef>
          </c:cat>
          <c:val>
            <c:numRef>
              <c:f>Лист1!$E$2:$E$3</c:f>
              <c:numCache>
                <c:formatCode>General</c:formatCode>
                <c:ptCount val="2"/>
                <c:pt idx="1">
                  <c:v>73</c:v>
                </c:pt>
              </c:numCache>
            </c:numRef>
          </c:val>
          <c:extLst xmlns:c16r2="http://schemas.microsoft.com/office/drawing/2015/06/chart">
            <c:ext xmlns:c16="http://schemas.microsoft.com/office/drawing/2014/chart" uri="{C3380CC4-5D6E-409C-BE32-E72D297353CC}">
              <c16:uniqueId val="{00000003-C25D-476D-9CB1-0DEAC953AE79}"/>
            </c:ext>
          </c:extLst>
        </c:ser>
        <c:ser>
          <c:idx val="4"/>
          <c:order val="4"/>
          <c:tx>
            <c:strRef>
              <c:f>Лист1!$F$1</c:f>
              <c:strCache>
                <c:ptCount val="1"/>
                <c:pt idx="0">
                  <c:v>Дефект 1.1.3</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1"/>
              </c:ext>
            </c:extLst>
          </c:dLbls>
          <c:cat>
            <c:numRef>
              <c:f>Лист1!$A$2:$A$3</c:f>
              <c:numCache>
                <c:formatCode>General</c:formatCode>
                <c:ptCount val="2"/>
                <c:pt idx="0">
                  <c:v>2018</c:v>
                </c:pt>
                <c:pt idx="1">
                  <c:v>2019</c:v>
                </c:pt>
              </c:numCache>
            </c:numRef>
          </c:cat>
          <c:val>
            <c:numRef>
              <c:f>Лист1!$F$2:$F$3</c:f>
              <c:numCache>
                <c:formatCode>General</c:formatCode>
                <c:ptCount val="2"/>
                <c:pt idx="1">
                  <c:v>6</c:v>
                </c:pt>
              </c:numCache>
            </c:numRef>
          </c:val>
          <c:extLst xmlns:c16r2="http://schemas.microsoft.com/office/drawing/2015/06/chart">
            <c:ext xmlns:c16="http://schemas.microsoft.com/office/drawing/2014/chart" uri="{C3380CC4-5D6E-409C-BE32-E72D297353CC}">
              <c16:uniqueId val="{00000004-C25D-476D-9CB1-0DEAC953AE79}"/>
            </c:ext>
          </c:extLst>
        </c:ser>
        <c:ser>
          <c:idx val="5"/>
          <c:order val="5"/>
          <c:tx>
            <c:strRef>
              <c:f>Лист1!$G$1</c:f>
              <c:strCache>
                <c:ptCount val="1"/>
                <c:pt idx="0">
                  <c:v>Дефект 4.2</c:v>
                </c:pt>
              </c:strCache>
            </c:strRef>
          </c:tx>
          <c:dLbls>
            <c:spPr>
              <a:noFill/>
              <a:ln>
                <a:noFill/>
              </a:ln>
              <a:effectLst/>
            </c:spPr>
            <c:showVal val="1"/>
            <c:extLst xmlns:c16r2="http://schemas.microsoft.com/office/drawing/2015/06/chart">
              <c:ext xmlns:c15="http://schemas.microsoft.com/office/drawing/2012/chart" uri="{CE6537A1-D6FC-4f65-9D91-7224C49458BB}">
                <c15:layout/>
                <c15:showLeaderLines val="1"/>
              </c:ext>
            </c:extLst>
          </c:dLbls>
          <c:cat>
            <c:numRef>
              <c:f>Лист1!$A$2:$A$3</c:f>
              <c:numCache>
                <c:formatCode>General</c:formatCode>
                <c:ptCount val="2"/>
                <c:pt idx="0">
                  <c:v>2018</c:v>
                </c:pt>
                <c:pt idx="1">
                  <c:v>2019</c:v>
                </c:pt>
              </c:numCache>
            </c:numRef>
          </c:cat>
          <c:val>
            <c:numRef>
              <c:f>Лист1!$G$2:$G$3</c:f>
              <c:numCache>
                <c:formatCode>General</c:formatCode>
                <c:ptCount val="2"/>
                <c:pt idx="1">
                  <c:v>6</c:v>
                </c:pt>
              </c:numCache>
            </c:numRef>
          </c:val>
          <c:extLst xmlns:c16r2="http://schemas.microsoft.com/office/drawing/2015/06/chart">
            <c:ext xmlns:c16="http://schemas.microsoft.com/office/drawing/2014/chart" uri="{C3380CC4-5D6E-409C-BE32-E72D297353CC}">
              <c16:uniqueId val="{00000005-C25D-476D-9CB1-0DEAC953AE79}"/>
            </c:ext>
          </c:extLst>
        </c:ser>
        <c:dLbls>
          <c:showVal val="1"/>
        </c:dLbls>
        <c:gapWidth val="75"/>
        <c:shape val="box"/>
        <c:axId val="98004992"/>
        <c:axId val="98006528"/>
        <c:axId val="0"/>
      </c:bar3DChart>
      <c:catAx>
        <c:axId val="98004992"/>
        <c:scaling>
          <c:orientation val="minMax"/>
        </c:scaling>
        <c:axPos val="b"/>
        <c:numFmt formatCode="General" sourceLinked="1"/>
        <c:majorTickMark val="none"/>
        <c:tickLblPos val="nextTo"/>
        <c:crossAx val="98006528"/>
        <c:crosses val="autoZero"/>
        <c:auto val="1"/>
        <c:lblAlgn val="ctr"/>
        <c:lblOffset val="100"/>
      </c:catAx>
      <c:valAx>
        <c:axId val="98006528"/>
        <c:scaling>
          <c:orientation val="minMax"/>
        </c:scaling>
        <c:axPos val="l"/>
        <c:numFmt formatCode="General" sourceLinked="1"/>
        <c:majorTickMark val="none"/>
        <c:tickLblPos val="nextTo"/>
        <c:crossAx val="98004992"/>
        <c:crosses val="autoZero"/>
        <c:crossBetween val="between"/>
      </c:valAx>
    </c:plotArea>
    <c:legend>
      <c:legendPos val="r"/>
    </c:legend>
    <c:plotVisOnly val="1"/>
    <c:dispBlanksAs val="gap"/>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plotArea>
      <c:layout>
        <c:manualLayout>
          <c:layoutTarget val="inner"/>
          <c:xMode val="edge"/>
          <c:yMode val="edge"/>
          <c:x val="8.4556069286395918E-2"/>
          <c:y val="9.6964497979828743E-2"/>
          <c:w val="0.59403009353811764"/>
          <c:h val="0.81111136521029659"/>
        </c:manualLayout>
      </c:layout>
      <c:barChart>
        <c:barDir val="col"/>
        <c:grouping val="clustered"/>
        <c:ser>
          <c:idx val="0"/>
          <c:order val="0"/>
          <c:tx>
            <c:strRef>
              <c:f>Лист1!$G$25</c:f>
              <c:strCache>
                <c:ptCount val="1"/>
                <c:pt idx="0">
                  <c:v>Количество дефектов</c:v>
                </c:pt>
              </c:strCache>
            </c:strRef>
          </c:tx>
          <c:spPr>
            <a:solidFill>
              <a:schemeClr val="accent1"/>
            </a:solidFill>
            <a:ln>
              <a:noFill/>
            </a:ln>
            <a:effectLst/>
          </c:spPr>
          <c:cat>
            <c:strRef>
              <c:f>Лист1!$F$26:$F$31</c:f>
              <c:strCache>
                <c:ptCount val="6"/>
                <c:pt idx="0">
                  <c:v>3.2.1</c:v>
                </c:pt>
                <c:pt idx="1">
                  <c:v>1.1.3</c:v>
                </c:pt>
                <c:pt idx="2">
                  <c:v>4.2</c:v>
                </c:pt>
                <c:pt idx="3">
                  <c:v>4.3</c:v>
                </c:pt>
                <c:pt idx="4">
                  <c:v>4.6</c:v>
                </c:pt>
                <c:pt idx="5">
                  <c:v>4.6.1</c:v>
                </c:pt>
              </c:strCache>
            </c:strRef>
          </c:cat>
          <c:val>
            <c:numRef>
              <c:f>Лист1!$G$26:$G$31</c:f>
              <c:numCache>
                <c:formatCode>General</c:formatCode>
                <c:ptCount val="6"/>
                <c:pt idx="0">
                  <c:v>23</c:v>
                </c:pt>
                <c:pt idx="1">
                  <c:v>2</c:v>
                </c:pt>
                <c:pt idx="2">
                  <c:v>2</c:v>
                </c:pt>
                <c:pt idx="3">
                  <c:v>2</c:v>
                </c:pt>
                <c:pt idx="4">
                  <c:v>2</c:v>
                </c:pt>
                <c:pt idx="5">
                  <c:v>1</c:v>
                </c:pt>
              </c:numCache>
            </c:numRef>
          </c:val>
          <c:extLst xmlns:c16r2="http://schemas.microsoft.com/office/drawing/2015/06/chart">
            <c:ext xmlns:c16="http://schemas.microsoft.com/office/drawing/2014/chart" uri="{C3380CC4-5D6E-409C-BE32-E72D297353CC}">
              <c16:uniqueId val="{00000000-EA14-4353-8EED-6D41261B14ED}"/>
            </c:ext>
          </c:extLst>
        </c:ser>
        <c:ser>
          <c:idx val="1"/>
          <c:order val="1"/>
          <c:tx>
            <c:strRef>
              <c:f>Лист1!$H$25</c:f>
              <c:strCache>
                <c:ptCount val="1"/>
              </c:strCache>
            </c:strRef>
          </c:tx>
          <c:spPr>
            <a:solidFill>
              <a:schemeClr val="accent2"/>
            </a:solidFill>
            <a:ln>
              <a:noFill/>
            </a:ln>
            <a:effectLst/>
          </c:spPr>
          <c:cat>
            <c:strRef>
              <c:f>Лист1!$F$26:$F$31</c:f>
              <c:strCache>
                <c:ptCount val="6"/>
                <c:pt idx="0">
                  <c:v>3.2.1</c:v>
                </c:pt>
                <c:pt idx="1">
                  <c:v>1.1.3</c:v>
                </c:pt>
                <c:pt idx="2">
                  <c:v>4.2</c:v>
                </c:pt>
                <c:pt idx="3">
                  <c:v>4.3</c:v>
                </c:pt>
                <c:pt idx="4">
                  <c:v>4.6</c:v>
                </c:pt>
                <c:pt idx="5">
                  <c:v>4.6.1</c:v>
                </c:pt>
              </c:strCache>
            </c:strRef>
          </c:cat>
          <c:val>
            <c:numRef>
              <c:f>Лист1!$H$26:$H$31</c:f>
            </c:numRef>
          </c:val>
          <c:extLst xmlns:c16r2="http://schemas.microsoft.com/office/drawing/2015/06/chart">
            <c:ext xmlns:c16="http://schemas.microsoft.com/office/drawing/2014/chart" uri="{C3380CC4-5D6E-409C-BE32-E72D297353CC}">
              <c16:uniqueId val="{00000001-EA14-4353-8EED-6D41261B14ED}"/>
            </c:ext>
          </c:extLst>
        </c:ser>
        <c:dLbls/>
        <c:gapWidth val="300"/>
        <c:axId val="97952128"/>
        <c:axId val="97953664"/>
      </c:barChart>
      <c:lineChart>
        <c:grouping val="stacked"/>
        <c:ser>
          <c:idx val="2"/>
          <c:order val="2"/>
          <c:tx>
            <c:strRef>
              <c:f>Лист1!$I$25</c:f>
              <c:strCache>
                <c:ptCount val="1"/>
                <c:pt idx="0">
                  <c:v>Кумулятивный процент</c:v>
                </c:pt>
              </c:strCache>
            </c:strRef>
          </c:tx>
          <c:spPr>
            <a:ln w="28575" cap="sq">
              <a:solidFill>
                <a:srgbClr val="FF0000"/>
              </a:solidFill>
              <a:round/>
            </a:ln>
            <a:effectLst/>
          </c:spPr>
          <c:marker>
            <c:symbol val="circle"/>
            <c:size val="5"/>
            <c:spPr>
              <a:solidFill>
                <a:schemeClr val="accent3"/>
              </a:solidFill>
              <a:ln w="9525">
                <a:solidFill>
                  <a:srgbClr val="FF0000"/>
                </a:solidFill>
              </a:ln>
              <a:effectLst/>
            </c:spPr>
          </c:marker>
          <c:cat>
            <c:strRef>
              <c:f>Лист1!$F$26:$F$31</c:f>
              <c:strCache>
                <c:ptCount val="6"/>
                <c:pt idx="0">
                  <c:v>3.2.1</c:v>
                </c:pt>
                <c:pt idx="1">
                  <c:v>1.1.3</c:v>
                </c:pt>
                <c:pt idx="2">
                  <c:v>4.2</c:v>
                </c:pt>
                <c:pt idx="3">
                  <c:v>4.3</c:v>
                </c:pt>
                <c:pt idx="4">
                  <c:v>4.6</c:v>
                </c:pt>
                <c:pt idx="5">
                  <c:v>4.6.1</c:v>
                </c:pt>
              </c:strCache>
            </c:strRef>
          </c:cat>
          <c:val>
            <c:numRef>
              <c:f>Лист1!$I$26:$I$31</c:f>
              <c:numCache>
                <c:formatCode>0.0</c:formatCode>
                <c:ptCount val="6"/>
                <c:pt idx="0">
                  <c:v>73</c:v>
                </c:pt>
                <c:pt idx="1">
                  <c:v>6</c:v>
                </c:pt>
                <c:pt idx="2">
                  <c:v>6</c:v>
                </c:pt>
                <c:pt idx="3">
                  <c:v>6</c:v>
                </c:pt>
                <c:pt idx="4">
                  <c:v>6</c:v>
                </c:pt>
                <c:pt idx="5">
                  <c:v>3</c:v>
                </c:pt>
              </c:numCache>
            </c:numRef>
          </c:val>
          <c:extLst xmlns:c16r2="http://schemas.microsoft.com/office/drawing/2015/06/chart">
            <c:ext xmlns:c16="http://schemas.microsoft.com/office/drawing/2014/chart" uri="{C3380CC4-5D6E-409C-BE32-E72D297353CC}">
              <c16:uniqueId val="{00000002-EA14-4353-8EED-6D41261B14ED}"/>
            </c:ext>
          </c:extLst>
        </c:ser>
        <c:dLbls/>
        <c:marker val="1"/>
        <c:axId val="97961088"/>
        <c:axId val="97955200"/>
      </c:lineChart>
      <c:catAx>
        <c:axId val="97952128"/>
        <c:scaling>
          <c:orientation val="minMax"/>
        </c:scaling>
        <c:axPos val="b"/>
        <c:numFmt formatCode="General" sourceLinked="1"/>
        <c:maj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95000"/>
                    <a:lumOff val="5000"/>
                  </a:schemeClr>
                </a:solidFill>
                <a:latin typeface="+mn-lt"/>
                <a:ea typeface="+mn-ea"/>
                <a:cs typeface="+mn-cs"/>
              </a:defRPr>
            </a:pPr>
            <a:endParaRPr lang="ru-RU"/>
          </a:p>
        </c:txPr>
        <c:crossAx val="97953664"/>
        <c:crosses val="autoZero"/>
        <c:auto val="1"/>
        <c:lblAlgn val="ctr"/>
        <c:lblOffset val="100"/>
      </c:catAx>
      <c:valAx>
        <c:axId val="97953664"/>
        <c:scaling>
          <c:orientation val="minMax"/>
          <c:max val="25"/>
          <c:min val="0"/>
        </c:scaling>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ru-RU"/>
          </a:p>
        </c:txPr>
        <c:crossAx val="97952128"/>
        <c:crosses val="autoZero"/>
        <c:crossBetween val="between"/>
      </c:valAx>
      <c:valAx>
        <c:axId val="97955200"/>
        <c:scaling>
          <c:orientation val="minMax"/>
          <c:max val="100"/>
        </c:scaling>
        <c:axPos val="r"/>
        <c:numFmt formatCode="0.0" sourceLinked="1"/>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ru-RU"/>
          </a:p>
        </c:txPr>
        <c:crossAx val="97961088"/>
        <c:crosses val="max"/>
        <c:crossBetween val="between"/>
      </c:valAx>
      <c:catAx>
        <c:axId val="97961088"/>
        <c:scaling>
          <c:orientation val="minMax"/>
        </c:scaling>
        <c:delete val="1"/>
        <c:axPos val="b"/>
        <c:numFmt formatCode="General" sourceLinked="1"/>
        <c:tickLblPos val="none"/>
        <c:crossAx val="97955200"/>
        <c:crosses val="autoZero"/>
        <c:auto val="1"/>
        <c:lblAlgn val="ctr"/>
        <c:lblOffset val="100"/>
      </c:catAx>
      <c:spPr>
        <a:noFill/>
        <a:ln>
          <a:noFill/>
        </a:ln>
        <a:effectLst/>
      </c:spPr>
    </c:plotArea>
    <c:legend>
      <c:legendPos val="r"/>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legend>
    <c:plotVisOnly val="1"/>
    <c:dispBlanksAs val="zero"/>
  </c:chart>
  <c:spPr>
    <a:noFill/>
    <a:ln>
      <a:noFill/>
    </a:ln>
    <a:effectLst/>
  </c:spPr>
  <c:txPr>
    <a:bodyPr/>
    <a:lstStyle/>
    <a:p>
      <a:pPr>
        <a:defRPr/>
      </a:pPr>
      <a:endParaRPr lang="ru-RU"/>
    </a:p>
  </c:txPr>
  <c:externalData r:id="rId2"/>
</c:chartSpace>
</file>

<file path=ppt/charts/chart6.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plotArea>
      <c:layout/>
      <c:barChart>
        <c:barDir val="col"/>
        <c:grouping val="clustered"/>
        <c:ser>
          <c:idx val="0"/>
          <c:order val="0"/>
          <c:tx>
            <c:strRef>
              <c:f>Лист1!$G$26</c:f>
              <c:strCache>
                <c:ptCount val="1"/>
                <c:pt idx="0">
                  <c:v>Количество дефектов</c:v>
                </c:pt>
              </c:strCache>
            </c:strRef>
          </c:tx>
          <c:spPr>
            <a:solidFill>
              <a:schemeClr val="accent1"/>
            </a:solidFill>
            <a:ln>
              <a:noFill/>
            </a:ln>
            <a:effectLst/>
          </c:spPr>
          <c:cat>
            <c:strRef>
              <c:f>Лист1!$F$27:$F$33</c:f>
              <c:strCache>
                <c:ptCount val="3"/>
                <c:pt idx="0">
                  <c:v>4.1</c:v>
                </c:pt>
                <c:pt idx="1">
                  <c:v>4.3</c:v>
                </c:pt>
                <c:pt idx="2">
                  <c:v>4.6</c:v>
                </c:pt>
              </c:strCache>
            </c:strRef>
          </c:cat>
          <c:val>
            <c:numRef>
              <c:f>Лист1!$G$27:$G$33</c:f>
              <c:numCache>
                <c:formatCode>General</c:formatCode>
                <c:ptCount val="3"/>
                <c:pt idx="0">
                  <c:v>50</c:v>
                </c:pt>
                <c:pt idx="1">
                  <c:v>1</c:v>
                </c:pt>
                <c:pt idx="2">
                  <c:v>5</c:v>
                </c:pt>
              </c:numCache>
            </c:numRef>
          </c:val>
          <c:extLst xmlns:c16r2="http://schemas.microsoft.com/office/drawing/2015/06/chart">
            <c:ext xmlns:c16="http://schemas.microsoft.com/office/drawing/2014/chart" uri="{C3380CC4-5D6E-409C-BE32-E72D297353CC}">
              <c16:uniqueId val="{00000000-07D5-48A8-92C7-2B8C046002C2}"/>
            </c:ext>
          </c:extLst>
        </c:ser>
        <c:ser>
          <c:idx val="1"/>
          <c:order val="1"/>
          <c:spPr>
            <a:solidFill>
              <a:schemeClr val="accent2"/>
            </a:solidFill>
            <a:ln>
              <a:noFill/>
            </a:ln>
            <a:effectLst/>
          </c:spPr>
          <c:cat>
            <c:strRef>
              <c:f>Лист1!$F$27:$F$33</c:f>
              <c:strCache>
                <c:ptCount val="3"/>
                <c:pt idx="0">
                  <c:v>4.1</c:v>
                </c:pt>
                <c:pt idx="1">
                  <c:v>4.3</c:v>
                </c:pt>
                <c:pt idx="2">
                  <c:v>4.6</c:v>
                </c:pt>
              </c:strCache>
            </c:strRef>
          </c:cat>
          <c:val>
            <c:numRef>
              <c:f>Лист1!$H$27:$H$33</c:f>
            </c:numRef>
          </c:val>
          <c:extLst xmlns:c16r2="http://schemas.microsoft.com/office/drawing/2015/06/chart">
            <c:ext xmlns:c16="http://schemas.microsoft.com/office/drawing/2014/chart" uri="{C3380CC4-5D6E-409C-BE32-E72D297353CC}">
              <c16:uniqueId val="{00000001-07D5-48A8-92C7-2B8C046002C2}"/>
            </c:ext>
          </c:extLst>
        </c:ser>
        <c:dLbls/>
        <c:gapWidth val="300"/>
        <c:axId val="100954880"/>
        <c:axId val="100956416"/>
      </c:barChart>
      <c:lineChart>
        <c:grouping val="stacked"/>
        <c:ser>
          <c:idx val="2"/>
          <c:order val="2"/>
          <c:tx>
            <c:strRef>
              <c:f>Лист1!$I$26</c:f>
              <c:strCache>
                <c:ptCount val="1"/>
                <c:pt idx="0">
                  <c:v>Кумулятивный процент</c:v>
                </c:pt>
              </c:strCache>
            </c:strRef>
          </c:tx>
          <c:spPr>
            <a:ln w="28575" cap="sq">
              <a:solidFill>
                <a:srgbClr val="FF0000"/>
              </a:solidFill>
              <a:round/>
            </a:ln>
            <a:effectLst/>
          </c:spPr>
          <c:marker>
            <c:symbol val="circle"/>
            <c:size val="5"/>
            <c:spPr>
              <a:solidFill>
                <a:schemeClr val="accent3"/>
              </a:solidFill>
              <a:ln w="9525">
                <a:solidFill>
                  <a:srgbClr val="FF0000"/>
                </a:solidFill>
              </a:ln>
              <a:effectLst/>
            </c:spPr>
          </c:marker>
          <c:cat>
            <c:strLit>
              <c:ptCount val="3"/>
              <c:pt idx="0">
                <c:v>1</c:v>
              </c:pt>
              <c:pt idx="1">
                <c:v>2</c:v>
              </c:pt>
              <c:pt idx="2">
                <c:v>3</c:v>
              </c:pt>
              <c:extLst>
                <c:ext xmlns:c15="http://schemas.microsoft.com/office/drawing/2012/chart" uri="{02D57815-91ED-43cb-92C2-25804820EDAC}">
                  <c15:autoCat val="1"/>
                </c:ext>
              </c:extLst>
            </c:strLit>
          </c:cat>
          <c:val>
            <c:numRef>
              <c:f>Лист1!$I$27:$I$33</c:f>
              <c:numCache>
                <c:formatCode>0.0</c:formatCode>
                <c:ptCount val="3"/>
                <c:pt idx="0">
                  <c:v>89</c:v>
                </c:pt>
                <c:pt idx="1">
                  <c:v>2</c:v>
                </c:pt>
                <c:pt idx="2">
                  <c:v>9</c:v>
                </c:pt>
              </c:numCache>
            </c:numRef>
          </c:val>
          <c:extLst xmlns:c16r2="http://schemas.microsoft.com/office/drawing/2015/06/chart">
            <c:ext xmlns:c16="http://schemas.microsoft.com/office/drawing/2014/chart" uri="{C3380CC4-5D6E-409C-BE32-E72D297353CC}">
              <c16:uniqueId val="{00000002-07D5-48A8-92C7-2B8C046002C2}"/>
            </c:ext>
          </c:extLst>
        </c:ser>
        <c:dLbls/>
        <c:marker val="1"/>
        <c:axId val="100963840"/>
        <c:axId val="100962304"/>
      </c:lineChart>
      <c:catAx>
        <c:axId val="10095488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00956416"/>
        <c:crosses val="autoZero"/>
        <c:auto val="1"/>
        <c:lblAlgn val="ctr"/>
        <c:lblOffset val="100"/>
      </c:catAx>
      <c:valAx>
        <c:axId val="100956416"/>
        <c:scaling>
          <c:orientation val="minMax"/>
          <c:max val="83"/>
          <c:min val="0"/>
        </c:scaling>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ru-RU"/>
          </a:p>
        </c:txPr>
        <c:crossAx val="100954880"/>
        <c:crosses val="autoZero"/>
        <c:crossBetween val="between"/>
      </c:valAx>
      <c:valAx>
        <c:axId val="100962304"/>
        <c:scaling>
          <c:orientation val="minMax"/>
          <c:max val="100"/>
        </c:scaling>
        <c:axPos val="r"/>
        <c:numFmt formatCode="0.0" sourceLinked="1"/>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ru-RU"/>
          </a:p>
        </c:txPr>
        <c:crossAx val="100963840"/>
        <c:crosses val="max"/>
        <c:crossBetween val="between"/>
      </c:valAx>
      <c:catAx>
        <c:axId val="100963840"/>
        <c:scaling>
          <c:orientation val="minMax"/>
        </c:scaling>
        <c:delete val="1"/>
        <c:axPos val="b"/>
        <c:tickLblPos val="none"/>
        <c:crossAx val="100962304"/>
        <c:crosses val="autoZero"/>
        <c:auto val="1"/>
        <c:lblAlgn val="ctr"/>
        <c:lblOffset val="100"/>
      </c:catAx>
      <c:spPr>
        <a:noFill/>
        <a:ln>
          <a:noFill/>
        </a:ln>
        <a:effectLst/>
      </c:spPr>
    </c:plotArea>
    <c:legend>
      <c:legendPos val="r"/>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legend>
    <c:plotVisOnly val="1"/>
    <c:dispBlanksAs val="zero"/>
  </c:chart>
  <c:spPr>
    <a:noFill/>
    <a:ln>
      <a:noFill/>
    </a:ln>
    <a:effectLst/>
  </c:spPr>
  <c:txPr>
    <a:bodyPr/>
    <a:lstStyle/>
    <a:p>
      <a:pPr>
        <a:defRPr/>
      </a:pPr>
      <a:endParaRPr lang="ru-RU"/>
    </a:p>
  </c:tx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plotArea>
      <c:layout/>
      <c:barChart>
        <c:barDir val="col"/>
        <c:grouping val="clustered"/>
        <c:ser>
          <c:idx val="0"/>
          <c:order val="0"/>
          <c:tx>
            <c:strRef>
              <c:f>Лист1!$G$26</c:f>
              <c:strCache>
                <c:ptCount val="1"/>
                <c:pt idx="0">
                  <c:v>Сумма</c:v>
                </c:pt>
              </c:strCache>
            </c:strRef>
          </c:tx>
          <c:spPr>
            <a:solidFill>
              <a:schemeClr val="accent1"/>
            </a:solidFill>
            <a:ln>
              <a:noFill/>
            </a:ln>
            <a:effectLst/>
          </c:spPr>
          <c:cat>
            <c:strRef>
              <c:f>Лист1!$F$27:$F$33</c:f>
              <c:strCache>
                <c:ptCount val="2"/>
                <c:pt idx="0">
                  <c:v>Не оплачено</c:v>
                </c:pt>
                <c:pt idx="1">
                  <c:v>Штраф</c:v>
                </c:pt>
              </c:strCache>
            </c:strRef>
          </c:cat>
          <c:val>
            <c:numRef>
              <c:f>Лист1!$G$27:$G$33</c:f>
              <c:numCache>
                <c:formatCode>General</c:formatCode>
                <c:ptCount val="7"/>
                <c:pt idx="0">
                  <c:v>37236</c:v>
                </c:pt>
                <c:pt idx="1">
                  <c:v>51819</c:v>
                </c:pt>
              </c:numCache>
            </c:numRef>
          </c:val>
          <c:extLst xmlns:c16r2="http://schemas.microsoft.com/office/drawing/2015/06/chart">
            <c:ext xmlns:c16="http://schemas.microsoft.com/office/drawing/2014/chart" uri="{C3380CC4-5D6E-409C-BE32-E72D297353CC}">
              <c16:uniqueId val="{00000000-657E-498F-93AB-C4936733B01D}"/>
            </c:ext>
          </c:extLst>
        </c:ser>
        <c:ser>
          <c:idx val="1"/>
          <c:order val="1"/>
          <c:spPr>
            <a:solidFill>
              <a:schemeClr val="accent2"/>
            </a:solidFill>
            <a:ln>
              <a:noFill/>
            </a:ln>
            <a:effectLst/>
          </c:spPr>
          <c:cat>
            <c:strRef>
              <c:f>Лист1!$F$27:$F$33</c:f>
              <c:strCache>
                <c:ptCount val="2"/>
                <c:pt idx="0">
                  <c:v>Не оплачено</c:v>
                </c:pt>
                <c:pt idx="1">
                  <c:v>Штраф</c:v>
                </c:pt>
              </c:strCache>
            </c:strRef>
          </c:cat>
          <c:val>
            <c:numRef>
              <c:f>Лист1!$H$27:$H$33</c:f>
            </c:numRef>
          </c:val>
          <c:extLst xmlns:c16r2="http://schemas.microsoft.com/office/drawing/2015/06/chart">
            <c:ext xmlns:c16="http://schemas.microsoft.com/office/drawing/2014/chart" uri="{C3380CC4-5D6E-409C-BE32-E72D297353CC}">
              <c16:uniqueId val="{00000001-657E-498F-93AB-C4936733B01D}"/>
            </c:ext>
          </c:extLst>
        </c:ser>
        <c:dLbls/>
        <c:gapWidth val="300"/>
        <c:axId val="107705472"/>
        <c:axId val="107707008"/>
      </c:barChart>
      <c:lineChart>
        <c:grouping val="stacked"/>
        <c:ser>
          <c:idx val="2"/>
          <c:order val="2"/>
          <c:tx>
            <c:strRef>
              <c:f>Лист1!$I$26</c:f>
              <c:strCache>
                <c:ptCount val="1"/>
                <c:pt idx="0">
                  <c:v>Кумулятивный процент</c:v>
                </c:pt>
              </c:strCache>
            </c:strRef>
          </c:tx>
          <c:spPr>
            <a:ln w="28575" cap="sq">
              <a:solidFill>
                <a:srgbClr val="FF0000"/>
              </a:solidFill>
              <a:round/>
            </a:ln>
            <a:effectLst/>
          </c:spPr>
          <c:marker>
            <c:symbol val="circle"/>
            <c:size val="5"/>
            <c:spPr>
              <a:solidFill>
                <a:schemeClr val="accent3"/>
              </a:solidFill>
              <a:ln w="9525">
                <a:solidFill>
                  <a:srgbClr val="FF0000"/>
                </a:solidFill>
              </a:ln>
              <a:effectLst/>
            </c:spPr>
          </c:marker>
          <c:cat>
            <c:strLit>
              <c:ptCount val="2"/>
              <c:pt idx="0">
                <c:v>1,0</c:v>
              </c:pt>
              <c:pt idx="1">
                <c:v>2,0</c:v>
              </c:pt>
              <c:extLst>
                <c:ext xmlns:c15="http://schemas.microsoft.com/office/drawing/2012/chart" uri="{02D57815-91ED-43cb-92C2-25804820EDAC}">
                  <c15:autoCat val="1"/>
                </c:ext>
              </c:extLst>
            </c:strLit>
          </c:cat>
          <c:val>
            <c:numRef>
              <c:f>Лист1!$I$27:$I$33</c:f>
              <c:numCache>
                <c:formatCode>0.0</c:formatCode>
                <c:ptCount val="7"/>
                <c:pt idx="0">
                  <c:v>42</c:v>
                </c:pt>
                <c:pt idx="1">
                  <c:v>58</c:v>
                </c:pt>
              </c:numCache>
            </c:numRef>
          </c:val>
          <c:extLst xmlns:c16r2="http://schemas.microsoft.com/office/drawing/2015/06/chart">
            <c:ext xmlns:c16="http://schemas.microsoft.com/office/drawing/2014/chart" uri="{C3380CC4-5D6E-409C-BE32-E72D297353CC}">
              <c16:uniqueId val="{00000002-657E-498F-93AB-C4936733B01D}"/>
            </c:ext>
          </c:extLst>
        </c:ser>
        <c:dLbls/>
        <c:marker val="1"/>
        <c:axId val="107722624"/>
        <c:axId val="107721088"/>
      </c:lineChart>
      <c:catAx>
        <c:axId val="10770547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07707008"/>
        <c:crosses val="autoZero"/>
        <c:auto val="1"/>
        <c:lblAlgn val="ctr"/>
        <c:lblOffset val="100"/>
      </c:catAx>
      <c:valAx>
        <c:axId val="107707008"/>
        <c:scaling>
          <c:orientation val="minMax"/>
          <c:max val="55000"/>
          <c:min val="0"/>
        </c:scaling>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ru-RU"/>
          </a:p>
        </c:txPr>
        <c:crossAx val="107705472"/>
        <c:crosses val="autoZero"/>
        <c:crossBetween val="between"/>
      </c:valAx>
      <c:valAx>
        <c:axId val="107721088"/>
        <c:scaling>
          <c:orientation val="minMax"/>
          <c:max val="100"/>
        </c:scaling>
        <c:axPos val="r"/>
        <c:numFmt formatCode="0.0" sourceLinked="1"/>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ru-RU"/>
          </a:p>
        </c:txPr>
        <c:crossAx val="107722624"/>
        <c:crosses val="max"/>
        <c:crossBetween val="between"/>
      </c:valAx>
      <c:catAx>
        <c:axId val="107722624"/>
        <c:scaling>
          <c:orientation val="minMax"/>
        </c:scaling>
        <c:delete val="1"/>
        <c:axPos val="b"/>
        <c:numFmt formatCode="General" sourceLinked="1"/>
        <c:tickLblPos val="none"/>
        <c:crossAx val="107721088"/>
        <c:crosses val="autoZero"/>
        <c:auto val="1"/>
        <c:lblAlgn val="ctr"/>
        <c:lblOffset val="100"/>
      </c:catAx>
      <c:spPr>
        <a:noFill/>
        <a:ln>
          <a:noFill/>
        </a:ln>
        <a:effectLst/>
      </c:spPr>
    </c:plotArea>
    <c:legend>
      <c:legendPos val="r"/>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legend>
    <c:plotVisOnly val="1"/>
    <c:dispBlanksAs val="zero"/>
  </c:chart>
  <c:spPr>
    <a:noFill/>
    <a:ln>
      <a:noFill/>
    </a:ln>
    <a:effectLst/>
  </c:spPr>
  <c:txPr>
    <a:bodyPr/>
    <a:lstStyle/>
    <a:p>
      <a:pPr>
        <a:defRPr/>
      </a:pPr>
      <a:endParaRPr lang="ru-RU"/>
    </a:p>
  </c:txPr>
  <c:externalData r:id="rId2"/>
</c:chartSpace>
</file>

<file path=ppt/charts/chart8.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plotArea>
      <c:layout/>
      <c:barChart>
        <c:barDir val="col"/>
        <c:grouping val="clustered"/>
        <c:ser>
          <c:idx val="0"/>
          <c:order val="0"/>
          <c:tx>
            <c:strRef>
              <c:f>Лист1!$G$26</c:f>
              <c:strCache>
                <c:ptCount val="1"/>
                <c:pt idx="0">
                  <c:v>Сумма</c:v>
                </c:pt>
              </c:strCache>
            </c:strRef>
          </c:tx>
          <c:spPr>
            <a:solidFill>
              <a:schemeClr val="accent1"/>
            </a:solidFill>
            <a:ln>
              <a:noFill/>
            </a:ln>
            <a:effectLst/>
          </c:spPr>
          <c:cat>
            <c:strRef>
              <c:f>Лист1!$F$27:$F$33</c:f>
              <c:strCache>
                <c:ptCount val="2"/>
                <c:pt idx="0">
                  <c:v>Не оплачено</c:v>
                </c:pt>
                <c:pt idx="1">
                  <c:v>Штраф</c:v>
                </c:pt>
              </c:strCache>
            </c:strRef>
          </c:cat>
          <c:val>
            <c:numRef>
              <c:f>Лист1!$G$27:$G$33</c:f>
              <c:numCache>
                <c:formatCode>General</c:formatCode>
                <c:ptCount val="7"/>
                <c:pt idx="0">
                  <c:v>22877</c:v>
                </c:pt>
                <c:pt idx="1">
                  <c:v>28410</c:v>
                </c:pt>
              </c:numCache>
            </c:numRef>
          </c:val>
          <c:extLst xmlns:c16r2="http://schemas.microsoft.com/office/drawing/2015/06/chart">
            <c:ext xmlns:c16="http://schemas.microsoft.com/office/drawing/2014/chart" uri="{C3380CC4-5D6E-409C-BE32-E72D297353CC}">
              <c16:uniqueId val="{00000000-8F93-4367-8510-34DF12A2D2F9}"/>
            </c:ext>
          </c:extLst>
        </c:ser>
        <c:ser>
          <c:idx val="1"/>
          <c:order val="1"/>
          <c:spPr>
            <a:solidFill>
              <a:schemeClr val="accent2"/>
            </a:solidFill>
            <a:ln>
              <a:noFill/>
            </a:ln>
            <a:effectLst/>
          </c:spPr>
          <c:cat>
            <c:strRef>
              <c:f>Лист1!$F$27:$F$33</c:f>
              <c:strCache>
                <c:ptCount val="2"/>
                <c:pt idx="0">
                  <c:v>Не оплачено</c:v>
                </c:pt>
                <c:pt idx="1">
                  <c:v>Штраф</c:v>
                </c:pt>
              </c:strCache>
            </c:strRef>
          </c:cat>
          <c:val>
            <c:numRef>
              <c:f>Лист1!$H$27:$H$33</c:f>
            </c:numRef>
          </c:val>
          <c:extLst xmlns:c16r2="http://schemas.microsoft.com/office/drawing/2015/06/chart">
            <c:ext xmlns:c16="http://schemas.microsoft.com/office/drawing/2014/chart" uri="{C3380CC4-5D6E-409C-BE32-E72D297353CC}">
              <c16:uniqueId val="{00000001-8F93-4367-8510-34DF12A2D2F9}"/>
            </c:ext>
          </c:extLst>
        </c:ser>
        <c:dLbls/>
        <c:gapWidth val="300"/>
        <c:axId val="107972096"/>
        <c:axId val="107973632"/>
      </c:barChart>
      <c:lineChart>
        <c:grouping val="stacked"/>
        <c:ser>
          <c:idx val="2"/>
          <c:order val="2"/>
          <c:tx>
            <c:strRef>
              <c:f>Лист1!$I$26</c:f>
              <c:strCache>
                <c:ptCount val="1"/>
                <c:pt idx="0">
                  <c:v>Кумулятивный процент</c:v>
                </c:pt>
              </c:strCache>
            </c:strRef>
          </c:tx>
          <c:spPr>
            <a:ln w="28575" cap="sq">
              <a:solidFill>
                <a:srgbClr val="FF0000"/>
              </a:solidFill>
              <a:round/>
            </a:ln>
            <a:effectLst/>
          </c:spPr>
          <c:marker>
            <c:symbol val="circle"/>
            <c:size val="5"/>
            <c:spPr>
              <a:solidFill>
                <a:schemeClr val="accent3"/>
              </a:solidFill>
              <a:ln w="9525">
                <a:solidFill>
                  <a:srgbClr val="FF0000"/>
                </a:solidFill>
              </a:ln>
              <a:effectLst/>
            </c:spPr>
          </c:marker>
          <c:cat>
            <c:strLit>
              <c:ptCount val="2"/>
              <c:pt idx="0">
                <c:v>1,0</c:v>
              </c:pt>
              <c:pt idx="1">
                <c:v>2,0</c:v>
              </c:pt>
              <c:extLst>
                <c:ext xmlns:c15="http://schemas.microsoft.com/office/drawing/2012/chart" uri="{02D57815-91ED-43cb-92C2-25804820EDAC}">
                  <c15:autoCat val="1"/>
                </c:ext>
              </c:extLst>
            </c:strLit>
          </c:cat>
          <c:val>
            <c:numRef>
              <c:f>Лист1!$I$27:$I$33</c:f>
              <c:numCache>
                <c:formatCode>0.0</c:formatCode>
                <c:ptCount val="7"/>
                <c:pt idx="0">
                  <c:v>45</c:v>
                </c:pt>
                <c:pt idx="1">
                  <c:v>55</c:v>
                </c:pt>
              </c:numCache>
            </c:numRef>
          </c:val>
          <c:extLst xmlns:c16r2="http://schemas.microsoft.com/office/drawing/2015/06/chart">
            <c:ext xmlns:c16="http://schemas.microsoft.com/office/drawing/2014/chart" uri="{C3380CC4-5D6E-409C-BE32-E72D297353CC}">
              <c16:uniqueId val="{00000002-8F93-4367-8510-34DF12A2D2F9}"/>
            </c:ext>
          </c:extLst>
        </c:ser>
        <c:dLbls/>
        <c:marker val="1"/>
        <c:axId val="107993344"/>
        <c:axId val="107991808"/>
      </c:lineChart>
      <c:catAx>
        <c:axId val="10797209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07973632"/>
        <c:crosses val="autoZero"/>
        <c:auto val="1"/>
        <c:lblAlgn val="ctr"/>
        <c:lblOffset val="100"/>
      </c:catAx>
      <c:valAx>
        <c:axId val="107973632"/>
        <c:scaling>
          <c:orientation val="minMax"/>
          <c:max val="55000"/>
          <c:min val="0"/>
        </c:scaling>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ru-RU"/>
          </a:p>
        </c:txPr>
        <c:crossAx val="107972096"/>
        <c:crosses val="autoZero"/>
        <c:crossBetween val="between"/>
      </c:valAx>
      <c:valAx>
        <c:axId val="107991808"/>
        <c:scaling>
          <c:orientation val="minMax"/>
          <c:max val="100"/>
        </c:scaling>
        <c:axPos val="r"/>
        <c:numFmt formatCode="0.0" sourceLinked="1"/>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ru-RU"/>
          </a:p>
        </c:txPr>
        <c:crossAx val="107993344"/>
        <c:crosses val="max"/>
        <c:crossBetween val="between"/>
      </c:valAx>
      <c:catAx>
        <c:axId val="107993344"/>
        <c:scaling>
          <c:orientation val="minMax"/>
        </c:scaling>
        <c:delete val="1"/>
        <c:axPos val="b"/>
        <c:numFmt formatCode="General" sourceLinked="1"/>
        <c:tickLblPos val="none"/>
        <c:crossAx val="107991808"/>
        <c:crosses val="autoZero"/>
        <c:auto val="1"/>
        <c:lblAlgn val="ctr"/>
        <c:lblOffset val="100"/>
      </c:catAx>
      <c:spPr>
        <a:noFill/>
        <a:ln>
          <a:noFill/>
        </a:ln>
        <a:effectLst/>
      </c:spPr>
    </c:plotArea>
    <c:legend>
      <c:legendPos val="r"/>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legend>
    <c:plotVisOnly val="1"/>
    <c:dispBlanksAs val="zero"/>
  </c:chart>
  <c:spPr>
    <a:noFill/>
    <a:ln>
      <a:noFill/>
    </a:ln>
    <a:effectLst/>
  </c:spPr>
  <c:txPr>
    <a:bodyPr/>
    <a:lstStyle/>
    <a:p>
      <a:pPr>
        <a:defRPr/>
      </a:pPr>
      <a:endParaRPr lang="ru-RU"/>
    </a:p>
  </c:txPr>
  <c:externalData r:id="rId2"/>
</c:chartSpace>
</file>

<file path=ppt/charts/chart9.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ru-RU" dirty="0" smtClean="0"/>
              <a:t>(%)</a:t>
            </a:r>
            <a:endParaRPr lang="ru-RU" dirty="0"/>
          </a:p>
        </c:rich>
      </c:tx>
      <c:layout>
        <c:manualLayout>
          <c:xMode val="edge"/>
          <c:yMode val="edge"/>
          <c:x val="0.52277164105514284"/>
          <c:y val="1.3416303132389859E-2"/>
        </c:manualLayout>
      </c:layout>
    </c:title>
    <c:view3D>
      <c:rotX val="30"/>
      <c:perspective val="30"/>
    </c:view3D>
    <c:plotArea>
      <c:layout/>
      <c:pie3DChart>
        <c:varyColors val="1"/>
        <c:ser>
          <c:idx val="0"/>
          <c:order val="0"/>
          <c:tx>
            <c:strRef>
              <c:f>Лист1!$B$1</c:f>
              <c:strCache>
                <c:ptCount val="1"/>
                <c:pt idx="0">
                  <c:v>Столбец1</c:v>
                </c:pt>
              </c:strCache>
            </c:strRef>
          </c:tx>
          <c:explosion val="25"/>
          <c:dLbls>
            <c:dLbl>
              <c:idx val="0"/>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4FAD-4A70-94A5-0FC8D9CFC875}"/>
                </c:ext>
              </c:extLst>
            </c:dLbl>
            <c:dLbl>
              <c:idx val="1"/>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4FAD-4A70-94A5-0FC8D9CFC875}"/>
                </c:ext>
              </c:extLst>
            </c:dLbl>
            <c:dLbl>
              <c:idx val="2"/>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4FAD-4A70-94A5-0FC8D9CFC875}"/>
                </c:ext>
              </c:extLst>
            </c:dLbl>
            <c:dLbl>
              <c:idx val="3"/>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4FAD-4A70-94A5-0FC8D9CFC875}"/>
                </c:ext>
              </c:extLst>
            </c:dLbl>
            <c:dLbl>
              <c:idx val="4"/>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4FAD-4A70-94A5-0FC8D9CFC875}"/>
                </c:ext>
              </c:extLst>
            </c:dLbl>
            <c:dLbl>
              <c:idx val="5"/>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4FAD-4A70-94A5-0FC8D9CFC875}"/>
                </c:ext>
              </c:extLst>
            </c:dLbl>
            <c:dLbl>
              <c:idx val="6"/>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4FAD-4A70-94A5-0FC8D9CFC875}"/>
                </c:ext>
              </c:extLst>
            </c:dLbl>
            <c:delete val="1"/>
            <c:spPr>
              <a:noFill/>
              <a:ln>
                <a:noFill/>
              </a:ln>
              <a:effectLst/>
            </c:spPr>
            <c:extLst xmlns:c16r2="http://schemas.microsoft.com/office/drawing/2015/06/chart">
              <c:ext xmlns:c15="http://schemas.microsoft.com/office/drawing/2012/chart" uri="{CE6537A1-D6FC-4f65-9D91-7224C49458BB}"/>
            </c:extLst>
          </c:dLbls>
          <c:cat>
            <c:strRef>
              <c:f>Лист1!$A$2:$A$8</c:f>
              <c:strCache>
                <c:ptCount val="7"/>
                <c:pt idx="0">
                  <c:v>Терапия 101</c:v>
                </c:pt>
                <c:pt idx="1">
                  <c:v>Хирургия 142</c:v>
                </c:pt>
                <c:pt idx="2">
                  <c:v>Детская консультация 232</c:v>
                </c:pt>
                <c:pt idx="3">
                  <c:v>Гинекология 712</c:v>
                </c:pt>
                <c:pt idx="4">
                  <c:v>Стоматология 1017</c:v>
                </c:pt>
                <c:pt idx="5">
                  <c:v>ФАП фельдшер 185</c:v>
                </c:pt>
                <c:pt idx="6">
                  <c:v>ФАП акушер 912</c:v>
                </c:pt>
              </c:strCache>
            </c:strRef>
          </c:cat>
          <c:val>
            <c:numRef>
              <c:f>Лист1!$B$2:$B$8</c:f>
              <c:numCache>
                <c:formatCode>General</c:formatCode>
                <c:ptCount val="7"/>
                <c:pt idx="0">
                  <c:v>1</c:v>
                </c:pt>
                <c:pt idx="1">
                  <c:v>1</c:v>
                </c:pt>
                <c:pt idx="2">
                  <c:v>3</c:v>
                </c:pt>
                <c:pt idx="3">
                  <c:v>3</c:v>
                </c:pt>
                <c:pt idx="4">
                  <c:v>33</c:v>
                </c:pt>
                <c:pt idx="5">
                  <c:v>13</c:v>
                </c:pt>
                <c:pt idx="6">
                  <c:v>2</c:v>
                </c:pt>
              </c:numCache>
            </c:numRef>
          </c:val>
          <c:extLst xmlns:c16r2="http://schemas.microsoft.com/office/drawing/2015/06/chart">
            <c:ext xmlns:c16="http://schemas.microsoft.com/office/drawing/2014/chart" uri="{C3380CC4-5D6E-409C-BE32-E72D297353CC}">
              <c16:uniqueId val="{00000007-4FAD-4A70-94A5-0FC8D9CFC875}"/>
            </c:ext>
          </c:extLst>
        </c:ser>
        <c:dLbls/>
      </c:pie3DChart>
    </c:plotArea>
    <c:legend>
      <c:legendPos val="r"/>
      <c:txPr>
        <a:bodyPr/>
        <a:lstStyle/>
        <a:p>
          <a:pPr>
            <a:defRPr sz="1800"/>
          </a:pPr>
          <a:endParaRPr lang="ru-RU"/>
        </a:p>
      </c:txPr>
    </c:legend>
    <c:plotVisOnly val="1"/>
    <c:dispBlanksAs val="zero"/>
  </c:chart>
  <c:txPr>
    <a:bodyPr/>
    <a:lstStyle/>
    <a:p>
      <a:pPr>
        <a:defRPr sz="1800"/>
      </a:pPr>
      <a:endParaRPr lang="ru-RU"/>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78FA4B-8F25-4A27-81B6-B36EFC30DED0}"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ru-RU"/>
        </a:p>
      </dgm:t>
    </dgm:pt>
    <dgm:pt modelId="{08B40BEA-21C7-4E07-9CD7-8DC9E64F091E}">
      <dgm:prSet phldrT="[Текст]" custT="1"/>
      <dgm:spPr>
        <a:solidFill>
          <a:schemeClr val="bg1"/>
        </a:solidFill>
        <a:ln w="28575">
          <a:solidFill>
            <a:srgbClr val="329933"/>
          </a:solidFill>
        </a:ln>
      </dgm:spPr>
      <dgm:t>
        <a:bodyPr/>
        <a:lstStyle/>
        <a:p>
          <a:r>
            <a:rPr lang="ru-RU" sz="1400" dirty="0" smtClean="0">
              <a:solidFill>
                <a:schemeClr val="tx1"/>
              </a:solidFill>
              <a:latin typeface="Times New Roman" panose="02020603050405020304" pitchFamily="18" charset="0"/>
              <a:cs typeface="Times New Roman" panose="02020603050405020304" pitchFamily="18" charset="0"/>
            </a:rPr>
            <a:t>Новиков Владимир Владимирович, главный врач</a:t>
          </a:r>
        </a:p>
        <a:p>
          <a:r>
            <a:rPr lang="ru-RU" sz="1400" dirty="0" smtClean="0">
              <a:solidFill>
                <a:schemeClr val="tx1"/>
              </a:solidFill>
              <a:latin typeface="Times New Roman" panose="02020603050405020304" pitchFamily="18" charset="0"/>
              <a:cs typeface="Times New Roman" panose="02020603050405020304" pitchFamily="18" charset="0"/>
            </a:rPr>
            <a:t>Руководитель проекта</a:t>
          </a:r>
          <a:endParaRPr lang="ru-RU" sz="1400" dirty="0">
            <a:solidFill>
              <a:schemeClr val="tx1"/>
            </a:solidFill>
            <a:latin typeface="Times New Roman" panose="02020603050405020304" pitchFamily="18" charset="0"/>
            <a:cs typeface="Times New Roman" panose="02020603050405020304" pitchFamily="18" charset="0"/>
          </a:endParaRPr>
        </a:p>
      </dgm:t>
    </dgm:pt>
    <dgm:pt modelId="{C1C114FB-1EFA-42BA-8E32-A8626916F0DE}" type="parTrans" cxnId="{B8ED9A5E-4BD3-4CE2-ADD8-02A54720F330}">
      <dgm:prSet/>
      <dgm:spPr/>
      <dgm:t>
        <a:bodyPr/>
        <a:lstStyle/>
        <a:p>
          <a:endParaRPr lang="ru-RU"/>
        </a:p>
      </dgm:t>
    </dgm:pt>
    <dgm:pt modelId="{916822BC-54D5-4344-AD48-93309C7382D3}" type="sibTrans" cxnId="{B8ED9A5E-4BD3-4CE2-ADD8-02A54720F330}">
      <dgm:prSet/>
      <dgm:spPr/>
      <dgm:t>
        <a:bodyPr/>
        <a:lstStyle/>
        <a:p>
          <a:endParaRPr lang="ru-RU"/>
        </a:p>
      </dgm:t>
    </dgm:pt>
    <dgm:pt modelId="{B3C6BAAE-FBB3-4141-A83E-823127A6BCFD}">
      <dgm:prSet custT="1"/>
      <dgm:spPr>
        <a:solidFill>
          <a:schemeClr val="bg1"/>
        </a:solidFill>
        <a:ln w="28575">
          <a:solidFill>
            <a:srgbClr val="329933"/>
          </a:solidFill>
        </a:ln>
      </dgm:spPr>
      <dgm:t>
        <a:bodyPr/>
        <a:lstStyle/>
        <a:p>
          <a:r>
            <a:rPr lang="ru-RU" sz="1400" dirty="0" smtClean="0">
              <a:solidFill>
                <a:schemeClr val="tx1"/>
              </a:solidFill>
              <a:latin typeface="Times New Roman" panose="02020603050405020304" pitchFamily="18" charset="0"/>
              <a:cs typeface="Times New Roman" panose="02020603050405020304" pitchFamily="18" charset="0"/>
            </a:rPr>
            <a:t>Губанова Татьяна Анатольевна, заместитель главного врача по внебольничной помощи – участник группы</a:t>
          </a:r>
          <a:endParaRPr lang="ru-RU" sz="1400" dirty="0">
            <a:solidFill>
              <a:schemeClr val="tx1"/>
            </a:solidFill>
            <a:latin typeface="Times New Roman" panose="02020603050405020304" pitchFamily="18" charset="0"/>
            <a:cs typeface="Times New Roman" panose="02020603050405020304" pitchFamily="18" charset="0"/>
          </a:endParaRPr>
        </a:p>
      </dgm:t>
    </dgm:pt>
    <dgm:pt modelId="{4A0CDA78-6555-40E7-8FE9-2886719A5E0F}" type="parTrans" cxnId="{12744D45-1F69-4475-BED0-C06CFF3C2054}">
      <dgm:prSet/>
      <dgm:spPr/>
      <dgm:t>
        <a:bodyPr/>
        <a:lstStyle/>
        <a:p>
          <a:endParaRPr lang="ru-RU"/>
        </a:p>
      </dgm:t>
    </dgm:pt>
    <dgm:pt modelId="{B7D5DA91-69C9-401C-BDF6-785453EEBD3E}" type="sibTrans" cxnId="{12744D45-1F69-4475-BED0-C06CFF3C2054}">
      <dgm:prSet/>
      <dgm:spPr/>
      <dgm:t>
        <a:bodyPr/>
        <a:lstStyle/>
        <a:p>
          <a:endParaRPr lang="ru-RU"/>
        </a:p>
      </dgm:t>
    </dgm:pt>
    <dgm:pt modelId="{AC1C5B65-E080-4BB2-9146-4CF465282187}">
      <dgm:prSet custT="1"/>
      <dgm:spPr>
        <a:solidFill>
          <a:schemeClr val="bg1"/>
        </a:solidFill>
        <a:ln w="28575">
          <a:solidFill>
            <a:srgbClr val="329933"/>
          </a:solidFill>
        </a:ln>
      </dgm:spPr>
      <dgm:t>
        <a:bodyPr/>
        <a:lstStyle/>
        <a:p>
          <a:r>
            <a:rPr lang="ru-RU" sz="1400" dirty="0" smtClean="0">
              <a:solidFill>
                <a:schemeClr val="tx1"/>
              </a:solidFill>
              <a:latin typeface="Times New Roman" panose="02020603050405020304" pitchFamily="18" charset="0"/>
              <a:cs typeface="Times New Roman" panose="02020603050405020304" pitchFamily="18" charset="0"/>
            </a:rPr>
            <a:t>Мельник Татьяна Витальевна, заместитель главного врача по ОМР – участник группы</a:t>
          </a:r>
          <a:endParaRPr lang="ru-RU" sz="1400" dirty="0">
            <a:solidFill>
              <a:schemeClr val="tx1"/>
            </a:solidFill>
            <a:latin typeface="Times New Roman" panose="02020603050405020304" pitchFamily="18" charset="0"/>
            <a:cs typeface="Times New Roman" panose="02020603050405020304" pitchFamily="18" charset="0"/>
          </a:endParaRPr>
        </a:p>
      </dgm:t>
    </dgm:pt>
    <dgm:pt modelId="{912576D4-6C93-4114-9989-8B08F469AD62}" type="parTrans" cxnId="{71F914FC-B590-4698-B3E1-645228FAEC72}">
      <dgm:prSet/>
      <dgm:spPr/>
      <dgm:t>
        <a:bodyPr/>
        <a:lstStyle/>
        <a:p>
          <a:endParaRPr lang="ru-RU"/>
        </a:p>
      </dgm:t>
    </dgm:pt>
    <dgm:pt modelId="{1D9E4366-6FF2-49E0-AD80-4044CD456926}" type="sibTrans" cxnId="{71F914FC-B590-4698-B3E1-645228FAEC72}">
      <dgm:prSet/>
      <dgm:spPr/>
      <dgm:t>
        <a:bodyPr/>
        <a:lstStyle/>
        <a:p>
          <a:endParaRPr lang="ru-RU"/>
        </a:p>
      </dgm:t>
    </dgm:pt>
    <dgm:pt modelId="{268A13F2-2A9B-4BFF-B88B-3E6174C14422}" type="pres">
      <dgm:prSet presAssocID="{D878FA4B-8F25-4A27-81B6-B36EFC30DED0}" presName="linear" presStyleCnt="0">
        <dgm:presLayoutVars>
          <dgm:dir/>
          <dgm:resizeHandles val="exact"/>
        </dgm:presLayoutVars>
      </dgm:prSet>
      <dgm:spPr/>
      <dgm:t>
        <a:bodyPr/>
        <a:lstStyle/>
        <a:p>
          <a:endParaRPr lang="ru-RU"/>
        </a:p>
      </dgm:t>
    </dgm:pt>
    <dgm:pt modelId="{CF0B5A7C-4BB6-4A9B-91B2-AA16CDA65327}" type="pres">
      <dgm:prSet presAssocID="{08B40BEA-21C7-4E07-9CD7-8DC9E64F091E}" presName="comp" presStyleCnt="0"/>
      <dgm:spPr/>
    </dgm:pt>
    <dgm:pt modelId="{80FB7684-D123-4A90-A5E1-F9F1F1499D2B}" type="pres">
      <dgm:prSet presAssocID="{08B40BEA-21C7-4E07-9CD7-8DC9E64F091E}" presName="box" presStyleLbl="node1" presStyleIdx="0" presStyleCnt="3" custScaleY="118748" custLinFactNeighborY="1253"/>
      <dgm:spPr/>
      <dgm:t>
        <a:bodyPr/>
        <a:lstStyle/>
        <a:p>
          <a:endParaRPr lang="ru-RU"/>
        </a:p>
      </dgm:t>
    </dgm:pt>
    <dgm:pt modelId="{2CC1FCA9-1AED-491A-A3B9-C5511A3E25AF}" type="pres">
      <dgm:prSet presAssocID="{08B40BEA-21C7-4E07-9CD7-8DC9E64F091E}" presName="img" presStyleLbl="fgImgPlace1" presStyleIdx="0" presStyleCnt="3" custScaleX="88401" custScaleY="138858"/>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l="-3000" r="-3000"/>
          </a:stretch>
        </a:blipFill>
      </dgm:spPr>
      <dgm:t>
        <a:bodyPr/>
        <a:lstStyle/>
        <a:p>
          <a:endParaRPr lang="ru-RU"/>
        </a:p>
      </dgm:t>
    </dgm:pt>
    <dgm:pt modelId="{A9BCFF2F-EE67-468B-B236-A167358EA8C8}" type="pres">
      <dgm:prSet presAssocID="{08B40BEA-21C7-4E07-9CD7-8DC9E64F091E}" presName="text" presStyleLbl="node1" presStyleIdx="0" presStyleCnt="3">
        <dgm:presLayoutVars>
          <dgm:bulletEnabled val="1"/>
        </dgm:presLayoutVars>
      </dgm:prSet>
      <dgm:spPr/>
      <dgm:t>
        <a:bodyPr/>
        <a:lstStyle/>
        <a:p>
          <a:endParaRPr lang="ru-RU"/>
        </a:p>
      </dgm:t>
    </dgm:pt>
    <dgm:pt modelId="{0471333F-00CB-4F94-BB4A-3DFF0D150964}" type="pres">
      <dgm:prSet presAssocID="{916822BC-54D5-4344-AD48-93309C7382D3}" presName="spacer" presStyleCnt="0"/>
      <dgm:spPr/>
    </dgm:pt>
    <dgm:pt modelId="{3B7C6F83-53AF-4EAF-846C-A7AC024135E4}" type="pres">
      <dgm:prSet presAssocID="{B3C6BAAE-FBB3-4141-A83E-823127A6BCFD}" presName="comp" presStyleCnt="0"/>
      <dgm:spPr/>
    </dgm:pt>
    <dgm:pt modelId="{385B0818-B7D5-4C86-800F-E3AF19AE89E8}" type="pres">
      <dgm:prSet presAssocID="{B3C6BAAE-FBB3-4141-A83E-823127A6BCFD}" presName="box" presStyleLbl="node1" presStyleIdx="1" presStyleCnt="3" custScaleY="123908" custLinFactNeighborY="-3928"/>
      <dgm:spPr/>
      <dgm:t>
        <a:bodyPr/>
        <a:lstStyle/>
        <a:p>
          <a:endParaRPr lang="ru-RU"/>
        </a:p>
      </dgm:t>
    </dgm:pt>
    <dgm:pt modelId="{88C3FB2A-AFA3-45C4-9EDB-BFB12DFC5246}" type="pres">
      <dgm:prSet presAssocID="{B3C6BAAE-FBB3-4141-A83E-823127A6BCFD}" presName="img" presStyleLbl="fgImgPlace1" presStyleIdx="1" presStyleCnt="3" custScaleY="147355" custLinFactNeighborX="366" custLinFactNeighborY="-4910"/>
      <dgm:spPr>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t="-2000" b="-2000"/>
          </a:stretch>
        </a:blipFill>
      </dgm:spPr>
      <dgm:t>
        <a:bodyPr/>
        <a:lstStyle/>
        <a:p>
          <a:endParaRPr lang="ru-RU"/>
        </a:p>
      </dgm:t>
    </dgm:pt>
    <dgm:pt modelId="{0C49A61E-49B8-4422-BD8B-F95DF1F14008}" type="pres">
      <dgm:prSet presAssocID="{B3C6BAAE-FBB3-4141-A83E-823127A6BCFD}" presName="text" presStyleLbl="node1" presStyleIdx="1" presStyleCnt="3">
        <dgm:presLayoutVars>
          <dgm:bulletEnabled val="1"/>
        </dgm:presLayoutVars>
      </dgm:prSet>
      <dgm:spPr/>
      <dgm:t>
        <a:bodyPr/>
        <a:lstStyle/>
        <a:p>
          <a:endParaRPr lang="ru-RU"/>
        </a:p>
      </dgm:t>
    </dgm:pt>
    <dgm:pt modelId="{10872BFD-5F7F-4334-8B13-63856568DDBE}" type="pres">
      <dgm:prSet presAssocID="{B7D5DA91-69C9-401C-BDF6-785453EEBD3E}" presName="spacer" presStyleCnt="0"/>
      <dgm:spPr/>
    </dgm:pt>
    <dgm:pt modelId="{4249C36E-01C3-4E4A-A2ED-D5DF9CACF0B4}" type="pres">
      <dgm:prSet presAssocID="{AC1C5B65-E080-4BB2-9146-4CF465282187}" presName="comp" presStyleCnt="0"/>
      <dgm:spPr/>
    </dgm:pt>
    <dgm:pt modelId="{1DA6B68A-6779-41D8-A8B4-8B007077DDBD}" type="pres">
      <dgm:prSet presAssocID="{AC1C5B65-E080-4BB2-9146-4CF465282187}" presName="box" presStyleLbl="node1" presStyleIdx="2" presStyleCnt="3" custScaleY="124935" custLinFactNeighborX="604" custLinFactNeighborY="-7330"/>
      <dgm:spPr/>
      <dgm:t>
        <a:bodyPr/>
        <a:lstStyle/>
        <a:p>
          <a:endParaRPr lang="ru-RU"/>
        </a:p>
      </dgm:t>
    </dgm:pt>
    <dgm:pt modelId="{4BB707CA-C413-44C0-A473-EFD194C527F8}" type="pres">
      <dgm:prSet presAssocID="{AC1C5B65-E080-4BB2-9146-4CF465282187}" presName="img" presStyleLbl="fgImgPlace1" presStyleIdx="2" presStyleCnt="3" custScaleY="146980" custLinFactNeighborX="1878" custLinFactNeighborY="-6332"/>
      <dgm:spPr>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t="-4000" b="-4000"/>
          </a:stretch>
        </a:blipFill>
      </dgm:spPr>
      <dgm:t>
        <a:bodyPr/>
        <a:lstStyle/>
        <a:p>
          <a:endParaRPr lang="ru-RU"/>
        </a:p>
      </dgm:t>
    </dgm:pt>
    <dgm:pt modelId="{355ABF09-ACD1-4790-A500-082956B005B8}" type="pres">
      <dgm:prSet presAssocID="{AC1C5B65-E080-4BB2-9146-4CF465282187}" presName="text" presStyleLbl="node1" presStyleIdx="2" presStyleCnt="3">
        <dgm:presLayoutVars>
          <dgm:bulletEnabled val="1"/>
        </dgm:presLayoutVars>
      </dgm:prSet>
      <dgm:spPr/>
      <dgm:t>
        <a:bodyPr/>
        <a:lstStyle/>
        <a:p>
          <a:endParaRPr lang="ru-RU"/>
        </a:p>
      </dgm:t>
    </dgm:pt>
  </dgm:ptLst>
  <dgm:cxnLst>
    <dgm:cxn modelId="{DE6667E8-0CAC-4800-AD97-DCA0AD724348}" type="presOf" srcId="{AC1C5B65-E080-4BB2-9146-4CF465282187}" destId="{355ABF09-ACD1-4790-A500-082956B005B8}" srcOrd="1" destOrd="0" presId="urn:microsoft.com/office/officeart/2005/8/layout/vList4#1"/>
    <dgm:cxn modelId="{C710CC85-B2CB-4485-91BF-59C5B9457493}" type="presOf" srcId="{D878FA4B-8F25-4A27-81B6-B36EFC30DED0}" destId="{268A13F2-2A9B-4BFF-B88B-3E6174C14422}" srcOrd="0" destOrd="0" presId="urn:microsoft.com/office/officeart/2005/8/layout/vList4#1"/>
    <dgm:cxn modelId="{15EFE2E0-F2E6-400E-AB0C-89547434889B}" type="presOf" srcId="{B3C6BAAE-FBB3-4141-A83E-823127A6BCFD}" destId="{0C49A61E-49B8-4422-BD8B-F95DF1F14008}" srcOrd="1" destOrd="0" presId="urn:microsoft.com/office/officeart/2005/8/layout/vList4#1"/>
    <dgm:cxn modelId="{12744D45-1F69-4475-BED0-C06CFF3C2054}" srcId="{D878FA4B-8F25-4A27-81B6-B36EFC30DED0}" destId="{B3C6BAAE-FBB3-4141-A83E-823127A6BCFD}" srcOrd="1" destOrd="0" parTransId="{4A0CDA78-6555-40E7-8FE9-2886719A5E0F}" sibTransId="{B7D5DA91-69C9-401C-BDF6-785453EEBD3E}"/>
    <dgm:cxn modelId="{821D5E64-FCBB-4D72-B96A-6676002D8D3C}" type="presOf" srcId="{B3C6BAAE-FBB3-4141-A83E-823127A6BCFD}" destId="{385B0818-B7D5-4C86-800F-E3AF19AE89E8}" srcOrd="0" destOrd="0" presId="urn:microsoft.com/office/officeart/2005/8/layout/vList4#1"/>
    <dgm:cxn modelId="{71F914FC-B590-4698-B3E1-645228FAEC72}" srcId="{D878FA4B-8F25-4A27-81B6-B36EFC30DED0}" destId="{AC1C5B65-E080-4BB2-9146-4CF465282187}" srcOrd="2" destOrd="0" parTransId="{912576D4-6C93-4114-9989-8B08F469AD62}" sibTransId="{1D9E4366-6FF2-49E0-AD80-4044CD456926}"/>
    <dgm:cxn modelId="{F7C9D8B8-C951-4209-922F-AD7FB5F5FF8A}" type="presOf" srcId="{08B40BEA-21C7-4E07-9CD7-8DC9E64F091E}" destId="{A9BCFF2F-EE67-468B-B236-A167358EA8C8}" srcOrd="1" destOrd="0" presId="urn:microsoft.com/office/officeart/2005/8/layout/vList4#1"/>
    <dgm:cxn modelId="{BB941A74-B4BD-4B72-92FC-52F1CF871854}" type="presOf" srcId="{08B40BEA-21C7-4E07-9CD7-8DC9E64F091E}" destId="{80FB7684-D123-4A90-A5E1-F9F1F1499D2B}" srcOrd="0" destOrd="0" presId="urn:microsoft.com/office/officeart/2005/8/layout/vList4#1"/>
    <dgm:cxn modelId="{77D6E176-F260-46E1-A62C-DEBBB1795AF6}" type="presOf" srcId="{AC1C5B65-E080-4BB2-9146-4CF465282187}" destId="{1DA6B68A-6779-41D8-A8B4-8B007077DDBD}" srcOrd="0" destOrd="0" presId="urn:microsoft.com/office/officeart/2005/8/layout/vList4#1"/>
    <dgm:cxn modelId="{B8ED9A5E-4BD3-4CE2-ADD8-02A54720F330}" srcId="{D878FA4B-8F25-4A27-81B6-B36EFC30DED0}" destId="{08B40BEA-21C7-4E07-9CD7-8DC9E64F091E}" srcOrd="0" destOrd="0" parTransId="{C1C114FB-1EFA-42BA-8E32-A8626916F0DE}" sibTransId="{916822BC-54D5-4344-AD48-93309C7382D3}"/>
    <dgm:cxn modelId="{1AA9FD17-F2EF-4D53-9472-A52C070B7623}" type="presParOf" srcId="{268A13F2-2A9B-4BFF-B88B-3E6174C14422}" destId="{CF0B5A7C-4BB6-4A9B-91B2-AA16CDA65327}" srcOrd="0" destOrd="0" presId="urn:microsoft.com/office/officeart/2005/8/layout/vList4#1"/>
    <dgm:cxn modelId="{C494E999-9637-4179-A7E8-8F06A895F509}" type="presParOf" srcId="{CF0B5A7C-4BB6-4A9B-91B2-AA16CDA65327}" destId="{80FB7684-D123-4A90-A5E1-F9F1F1499D2B}" srcOrd="0" destOrd="0" presId="urn:microsoft.com/office/officeart/2005/8/layout/vList4#1"/>
    <dgm:cxn modelId="{87FF929E-CA34-43A9-A7F6-47ABBBA539C7}" type="presParOf" srcId="{CF0B5A7C-4BB6-4A9B-91B2-AA16CDA65327}" destId="{2CC1FCA9-1AED-491A-A3B9-C5511A3E25AF}" srcOrd="1" destOrd="0" presId="urn:microsoft.com/office/officeart/2005/8/layout/vList4#1"/>
    <dgm:cxn modelId="{3FF0542E-A571-4A0E-A10B-9EB35752EE23}" type="presParOf" srcId="{CF0B5A7C-4BB6-4A9B-91B2-AA16CDA65327}" destId="{A9BCFF2F-EE67-468B-B236-A167358EA8C8}" srcOrd="2" destOrd="0" presId="urn:microsoft.com/office/officeart/2005/8/layout/vList4#1"/>
    <dgm:cxn modelId="{DA373A83-146F-41F3-A93E-7ABE44C37CAC}" type="presParOf" srcId="{268A13F2-2A9B-4BFF-B88B-3E6174C14422}" destId="{0471333F-00CB-4F94-BB4A-3DFF0D150964}" srcOrd="1" destOrd="0" presId="urn:microsoft.com/office/officeart/2005/8/layout/vList4#1"/>
    <dgm:cxn modelId="{CD5C9DF5-6D6A-4051-BE50-6160A9A893E0}" type="presParOf" srcId="{268A13F2-2A9B-4BFF-B88B-3E6174C14422}" destId="{3B7C6F83-53AF-4EAF-846C-A7AC024135E4}" srcOrd="2" destOrd="0" presId="urn:microsoft.com/office/officeart/2005/8/layout/vList4#1"/>
    <dgm:cxn modelId="{9CAFB8E9-7571-48C7-B372-53A42C01B68A}" type="presParOf" srcId="{3B7C6F83-53AF-4EAF-846C-A7AC024135E4}" destId="{385B0818-B7D5-4C86-800F-E3AF19AE89E8}" srcOrd="0" destOrd="0" presId="urn:microsoft.com/office/officeart/2005/8/layout/vList4#1"/>
    <dgm:cxn modelId="{22778A8D-896E-4A61-B3E4-549C3F6B1C8E}" type="presParOf" srcId="{3B7C6F83-53AF-4EAF-846C-A7AC024135E4}" destId="{88C3FB2A-AFA3-45C4-9EDB-BFB12DFC5246}" srcOrd="1" destOrd="0" presId="urn:microsoft.com/office/officeart/2005/8/layout/vList4#1"/>
    <dgm:cxn modelId="{08FE72B6-86B9-4083-820A-12396E416E50}" type="presParOf" srcId="{3B7C6F83-53AF-4EAF-846C-A7AC024135E4}" destId="{0C49A61E-49B8-4422-BD8B-F95DF1F14008}" srcOrd="2" destOrd="0" presId="urn:microsoft.com/office/officeart/2005/8/layout/vList4#1"/>
    <dgm:cxn modelId="{8011CBC4-74B6-4A1B-8300-71F0FF5F56B9}" type="presParOf" srcId="{268A13F2-2A9B-4BFF-B88B-3E6174C14422}" destId="{10872BFD-5F7F-4334-8B13-63856568DDBE}" srcOrd="3" destOrd="0" presId="urn:microsoft.com/office/officeart/2005/8/layout/vList4#1"/>
    <dgm:cxn modelId="{DEC87FD1-24E6-43AF-88F4-FF374390D580}" type="presParOf" srcId="{268A13F2-2A9B-4BFF-B88B-3E6174C14422}" destId="{4249C36E-01C3-4E4A-A2ED-D5DF9CACF0B4}" srcOrd="4" destOrd="0" presId="urn:microsoft.com/office/officeart/2005/8/layout/vList4#1"/>
    <dgm:cxn modelId="{2ADF662B-4942-4698-871E-1DA34F6D1D8C}" type="presParOf" srcId="{4249C36E-01C3-4E4A-A2ED-D5DF9CACF0B4}" destId="{1DA6B68A-6779-41D8-A8B4-8B007077DDBD}" srcOrd="0" destOrd="0" presId="urn:microsoft.com/office/officeart/2005/8/layout/vList4#1"/>
    <dgm:cxn modelId="{39F2536B-7E86-4F10-A692-E21C47B70EC1}" type="presParOf" srcId="{4249C36E-01C3-4E4A-A2ED-D5DF9CACF0B4}" destId="{4BB707CA-C413-44C0-A473-EFD194C527F8}" srcOrd="1" destOrd="0" presId="urn:microsoft.com/office/officeart/2005/8/layout/vList4#1"/>
    <dgm:cxn modelId="{586C1C1C-71B8-4FFE-9F94-E0AFB44F0A4E}" type="presParOf" srcId="{4249C36E-01C3-4E4A-A2ED-D5DF9CACF0B4}" destId="{355ABF09-ACD1-4790-A500-082956B005B8}" srcOrd="2" destOrd="0" presId="urn:microsoft.com/office/officeart/2005/8/layout/vList4#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78FA4B-8F25-4A27-81B6-B36EFC30DED0}" type="doc">
      <dgm:prSet loTypeId="urn:microsoft.com/office/officeart/2005/8/layout/vList4#2" loCatId="list" qsTypeId="urn:microsoft.com/office/officeart/2005/8/quickstyle/simple1" qsCatId="simple" csTypeId="urn:microsoft.com/office/officeart/2005/8/colors/accent1_2" csCatId="accent1" phldr="1"/>
      <dgm:spPr/>
      <dgm:t>
        <a:bodyPr/>
        <a:lstStyle/>
        <a:p>
          <a:endParaRPr lang="ru-RU"/>
        </a:p>
      </dgm:t>
    </dgm:pt>
    <dgm:pt modelId="{777A5A19-F665-499A-90D9-40E04C5A8E80}">
      <dgm:prSet custT="1"/>
      <dgm:spPr>
        <a:solidFill>
          <a:schemeClr val="bg1"/>
        </a:solidFill>
        <a:ln w="28575">
          <a:solidFill>
            <a:srgbClr val="329933"/>
          </a:solidFill>
        </a:ln>
      </dgm:spPr>
      <dgm:t>
        <a:bodyPr/>
        <a:lstStyle/>
        <a:p>
          <a:r>
            <a:rPr lang="ru-RU" sz="1400" dirty="0" err="1" smtClean="0">
              <a:solidFill>
                <a:schemeClr val="tx1"/>
              </a:solidFill>
              <a:latin typeface="Times New Roman" panose="02020603050405020304" pitchFamily="18" charset="0"/>
              <a:cs typeface="Times New Roman" panose="02020603050405020304" pitchFamily="18" charset="0"/>
            </a:rPr>
            <a:t>Урывкина</a:t>
          </a:r>
          <a:r>
            <a:rPr lang="ru-RU" sz="1400" dirty="0" smtClean="0">
              <a:solidFill>
                <a:schemeClr val="tx1"/>
              </a:solidFill>
              <a:latin typeface="Times New Roman" panose="02020603050405020304" pitchFamily="18" charset="0"/>
              <a:cs typeface="Times New Roman" panose="02020603050405020304" pitchFamily="18" charset="0"/>
            </a:rPr>
            <a:t> Марина Юрьевна, заместитель главного врача по ЛПР – участник группы</a:t>
          </a:r>
          <a:endParaRPr lang="ru-RU" sz="1400" dirty="0">
            <a:solidFill>
              <a:schemeClr val="tx1"/>
            </a:solidFill>
            <a:latin typeface="Times New Roman" panose="02020603050405020304" pitchFamily="18" charset="0"/>
            <a:cs typeface="Times New Roman" panose="02020603050405020304" pitchFamily="18" charset="0"/>
          </a:endParaRPr>
        </a:p>
      </dgm:t>
    </dgm:pt>
    <dgm:pt modelId="{B847C988-EAB7-40FC-860B-38B3C1D3ACE8}" type="parTrans" cxnId="{F2FD1590-333A-45A3-A23B-30215BA947CC}">
      <dgm:prSet/>
      <dgm:spPr/>
      <dgm:t>
        <a:bodyPr/>
        <a:lstStyle/>
        <a:p>
          <a:endParaRPr lang="ru-RU"/>
        </a:p>
      </dgm:t>
    </dgm:pt>
    <dgm:pt modelId="{22606129-D2A5-4F96-9505-3409C6D943AA}" type="sibTrans" cxnId="{F2FD1590-333A-45A3-A23B-30215BA947CC}">
      <dgm:prSet/>
      <dgm:spPr/>
      <dgm:t>
        <a:bodyPr/>
        <a:lstStyle/>
        <a:p>
          <a:endParaRPr lang="ru-RU"/>
        </a:p>
      </dgm:t>
    </dgm:pt>
    <dgm:pt modelId="{4765FC30-7AD5-497C-8263-3F6DD2DD21AE}">
      <dgm:prSet custT="1"/>
      <dgm:spPr>
        <a:solidFill>
          <a:schemeClr val="bg1"/>
        </a:solidFill>
        <a:ln w="28575">
          <a:solidFill>
            <a:srgbClr val="329933"/>
          </a:solidFill>
        </a:ln>
      </dgm:spPr>
      <dgm:t>
        <a:bodyPr/>
        <a:lstStyle/>
        <a:p>
          <a:r>
            <a:rPr lang="ru-RU" sz="1400" dirty="0" err="1" smtClean="0">
              <a:solidFill>
                <a:schemeClr val="tx1"/>
              </a:solidFill>
              <a:latin typeface="Times New Roman" panose="02020603050405020304" pitchFamily="18" charset="0"/>
              <a:cs typeface="Times New Roman" panose="02020603050405020304" pitchFamily="18" charset="0"/>
            </a:rPr>
            <a:t>Вьюкова</a:t>
          </a:r>
          <a:r>
            <a:rPr lang="ru-RU" sz="1400" dirty="0" smtClean="0">
              <a:solidFill>
                <a:schemeClr val="tx1"/>
              </a:solidFill>
              <a:latin typeface="Times New Roman" panose="02020603050405020304" pitchFamily="18" charset="0"/>
              <a:cs typeface="Times New Roman" panose="02020603050405020304" pitchFamily="18" charset="0"/>
            </a:rPr>
            <a:t> Алла Николаевна, заведующая терапевтическим отделением – участник группы</a:t>
          </a:r>
          <a:endParaRPr lang="ru-RU" sz="1400" dirty="0">
            <a:solidFill>
              <a:schemeClr val="tx1"/>
            </a:solidFill>
            <a:latin typeface="Times New Roman" panose="02020603050405020304" pitchFamily="18" charset="0"/>
            <a:cs typeface="Times New Roman" panose="02020603050405020304" pitchFamily="18" charset="0"/>
          </a:endParaRPr>
        </a:p>
      </dgm:t>
    </dgm:pt>
    <dgm:pt modelId="{77FE37E1-ECBE-4A43-83FB-18569DD43713}" type="parTrans" cxnId="{571E5027-654F-4A34-A7B9-03D20F1509F9}">
      <dgm:prSet/>
      <dgm:spPr/>
      <dgm:t>
        <a:bodyPr/>
        <a:lstStyle/>
        <a:p>
          <a:endParaRPr lang="ru-RU"/>
        </a:p>
      </dgm:t>
    </dgm:pt>
    <dgm:pt modelId="{6087DAC7-43D6-431F-9162-E2E02A63EE08}" type="sibTrans" cxnId="{571E5027-654F-4A34-A7B9-03D20F1509F9}">
      <dgm:prSet/>
      <dgm:spPr/>
      <dgm:t>
        <a:bodyPr/>
        <a:lstStyle/>
        <a:p>
          <a:endParaRPr lang="ru-RU"/>
        </a:p>
      </dgm:t>
    </dgm:pt>
    <dgm:pt modelId="{3FEBAD55-DF18-4467-8374-2979E0A35585}">
      <dgm:prSet custT="1"/>
      <dgm:spPr>
        <a:solidFill>
          <a:schemeClr val="bg1"/>
        </a:solidFill>
        <a:ln w="28575">
          <a:solidFill>
            <a:srgbClr val="329933"/>
          </a:solidFill>
        </a:ln>
      </dgm:spPr>
      <dgm:t>
        <a:bodyPr/>
        <a:lstStyle/>
        <a:p>
          <a:r>
            <a:rPr lang="ru-RU" sz="1400" dirty="0" err="1" smtClean="0">
              <a:solidFill>
                <a:schemeClr val="tx1"/>
              </a:solidFill>
              <a:latin typeface="Times New Roman" panose="02020603050405020304" pitchFamily="18" charset="0"/>
              <a:cs typeface="Times New Roman" panose="02020603050405020304" pitchFamily="18" charset="0"/>
            </a:rPr>
            <a:t>Юстус</a:t>
          </a:r>
          <a:r>
            <a:rPr lang="ru-RU" sz="1400" dirty="0" smtClean="0">
              <a:solidFill>
                <a:schemeClr val="tx1"/>
              </a:solidFill>
              <a:latin typeface="Times New Roman" panose="02020603050405020304" pitchFamily="18" charset="0"/>
              <a:cs typeface="Times New Roman" panose="02020603050405020304" pitchFamily="18" charset="0"/>
            </a:rPr>
            <a:t> Виктория Сергеевна, медицинская сестра – ответственный за размещение информации</a:t>
          </a:r>
          <a:endParaRPr lang="ru-RU" sz="1400" dirty="0">
            <a:solidFill>
              <a:schemeClr val="tx1"/>
            </a:solidFill>
            <a:latin typeface="Times New Roman" panose="02020603050405020304" pitchFamily="18" charset="0"/>
            <a:cs typeface="Times New Roman" panose="02020603050405020304" pitchFamily="18" charset="0"/>
          </a:endParaRPr>
        </a:p>
      </dgm:t>
    </dgm:pt>
    <dgm:pt modelId="{9FD7D358-4B08-4EF7-83F9-42416F735CC9}" type="parTrans" cxnId="{D0887C90-C0B7-4880-92E3-CFDE587DF4B0}">
      <dgm:prSet/>
      <dgm:spPr/>
      <dgm:t>
        <a:bodyPr/>
        <a:lstStyle/>
        <a:p>
          <a:endParaRPr lang="ru-RU"/>
        </a:p>
      </dgm:t>
    </dgm:pt>
    <dgm:pt modelId="{A56D9A42-5D0A-42DA-981E-BE534BA90ECF}" type="sibTrans" cxnId="{D0887C90-C0B7-4880-92E3-CFDE587DF4B0}">
      <dgm:prSet/>
      <dgm:spPr/>
      <dgm:t>
        <a:bodyPr/>
        <a:lstStyle/>
        <a:p>
          <a:endParaRPr lang="ru-RU"/>
        </a:p>
      </dgm:t>
    </dgm:pt>
    <dgm:pt modelId="{268A13F2-2A9B-4BFF-B88B-3E6174C14422}" type="pres">
      <dgm:prSet presAssocID="{D878FA4B-8F25-4A27-81B6-B36EFC30DED0}" presName="linear" presStyleCnt="0">
        <dgm:presLayoutVars>
          <dgm:dir/>
          <dgm:resizeHandles val="exact"/>
        </dgm:presLayoutVars>
      </dgm:prSet>
      <dgm:spPr/>
      <dgm:t>
        <a:bodyPr/>
        <a:lstStyle/>
        <a:p>
          <a:endParaRPr lang="ru-RU"/>
        </a:p>
      </dgm:t>
    </dgm:pt>
    <dgm:pt modelId="{5A248D45-5A95-4E57-8F9A-E5DF7A4084C9}" type="pres">
      <dgm:prSet presAssocID="{777A5A19-F665-499A-90D9-40E04C5A8E80}" presName="comp" presStyleCnt="0"/>
      <dgm:spPr/>
    </dgm:pt>
    <dgm:pt modelId="{EF19EB9F-7AB8-4556-9097-7F53BE037BB5}" type="pres">
      <dgm:prSet presAssocID="{777A5A19-F665-499A-90D9-40E04C5A8E80}" presName="box" presStyleLbl="node1" presStyleIdx="0" presStyleCnt="3"/>
      <dgm:spPr/>
      <dgm:t>
        <a:bodyPr/>
        <a:lstStyle/>
        <a:p>
          <a:endParaRPr lang="ru-RU"/>
        </a:p>
      </dgm:t>
    </dgm:pt>
    <dgm:pt modelId="{D4799C09-27FF-4607-94A5-3A1FFE11FFA3}" type="pres">
      <dgm:prSet presAssocID="{777A5A19-F665-499A-90D9-40E04C5A8E80}" presName="img" presStyleLbl="fgImgPlace1" presStyleIdx="0" presStyleCnt="3" custScaleY="112334"/>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t="-3000" b="-3000"/>
          </a:stretch>
        </a:blipFill>
      </dgm:spPr>
      <dgm:t>
        <a:bodyPr/>
        <a:lstStyle/>
        <a:p>
          <a:endParaRPr lang="ru-RU"/>
        </a:p>
      </dgm:t>
    </dgm:pt>
    <dgm:pt modelId="{79AADE5C-F308-4997-BE64-1C9C2FD9A320}" type="pres">
      <dgm:prSet presAssocID="{777A5A19-F665-499A-90D9-40E04C5A8E80}" presName="text" presStyleLbl="node1" presStyleIdx="0" presStyleCnt="3">
        <dgm:presLayoutVars>
          <dgm:bulletEnabled val="1"/>
        </dgm:presLayoutVars>
      </dgm:prSet>
      <dgm:spPr/>
      <dgm:t>
        <a:bodyPr/>
        <a:lstStyle/>
        <a:p>
          <a:endParaRPr lang="ru-RU"/>
        </a:p>
      </dgm:t>
    </dgm:pt>
    <dgm:pt modelId="{BA53EB55-EFD3-4B23-944F-12B75D00C404}" type="pres">
      <dgm:prSet presAssocID="{22606129-D2A5-4F96-9505-3409C6D943AA}" presName="spacer" presStyleCnt="0"/>
      <dgm:spPr/>
    </dgm:pt>
    <dgm:pt modelId="{10F5CEDA-4252-4C3B-A190-4B42EAFD0E2D}" type="pres">
      <dgm:prSet presAssocID="{4765FC30-7AD5-497C-8263-3F6DD2DD21AE}" presName="comp" presStyleCnt="0"/>
      <dgm:spPr/>
    </dgm:pt>
    <dgm:pt modelId="{05920403-129E-4446-8047-24E361FE9E47}" type="pres">
      <dgm:prSet presAssocID="{4765FC30-7AD5-497C-8263-3F6DD2DD21AE}" presName="box" presStyleLbl="node1" presStyleIdx="1" presStyleCnt="3"/>
      <dgm:spPr/>
      <dgm:t>
        <a:bodyPr/>
        <a:lstStyle/>
        <a:p>
          <a:endParaRPr lang="ru-RU"/>
        </a:p>
      </dgm:t>
    </dgm:pt>
    <dgm:pt modelId="{306ED16C-C2DB-4CDE-B592-A69B0E15A231}" type="pres">
      <dgm:prSet presAssocID="{4765FC30-7AD5-497C-8263-3F6DD2DD21AE}" presName="img" presStyleLbl="fgImgPlace1" presStyleIdx="1" presStyleCnt="3" custScaleY="119309"/>
      <dgm:spPr>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t="-14000" b="-14000"/>
          </a:stretch>
        </a:blipFill>
      </dgm:spPr>
      <dgm:t>
        <a:bodyPr/>
        <a:lstStyle/>
        <a:p>
          <a:endParaRPr lang="ru-RU"/>
        </a:p>
      </dgm:t>
    </dgm:pt>
    <dgm:pt modelId="{B0E03F48-50BC-40C9-9331-9492E737AF1B}" type="pres">
      <dgm:prSet presAssocID="{4765FC30-7AD5-497C-8263-3F6DD2DD21AE}" presName="text" presStyleLbl="node1" presStyleIdx="1" presStyleCnt="3">
        <dgm:presLayoutVars>
          <dgm:bulletEnabled val="1"/>
        </dgm:presLayoutVars>
      </dgm:prSet>
      <dgm:spPr/>
      <dgm:t>
        <a:bodyPr/>
        <a:lstStyle/>
        <a:p>
          <a:endParaRPr lang="ru-RU"/>
        </a:p>
      </dgm:t>
    </dgm:pt>
    <dgm:pt modelId="{77DBDB65-8EED-43AC-AF88-E3B71035E002}" type="pres">
      <dgm:prSet presAssocID="{6087DAC7-43D6-431F-9162-E2E02A63EE08}" presName="spacer" presStyleCnt="0"/>
      <dgm:spPr/>
    </dgm:pt>
    <dgm:pt modelId="{0CE6B087-3D37-4539-9583-AC39E1929481}" type="pres">
      <dgm:prSet presAssocID="{3FEBAD55-DF18-4467-8374-2979E0A35585}" presName="comp" presStyleCnt="0"/>
      <dgm:spPr/>
    </dgm:pt>
    <dgm:pt modelId="{F607B826-1B94-4FDE-9D4C-DF9AD3D59BD5}" type="pres">
      <dgm:prSet presAssocID="{3FEBAD55-DF18-4467-8374-2979E0A35585}" presName="box" presStyleLbl="node1" presStyleIdx="2" presStyleCnt="3"/>
      <dgm:spPr/>
      <dgm:t>
        <a:bodyPr/>
        <a:lstStyle/>
        <a:p>
          <a:endParaRPr lang="ru-RU"/>
        </a:p>
      </dgm:t>
    </dgm:pt>
    <dgm:pt modelId="{791313E1-4B8C-4FBA-9A9C-4F79ECA2FFC5}" type="pres">
      <dgm:prSet presAssocID="{3FEBAD55-DF18-4467-8374-2979E0A35585}" presName="img" presStyleLbl="fgImgPlace1" presStyleIdx="2" presStyleCnt="3" custScaleX="99128" custScaleY="111421" custLinFactNeighborY="0"/>
      <dgm:spPr>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t="-19000" b="-19000"/>
          </a:stretch>
        </a:blipFill>
      </dgm:spPr>
      <dgm:t>
        <a:bodyPr/>
        <a:lstStyle/>
        <a:p>
          <a:endParaRPr lang="ru-RU"/>
        </a:p>
      </dgm:t>
    </dgm:pt>
    <dgm:pt modelId="{FB7E5777-1D0B-460F-B42A-455096A8A380}" type="pres">
      <dgm:prSet presAssocID="{3FEBAD55-DF18-4467-8374-2979E0A35585}" presName="text" presStyleLbl="node1" presStyleIdx="2" presStyleCnt="3">
        <dgm:presLayoutVars>
          <dgm:bulletEnabled val="1"/>
        </dgm:presLayoutVars>
      </dgm:prSet>
      <dgm:spPr/>
      <dgm:t>
        <a:bodyPr/>
        <a:lstStyle/>
        <a:p>
          <a:endParaRPr lang="ru-RU"/>
        </a:p>
      </dgm:t>
    </dgm:pt>
  </dgm:ptLst>
  <dgm:cxnLst>
    <dgm:cxn modelId="{571E5027-654F-4A34-A7B9-03D20F1509F9}" srcId="{D878FA4B-8F25-4A27-81B6-B36EFC30DED0}" destId="{4765FC30-7AD5-497C-8263-3F6DD2DD21AE}" srcOrd="1" destOrd="0" parTransId="{77FE37E1-ECBE-4A43-83FB-18569DD43713}" sibTransId="{6087DAC7-43D6-431F-9162-E2E02A63EE08}"/>
    <dgm:cxn modelId="{F2FD1590-333A-45A3-A23B-30215BA947CC}" srcId="{D878FA4B-8F25-4A27-81B6-B36EFC30DED0}" destId="{777A5A19-F665-499A-90D9-40E04C5A8E80}" srcOrd="0" destOrd="0" parTransId="{B847C988-EAB7-40FC-860B-38B3C1D3ACE8}" sibTransId="{22606129-D2A5-4F96-9505-3409C6D943AA}"/>
    <dgm:cxn modelId="{593C3D4A-C04C-4634-9EED-239DB2E59E44}" type="presOf" srcId="{4765FC30-7AD5-497C-8263-3F6DD2DD21AE}" destId="{B0E03F48-50BC-40C9-9331-9492E737AF1B}" srcOrd="1" destOrd="0" presId="urn:microsoft.com/office/officeart/2005/8/layout/vList4#2"/>
    <dgm:cxn modelId="{FC290FD7-B67B-4FFB-A1A2-9750F571B070}" type="presOf" srcId="{3FEBAD55-DF18-4467-8374-2979E0A35585}" destId="{F607B826-1B94-4FDE-9D4C-DF9AD3D59BD5}" srcOrd="0" destOrd="0" presId="urn:microsoft.com/office/officeart/2005/8/layout/vList4#2"/>
    <dgm:cxn modelId="{C710CC85-B2CB-4485-91BF-59C5B9457493}" type="presOf" srcId="{D878FA4B-8F25-4A27-81B6-B36EFC30DED0}" destId="{268A13F2-2A9B-4BFF-B88B-3E6174C14422}" srcOrd="0" destOrd="0" presId="urn:microsoft.com/office/officeart/2005/8/layout/vList4#2"/>
    <dgm:cxn modelId="{24753ACA-B8DF-47A0-8E68-839E6355CD1C}" type="presOf" srcId="{3FEBAD55-DF18-4467-8374-2979E0A35585}" destId="{FB7E5777-1D0B-460F-B42A-455096A8A380}" srcOrd="1" destOrd="0" presId="urn:microsoft.com/office/officeart/2005/8/layout/vList4#2"/>
    <dgm:cxn modelId="{83778F0C-2720-45CF-979A-3EFCD53ABEA9}" type="presOf" srcId="{777A5A19-F665-499A-90D9-40E04C5A8E80}" destId="{79AADE5C-F308-4997-BE64-1C9C2FD9A320}" srcOrd="1" destOrd="0" presId="urn:microsoft.com/office/officeart/2005/8/layout/vList4#2"/>
    <dgm:cxn modelId="{53575F27-CD93-4B53-A86F-6D710EE832EF}" type="presOf" srcId="{4765FC30-7AD5-497C-8263-3F6DD2DD21AE}" destId="{05920403-129E-4446-8047-24E361FE9E47}" srcOrd="0" destOrd="0" presId="urn:microsoft.com/office/officeart/2005/8/layout/vList4#2"/>
    <dgm:cxn modelId="{D0887C90-C0B7-4880-92E3-CFDE587DF4B0}" srcId="{D878FA4B-8F25-4A27-81B6-B36EFC30DED0}" destId="{3FEBAD55-DF18-4467-8374-2979E0A35585}" srcOrd="2" destOrd="0" parTransId="{9FD7D358-4B08-4EF7-83F9-42416F735CC9}" sibTransId="{A56D9A42-5D0A-42DA-981E-BE534BA90ECF}"/>
    <dgm:cxn modelId="{42AE7A4E-220A-4470-AEFF-0FA209DE3BC1}" type="presOf" srcId="{777A5A19-F665-499A-90D9-40E04C5A8E80}" destId="{EF19EB9F-7AB8-4556-9097-7F53BE037BB5}" srcOrd="0" destOrd="0" presId="urn:microsoft.com/office/officeart/2005/8/layout/vList4#2"/>
    <dgm:cxn modelId="{760919EA-BF51-4DA0-A383-2AB5E2CEE1BC}" type="presParOf" srcId="{268A13F2-2A9B-4BFF-B88B-3E6174C14422}" destId="{5A248D45-5A95-4E57-8F9A-E5DF7A4084C9}" srcOrd="0" destOrd="0" presId="urn:microsoft.com/office/officeart/2005/8/layout/vList4#2"/>
    <dgm:cxn modelId="{4CCD2512-DD8F-44CC-B50E-45F019870F8D}" type="presParOf" srcId="{5A248D45-5A95-4E57-8F9A-E5DF7A4084C9}" destId="{EF19EB9F-7AB8-4556-9097-7F53BE037BB5}" srcOrd="0" destOrd="0" presId="urn:microsoft.com/office/officeart/2005/8/layout/vList4#2"/>
    <dgm:cxn modelId="{89CA04EE-8632-4C28-8222-9B5C72FA1F46}" type="presParOf" srcId="{5A248D45-5A95-4E57-8F9A-E5DF7A4084C9}" destId="{D4799C09-27FF-4607-94A5-3A1FFE11FFA3}" srcOrd="1" destOrd="0" presId="urn:microsoft.com/office/officeart/2005/8/layout/vList4#2"/>
    <dgm:cxn modelId="{5336F887-B20E-40A0-B140-DC1495E682DE}" type="presParOf" srcId="{5A248D45-5A95-4E57-8F9A-E5DF7A4084C9}" destId="{79AADE5C-F308-4997-BE64-1C9C2FD9A320}" srcOrd="2" destOrd="0" presId="urn:microsoft.com/office/officeart/2005/8/layout/vList4#2"/>
    <dgm:cxn modelId="{BE7553DF-5B36-4C32-8D9C-93ADD80103C0}" type="presParOf" srcId="{268A13F2-2A9B-4BFF-B88B-3E6174C14422}" destId="{BA53EB55-EFD3-4B23-944F-12B75D00C404}" srcOrd="1" destOrd="0" presId="urn:microsoft.com/office/officeart/2005/8/layout/vList4#2"/>
    <dgm:cxn modelId="{4D2B199F-B49B-4046-9097-AD11F3098F77}" type="presParOf" srcId="{268A13F2-2A9B-4BFF-B88B-3E6174C14422}" destId="{10F5CEDA-4252-4C3B-A190-4B42EAFD0E2D}" srcOrd="2" destOrd="0" presId="urn:microsoft.com/office/officeart/2005/8/layout/vList4#2"/>
    <dgm:cxn modelId="{71EE6E04-809D-4E3E-9A5E-1531E9BC87F5}" type="presParOf" srcId="{10F5CEDA-4252-4C3B-A190-4B42EAFD0E2D}" destId="{05920403-129E-4446-8047-24E361FE9E47}" srcOrd="0" destOrd="0" presId="urn:microsoft.com/office/officeart/2005/8/layout/vList4#2"/>
    <dgm:cxn modelId="{E0B50B29-8BF5-4E10-BEEC-BF9C40CD039A}" type="presParOf" srcId="{10F5CEDA-4252-4C3B-A190-4B42EAFD0E2D}" destId="{306ED16C-C2DB-4CDE-B592-A69B0E15A231}" srcOrd="1" destOrd="0" presId="urn:microsoft.com/office/officeart/2005/8/layout/vList4#2"/>
    <dgm:cxn modelId="{33B14D39-2835-4170-89A1-4EA94DD77EB1}" type="presParOf" srcId="{10F5CEDA-4252-4C3B-A190-4B42EAFD0E2D}" destId="{B0E03F48-50BC-40C9-9331-9492E737AF1B}" srcOrd="2" destOrd="0" presId="urn:microsoft.com/office/officeart/2005/8/layout/vList4#2"/>
    <dgm:cxn modelId="{DE02C40D-B545-430D-8E87-031F0C1EBA69}" type="presParOf" srcId="{268A13F2-2A9B-4BFF-B88B-3E6174C14422}" destId="{77DBDB65-8EED-43AC-AF88-E3B71035E002}" srcOrd="3" destOrd="0" presId="urn:microsoft.com/office/officeart/2005/8/layout/vList4#2"/>
    <dgm:cxn modelId="{22FF5AD7-599E-417F-BD56-7D7EB8D578A4}" type="presParOf" srcId="{268A13F2-2A9B-4BFF-B88B-3E6174C14422}" destId="{0CE6B087-3D37-4539-9583-AC39E1929481}" srcOrd="4" destOrd="0" presId="urn:microsoft.com/office/officeart/2005/8/layout/vList4#2"/>
    <dgm:cxn modelId="{69C8C6C8-FD2B-4D20-B377-D3924600F907}" type="presParOf" srcId="{0CE6B087-3D37-4539-9583-AC39E1929481}" destId="{F607B826-1B94-4FDE-9D4C-DF9AD3D59BD5}" srcOrd="0" destOrd="0" presId="urn:microsoft.com/office/officeart/2005/8/layout/vList4#2"/>
    <dgm:cxn modelId="{1358BB27-95C3-41A8-84F0-BDB1AB2BCC24}" type="presParOf" srcId="{0CE6B087-3D37-4539-9583-AC39E1929481}" destId="{791313E1-4B8C-4FBA-9A9C-4F79ECA2FFC5}" srcOrd="1" destOrd="0" presId="urn:microsoft.com/office/officeart/2005/8/layout/vList4#2"/>
    <dgm:cxn modelId="{B581236A-0B95-4800-ADE7-9B25C8CE3909}" type="presParOf" srcId="{0CE6B087-3D37-4539-9583-AC39E1929481}" destId="{FB7E5777-1D0B-460F-B42A-455096A8A380}" srcOrd="2" destOrd="0" presId="urn:microsoft.com/office/officeart/2005/8/layout/vList4#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0FB7684-D123-4A90-A5E1-F9F1F1499D2B}">
      <dsp:nvSpPr>
        <dsp:cNvPr id="0" name=""/>
        <dsp:cNvSpPr/>
      </dsp:nvSpPr>
      <dsp:spPr>
        <a:xfrm>
          <a:off x="0" y="16973"/>
          <a:ext cx="7357828" cy="1608607"/>
        </a:xfrm>
        <a:prstGeom prst="roundRect">
          <a:avLst>
            <a:gd name="adj" fmla="val 10000"/>
          </a:avLst>
        </a:prstGeom>
        <a:solidFill>
          <a:schemeClr val="bg1"/>
        </a:solidFill>
        <a:ln w="28575" cap="flat" cmpd="sng" algn="ctr">
          <a:solidFill>
            <a:srgbClr val="3299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Новиков Владимир Владимирович, главный врач</a:t>
          </a:r>
        </a:p>
        <a:p>
          <a:pPr lvl="0" algn="l"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Руководитель проекта</a:t>
          </a:r>
          <a:endParaRPr lang="ru-RU" sz="1400" kern="1200" dirty="0">
            <a:solidFill>
              <a:schemeClr val="tx1"/>
            </a:solidFill>
            <a:latin typeface="Times New Roman" panose="02020603050405020304" pitchFamily="18" charset="0"/>
            <a:cs typeface="Times New Roman" panose="02020603050405020304" pitchFamily="18" charset="0"/>
          </a:endParaRPr>
        </a:p>
      </dsp:txBody>
      <dsp:txXfrm>
        <a:off x="1607029" y="16973"/>
        <a:ext cx="5750798" cy="1608607"/>
      </dsp:txXfrm>
    </dsp:sp>
    <dsp:sp modelId="{2CC1FCA9-1AED-491A-A3B9-C5511A3E25AF}">
      <dsp:nvSpPr>
        <dsp:cNvPr id="0" name=""/>
        <dsp:cNvSpPr/>
      </dsp:nvSpPr>
      <dsp:spPr>
        <a:xfrm>
          <a:off x="220807" y="51893"/>
          <a:ext cx="1300878" cy="150482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5B0818-B7D5-4C86-800F-E3AF19AE89E8}">
      <dsp:nvSpPr>
        <dsp:cNvPr id="0" name=""/>
        <dsp:cNvSpPr/>
      </dsp:nvSpPr>
      <dsp:spPr>
        <a:xfrm>
          <a:off x="0" y="1690861"/>
          <a:ext cx="7357828" cy="1678507"/>
        </a:xfrm>
        <a:prstGeom prst="roundRect">
          <a:avLst>
            <a:gd name="adj" fmla="val 10000"/>
          </a:avLst>
        </a:prstGeom>
        <a:solidFill>
          <a:schemeClr val="bg1"/>
        </a:solidFill>
        <a:ln w="28575" cap="flat" cmpd="sng" algn="ctr">
          <a:solidFill>
            <a:srgbClr val="3299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Губанова Татьяна Анатольевна, заместитель главного врача по внебольничной помощи – участник группы</a:t>
          </a:r>
          <a:endParaRPr lang="ru-RU" sz="1400" kern="1200" dirty="0">
            <a:solidFill>
              <a:schemeClr val="tx1"/>
            </a:solidFill>
            <a:latin typeface="Times New Roman" panose="02020603050405020304" pitchFamily="18" charset="0"/>
            <a:cs typeface="Times New Roman" panose="02020603050405020304" pitchFamily="18" charset="0"/>
          </a:endParaRPr>
        </a:p>
      </dsp:txBody>
      <dsp:txXfrm>
        <a:off x="1607029" y="1690861"/>
        <a:ext cx="5750798" cy="1678507"/>
      </dsp:txXfrm>
    </dsp:sp>
    <dsp:sp modelId="{88C3FB2A-AFA3-45C4-9EDB-BFB12DFC5246}">
      <dsp:nvSpPr>
        <dsp:cNvPr id="0" name=""/>
        <dsp:cNvSpPr/>
      </dsp:nvSpPr>
      <dsp:spPr>
        <a:xfrm>
          <a:off x="140849" y="1731663"/>
          <a:ext cx="1471565" cy="1596903"/>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A6B68A-6779-41D8-A8B4-8B007077DDBD}">
      <dsp:nvSpPr>
        <dsp:cNvPr id="0" name=""/>
        <dsp:cNvSpPr/>
      </dsp:nvSpPr>
      <dsp:spPr>
        <a:xfrm>
          <a:off x="0" y="3458747"/>
          <a:ext cx="7357828" cy="1692419"/>
        </a:xfrm>
        <a:prstGeom prst="roundRect">
          <a:avLst>
            <a:gd name="adj" fmla="val 10000"/>
          </a:avLst>
        </a:prstGeom>
        <a:solidFill>
          <a:schemeClr val="bg1"/>
        </a:solidFill>
        <a:ln w="28575" cap="flat" cmpd="sng" algn="ctr">
          <a:solidFill>
            <a:srgbClr val="3299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Мельник Татьяна Витальевна, заместитель главного врача по ОМР – участник группы</a:t>
          </a:r>
          <a:endParaRPr lang="ru-RU" sz="1400" kern="1200" dirty="0">
            <a:solidFill>
              <a:schemeClr val="tx1"/>
            </a:solidFill>
            <a:latin typeface="Times New Roman" panose="02020603050405020304" pitchFamily="18" charset="0"/>
            <a:cs typeface="Times New Roman" panose="02020603050405020304" pitchFamily="18" charset="0"/>
          </a:endParaRPr>
        </a:p>
      </dsp:txBody>
      <dsp:txXfrm>
        <a:off x="1607029" y="3458747"/>
        <a:ext cx="5750798" cy="1692419"/>
      </dsp:txXfrm>
    </dsp:sp>
    <dsp:sp modelId="{4BB707CA-C413-44C0-A473-EFD194C527F8}">
      <dsp:nvSpPr>
        <dsp:cNvPr id="0" name=""/>
        <dsp:cNvSpPr/>
      </dsp:nvSpPr>
      <dsp:spPr>
        <a:xfrm>
          <a:off x="163099" y="3539212"/>
          <a:ext cx="1471565" cy="159283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F19EB9F-7AB8-4556-9097-7F53BE037BB5}">
      <dsp:nvSpPr>
        <dsp:cNvPr id="0" name=""/>
        <dsp:cNvSpPr/>
      </dsp:nvSpPr>
      <dsp:spPr>
        <a:xfrm>
          <a:off x="0" y="0"/>
          <a:ext cx="7357827" cy="1582286"/>
        </a:xfrm>
        <a:prstGeom prst="roundRect">
          <a:avLst>
            <a:gd name="adj" fmla="val 10000"/>
          </a:avLst>
        </a:prstGeom>
        <a:solidFill>
          <a:schemeClr val="bg1"/>
        </a:solidFill>
        <a:ln w="28575" cap="flat" cmpd="sng" algn="ctr">
          <a:solidFill>
            <a:srgbClr val="3299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kern="1200" dirty="0" err="1" smtClean="0">
              <a:solidFill>
                <a:schemeClr val="tx1"/>
              </a:solidFill>
              <a:latin typeface="Times New Roman" panose="02020603050405020304" pitchFamily="18" charset="0"/>
              <a:cs typeface="Times New Roman" panose="02020603050405020304" pitchFamily="18" charset="0"/>
            </a:rPr>
            <a:t>Урывкина</a:t>
          </a:r>
          <a:r>
            <a:rPr lang="ru-RU" sz="1400" kern="1200" dirty="0" smtClean="0">
              <a:solidFill>
                <a:schemeClr val="tx1"/>
              </a:solidFill>
              <a:latin typeface="Times New Roman" panose="02020603050405020304" pitchFamily="18" charset="0"/>
              <a:cs typeface="Times New Roman" panose="02020603050405020304" pitchFamily="18" charset="0"/>
            </a:rPr>
            <a:t> Марина Юрьевна, заместитель главного врача по ЛПР – участник группы</a:t>
          </a:r>
          <a:endParaRPr lang="ru-RU" sz="1400" kern="1200" dirty="0">
            <a:solidFill>
              <a:schemeClr val="tx1"/>
            </a:solidFill>
            <a:latin typeface="Times New Roman" panose="02020603050405020304" pitchFamily="18" charset="0"/>
            <a:cs typeface="Times New Roman" panose="02020603050405020304" pitchFamily="18" charset="0"/>
          </a:endParaRPr>
        </a:p>
      </dsp:txBody>
      <dsp:txXfrm>
        <a:off x="1629794" y="0"/>
        <a:ext cx="5728032" cy="1582286"/>
      </dsp:txXfrm>
    </dsp:sp>
    <dsp:sp modelId="{D4799C09-27FF-4607-94A5-3A1FFE11FFA3}">
      <dsp:nvSpPr>
        <dsp:cNvPr id="0" name=""/>
        <dsp:cNvSpPr/>
      </dsp:nvSpPr>
      <dsp:spPr>
        <a:xfrm>
          <a:off x="158228" y="80164"/>
          <a:ext cx="1471565" cy="1421956"/>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920403-129E-4446-8047-24E361FE9E47}">
      <dsp:nvSpPr>
        <dsp:cNvPr id="0" name=""/>
        <dsp:cNvSpPr/>
      </dsp:nvSpPr>
      <dsp:spPr>
        <a:xfrm>
          <a:off x="0" y="1740515"/>
          <a:ext cx="7357827" cy="1582286"/>
        </a:xfrm>
        <a:prstGeom prst="roundRect">
          <a:avLst>
            <a:gd name="adj" fmla="val 10000"/>
          </a:avLst>
        </a:prstGeom>
        <a:solidFill>
          <a:schemeClr val="bg1"/>
        </a:solidFill>
        <a:ln w="28575" cap="flat" cmpd="sng" algn="ctr">
          <a:solidFill>
            <a:srgbClr val="3299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kern="1200" dirty="0" err="1" smtClean="0">
              <a:solidFill>
                <a:schemeClr val="tx1"/>
              </a:solidFill>
              <a:latin typeface="Times New Roman" panose="02020603050405020304" pitchFamily="18" charset="0"/>
              <a:cs typeface="Times New Roman" panose="02020603050405020304" pitchFamily="18" charset="0"/>
            </a:rPr>
            <a:t>Вьюкова</a:t>
          </a:r>
          <a:r>
            <a:rPr lang="ru-RU" sz="1400" kern="1200" dirty="0" smtClean="0">
              <a:solidFill>
                <a:schemeClr val="tx1"/>
              </a:solidFill>
              <a:latin typeface="Times New Roman" panose="02020603050405020304" pitchFamily="18" charset="0"/>
              <a:cs typeface="Times New Roman" panose="02020603050405020304" pitchFamily="18" charset="0"/>
            </a:rPr>
            <a:t> Алла Николаевна, заведующая терапевтическим отделением – участник группы</a:t>
          </a:r>
          <a:endParaRPr lang="ru-RU" sz="1400" kern="1200" dirty="0">
            <a:solidFill>
              <a:schemeClr val="tx1"/>
            </a:solidFill>
            <a:latin typeface="Times New Roman" panose="02020603050405020304" pitchFamily="18" charset="0"/>
            <a:cs typeface="Times New Roman" panose="02020603050405020304" pitchFamily="18" charset="0"/>
          </a:endParaRPr>
        </a:p>
      </dsp:txBody>
      <dsp:txXfrm>
        <a:off x="1629794" y="1740515"/>
        <a:ext cx="5728032" cy="1582286"/>
      </dsp:txXfrm>
    </dsp:sp>
    <dsp:sp modelId="{306ED16C-C2DB-4CDE-B592-A69B0E15A231}">
      <dsp:nvSpPr>
        <dsp:cNvPr id="0" name=""/>
        <dsp:cNvSpPr/>
      </dsp:nvSpPr>
      <dsp:spPr>
        <a:xfrm>
          <a:off x="158228" y="1776534"/>
          <a:ext cx="1471565" cy="1510248"/>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07B826-1B94-4FDE-9D4C-DF9AD3D59BD5}">
      <dsp:nvSpPr>
        <dsp:cNvPr id="0" name=""/>
        <dsp:cNvSpPr/>
      </dsp:nvSpPr>
      <dsp:spPr>
        <a:xfrm>
          <a:off x="0" y="3481030"/>
          <a:ext cx="7357827" cy="1582286"/>
        </a:xfrm>
        <a:prstGeom prst="roundRect">
          <a:avLst>
            <a:gd name="adj" fmla="val 10000"/>
          </a:avLst>
        </a:prstGeom>
        <a:solidFill>
          <a:schemeClr val="bg1"/>
        </a:solidFill>
        <a:ln w="28575" cap="flat" cmpd="sng" algn="ctr">
          <a:solidFill>
            <a:srgbClr val="3299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kern="1200" dirty="0" err="1" smtClean="0">
              <a:solidFill>
                <a:schemeClr val="tx1"/>
              </a:solidFill>
              <a:latin typeface="Times New Roman" panose="02020603050405020304" pitchFamily="18" charset="0"/>
              <a:cs typeface="Times New Roman" panose="02020603050405020304" pitchFamily="18" charset="0"/>
            </a:rPr>
            <a:t>Юстус</a:t>
          </a:r>
          <a:r>
            <a:rPr lang="ru-RU" sz="1400" kern="1200" dirty="0" smtClean="0">
              <a:solidFill>
                <a:schemeClr val="tx1"/>
              </a:solidFill>
              <a:latin typeface="Times New Roman" panose="02020603050405020304" pitchFamily="18" charset="0"/>
              <a:cs typeface="Times New Roman" panose="02020603050405020304" pitchFamily="18" charset="0"/>
            </a:rPr>
            <a:t> Виктория Сергеевна, медицинская сестра – ответственный за размещение информации</a:t>
          </a:r>
          <a:endParaRPr lang="ru-RU" sz="1400" kern="1200" dirty="0">
            <a:solidFill>
              <a:schemeClr val="tx1"/>
            </a:solidFill>
            <a:latin typeface="Times New Roman" panose="02020603050405020304" pitchFamily="18" charset="0"/>
            <a:cs typeface="Times New Roman" panose="02020603050405020304" pitchFamily="18" charset="0"/>
          </a:endParaRPr>
        </a:p>
      </dsp:txBody>
      <dsp:txXfrm>
        <a:off x="1629794" y="3481030"/>
        <a:ext cx="5728032" cy="1582286"/>
      </dsp:txXfrm>
    </dsp:sp>
    <dsp:sp modelId="{791313E1-4B8C-4FBA-9A9C-4F79ECA2FFC5}">
      <dsp:nvSpPr>
        <dsp:cNvPr id="0" name=""/>
        <dsp:cNvSpPr/>
      </dsp:nvSpPr>
      <dsp:spPr>
        <a:xfrm>
          <a:off x="164644" y="3566973"/>
          <a:ext cx="1458733" cy="141039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t="-19000" b="-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PlaceHolder 1"/>
          <p:cNvSpPr>
            <a:spLocks noGrp="1"/>
          </p:cNvSpPr>
          <p:nvPr>
            <p:ph type="body"/>
          </p:nvPr>
        </p:nvSpPr>
        <p:spPr>
          <a:xfrm>
            <a:off x="756000" y="5078520"/>
            <a:ext cx="6047640" cy="4811040"/>
          </a:xfrm>
          <a:prstGeom prst="rect">
            <a:avLst/>
          </a:prstGeom>
        </p:spPr>
        <p:txBody>
          <a:bodyPr lIns="0" tIns="0" rIns="0" bIns="0"/>
          <a:lstStyle/>
          <a:p>
            <a:r>
              <a:rPr lang="ru-RU" sz="2000" spc="-1">
                <a:latin typeface="Arial" panose="020B0604020202020204"/>
              </a:rPr>
              <a:t>Для правки формата примечаний щёлкните мышью</a:t>
            </a:r>
          </a:p>
        </p:txBody>
      </p:sp>
      <p:sp>
        <p:nvSpPr>
          <p:cNvPr id="38" name="PlaceHolder 2"/>
          <p:cNvSpPr>
            <a:spLocks noGrp="1"/>
          </p:cNvSpPr>
          <p:nvPr>
            <p:ph type="hdr"/>
          </p:nvPr>
        </p:nvSpPr>
        <p:spPr>
          <a:xfrm>
            <a:off x="0" y="0"/>
            <a:ext cx="3280680" cy="534240"/>
          </a:xfrm>
          <a:prstGeom prst="rect">
            <a:avLst/>
          </a:prstGeom>
        </p:spPr>
        <p:txBody>
          <a:bodyPr lIns="0" tIns="0" rIns="0" bIns="0"/>
          <a:lstStyle/>
          <a:p>
            <a:r>
              <a:rPr lang="ru-RU" sz="1400" spc="-1">
                <a:latin typeface="Times New Roman" panose="02020603050405020304"/>
              </a:rPr>
              <a:t>&lt;заголовок&gt;</a:t>
            </a:r>
          </a:p>
        </p:txBody>
      </p:sp>
      <p:sp>
        <p:nvSpPr>
          <p:cNvPr id="39" name="PlaceHolder 3"/>
          <p:cNvSpPr>
            <a:spLocks noGrp="1"/>
          </p:cNvSpPr>
          <p:nvPr>
            <p:ph type="dt"/>
          </p:nvPr>
        </p:nvSpPr>
        <p:spPr>
          <a:xfrm>
            <a:off x="4278960" y="0"/>
            <a:ext cx="3280680" cy="534240"/>
          </a:xfrm>
          <a:prstGeom prst="rect">
            <a:avLst/>
          </a:prstGeom>
        </p:spPr>
        <p:txBody>
          <a:bodyPr lIns="0" tIns="0" rIns="0" bIns="0"/>
          <a:lstStyle/>
          <a:p>
            <a:pPr algn="r"/>
            <a:r>
              <a:rPr lang="ru-RU" sz="1400" spc="-1">
                <a:latin typeface="Times New Roman" panose="02020603050405020304"/>
              </a:rPr>
              <a:t>&lt;дата/время&gt;</a:t>
            </a:r>
          </a:p>
        </p:txBody>
      </p:sp>
      <p:sp>
        <p:nvSpPr>
          <p:cNvPr id="40" name="PlaceHolder 4"/>
          <p:cNvSpPr>
            <a:spLocks noGrp="1"/>
          </p:cNvSpPr>
          <p:nvPr>
            <p:ph type="ftr"/>
          </p:nvPr>
        </p:nvSpPr>
        <p:spPr>
          <a:xfrm>
            <a:off x="0" y="10157400"/>
            <a:ext cx="3280680" cy="534240"/>
          </a:xfrm>
          <a:prstGeom prst="rect">
            <a:avLst/>
          </a:prstGeom>
        </p:spPr>
        <p:txBody>
          <a:bodyPr lIns="0" tIns="0" rIns="0" bIns="0" anchor="b"/>
          <a:lstStyle/>
          <a:p>
            <a:r>
              <a:rPr lang="ru-RU" sz="1400" spc="-1">
                <a:latin typeface="Times New Roman" panose="02020603050405020304"/>
              </a:rPr>
              <a:t>&lt;нижний колонтитул&gt;</a:t>
            </a:r>
          </a:p>
        </p:txBody>
      </p:sp>
      <p:sp>
        <p:nvSpPr>
          <p:cNvPr id="41" name="PlaceHolder 5"/>
          <p:cNvSpPr>
            <a:spLocks noGrp="1"/>
          </p:cNvSpPr>
          <p:nvPr>
            <p:ph type="sldNum"/>
          </p:nvPr>
        </p:nvSpPr>
        <p:spPr>
          <a:xfrm>
            <a:off x="4278960" y="10157400"/>
            <a:ext cx="3280680" cy="534240"/>
          </a:xfrm>
          <a:prstGeom prst="rect">
            <a:avLst/>
          </a:prstGeom>
        </p:spPr>
        <p:txBody>
          <a:bodyPr lIns="0" tIns="0" rIns="0" bIns="0" anchor="b"/>
          <a:lstStyle/>
          <a:p>
            <a:pPr algn="r"/>
            <a:fld id="{97CE0941-6153-4571-9DA2-E1DAB51C3690}" type="slidenum">
              <a:rPr lang="ru-RU" sz="1400" spc="-1">
                <a:latin typeface="Times New Roman" panose="02020603050405020304"/>
              </a:rPr>
              <a:pPr algn="r"/>
              <a:t>‹#›</a:t>
            </a:fld>
            <a:endParaRPr lang="ru-RU" sz="1400" spc="-1">
              <a:latin typeface="Times New Roman" panose="02020603050405020304"/>
            </a:endParaRPr>
          </a:p>
        </p:txBody>
      </p:sp>
    </p:spTree>
    <p:extLst>
      <p:ext uri="{BB962C8B-B14F-4D97-AF65-F5344CB8AC3E}">
        <p14:creationId xmlns:p14="http://schemas.microsoft.com/office/powerpoint/2010/main" xmlns="" val="134632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85800" y="2130480"/>
            <a:ext cx="7771680" cy="1469160"/>
          </a:xfrm>
          <a:prstGeom prst="rect">
            <a:avLst/>
          </a:prstGeom>
        </p:spPr>
        <p:txBody>
          <a:bodyPr lIns="0" tIns="0" rIns="0" bIns="0" anchor="ctr"/>
          <a:lstStyle/>
          <a:p>
            <a:endParaRPr/>
          </a:p>
        </p:txBody>
      </p:sp>
      <p:sp>
        <p:nvSpPr>
          <p:cNvPr id="25" name="PlaceHolder 2"/>
          <p:cNvSpPr>
            <a:spLocks noGrp="1"/>
          </p:cNvSpPr>
          <p:nvPr>
            <p:ph type="body"/>
          </p:nvPr>
        </p:nvSpPr>
        <p:spPr>
          <a:xfrm>
            <a:off x="1371600" y="3886200"/>
            <a:ext cx="6400080" cy="835560"/>
          </a:xfrm>
          <a:prstGeom prst="rect">
            <a:avLst/>
          </a:prstGeom>
        </p:spPr>
        <p:txBody>
          <a:bodyPr lIns="0" tIns="0" rIns="0" bIns="0"/>
          <a:lstStyle/>
          <a:p>
            <a:endParaRPr/>
          </a:p>
        </p:txBody>
      </p:sp>
      <p:sp>
        <p:nvSpPr>
          <p:cNvPr id="26" name="PlaceHolder 3"/>
          <p:cNvSpPr>
            <a:spLocks noGrp="1"/>
          </p:cNvSpPr>
          <p:nvPr>
            <p:ph type="body"/>
          </p:nvPr>
        </p:nvSpPr>
        <p:spPr>
          <a:xfrm>
            <a:off x="1371600" y="4801680"/>
            <a:ext cx="6400080" cy="83556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85800" y="2130480"/>
            <a:ext cx="7771680" cy="1469160"/>
          </a:xfrm>
          <a:prstGeom prst="rect">
            <a:avLst/>
          </a:prstGeom>
        </p:spPr>
        <p:txBody>
          <a:bodyPr lIns="0" tIns="0" rIns="0" bIns="0" anchor="ctr"/>
          <a:lstStyle/>
          <a:p>
            <a:endParaRPr/>
          </a:p>
        </p:txBody>
      </p:sp>
      <p:sp>
        <p:nvSpPr>
          <p:cNvPr id="28" name="PlaceHolder 2"/>
          <p:cNvSpPr>
            <a:spLocks noGrp="1"/>
          </p:cNvSpPr>
          <p:nvPr>
            <p:ph type="body"/>
          </p:nvPr>
        </p:nvSpPr>
        <p:spPr>
          <a:xfrm>
            <a:off x="1371600" y="3886200"/>
            <a:ext cx="3123000" cy="835560"/>
          </a:xfrm>
          <a:prstGeom prst="rect">
            <a:avLst/>
          </a:prstGeom>
        </p:spPr>
        <p:txBody>
          <a:bodyPr lIns="0" tIns="0" rIns="0" bIns="0"/>
          <a:lstStyle/>
          <a:p>
            <a:endParaRPr/>
          </a:p>
        </p:txBody>
      </p:sp>
      <p:sp>
        <p:nvSpPr>
          <p:cNvPr id="29" name="PlaceHolder 3"/>
          <p:cNvSpPr>
            <a:spLocks noGrp="1"/>
          </p:cNvSpPr>
          <p:nvPr>
            <p:ph type="body"/>
          </p:nvPr>
        </p:nvSpPr>
        <p:spPr>
          <a:xfrm>
            <a:off x="4651200" y="3886200"/>
            <a:ext cx="3123000" cy="835560"/>
          </a:xfrm>
          <a:prstGeom prst="rect">
            <a:avLst/>
          </a:prstGeom>
        </p:spPr>
        <p:txBody>
          <a:bodyPr lIns="0" tIns="0" rIns="0" bIns="0"/>
          <a:lstStyle/>
          <a:p>
            <a:endParaRPr/>
          </a:p>
        </p:txBody>
      </p:sp>
      <p:sp>
        <p:nvSpPr>
          <p:cNvPr id="30" name="PlaceHolder 4"/>
          <p:cNvSpPr>
            <a:spLocks noGrp="1"/>
          </p:cNvSpPr>
          <p:nvPr>
            <p:ph type="body"/>
          </p:nvPr>
        </p:nvSpPr>
        <p:spPr>
          <a:xfrm>
            <a:off x="4651200" y="4801680"/>
            <a:ext cx="3123000" cy="835560"/>
          </a:xfrm>
          <a:prstGeom prst="rect">
            <a:avLst/>
          </a:prstGeom>
        </p:spPr>
        <p:txBody>
          <a:bodyPr lIns="0" tIns="0" rIns="0" bIns="0"/>
          <a:lstStyle/>
          <a:p>
            <a:endParaRPr/>
          </a:p>
        </p:txBody>
      </p:sp>
      <p:sp>
        <p:nvSpPr>
          <p:cNvPr id="31" name="PlaceHolder 5"/>
          <p:cNvSpPr>
            <a:spLocks noGrp="1"/>
          </p:cNvSpPr>
          <p:nvPr>
            <p:ph type="body"/>
          </p:nvPr>
        </p:nvSpPr>
        <p:spPr>
          <a:xfrm>
            <a:off x="1371600" y="4801680"/>
            <a:ext cx="3123000" cy="83556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85800" y="2130480"/>
            <a:ext cx="7771680" cy="1469160"/>
          </a:xfrm>
          <a:prstGeom prst="rect">
            <a:avLst/>
          </a:prstGeom>
        </p:spPr>
        <p:txBody>
          <a:bodyPr lIns="0" tIns="0" rIns="0" bIns="0" anchor="ctr"/>
          <a:lstStyle/>
          <a:p>
            <a:endParaRPr/>
          </a:p>
        </p:txBody>
      </p:sp>
      <p:sp>
        <p:nvSpPr>
          <p:cNvPr id="33" name="PlaceHolder 2"/>
          <p:cNvSpPr>
            <a:spLocks noGrp="1"/>
          </p:cNvSpPr>
          <p:nvPr>
            <p:ph type="body"/>
          </p:nvPr>
        </p:nvSpPr>
        <p:spPr>
          <a:xfrm>
            <a:off x="1371600" y="3886200"/>
            <a:ext cx="6400080" cy="1751760"/>
          </a:xfrm>
          <a:prstGeom prst="rect">
            <a:avLst/>
          </a:prstGeom>
        </p:spPr>
        <p:txBody>
          <a:bodyPr lIns="0" tIns="0" rIns="0" bIns="0"/>
          <a:lstStyle/>
          <a:p>
            <a:endParaRPr/>
          </a:p>
        </p:txBody>
      </p:sp>
      <p:sp>
        <p:nvSpPr>
          <p:cNvPr id="34" name="PlaceHolder 3"/>
          <p:cNvSpPr>
            <a:spLocks noGrp="1"/>
          </p:cNvSpPr>
          <p:nvPr>
            <p:ph type="body"/>
          </p:nvPr>
        </p:nvSpPr>
        <p:spPr>
          <a:xfrm>
            <a:off x="1371600" y="3886200"/>
            <a:ext cx="6400080" cy="1751760"/>
          </a:xfrm>
          <a:prstGeom prst="rect">
            <a:avLst/>
          </a:prstGeom>
        </p:spPr>
        <p:txBody>
          <a:bodyPr lIns="0" tIns="0" rIns="0" bIns="0"/>
          <a:lstStyle/>
          <a:p>
            <a:endParaRPr/>
          </a:p>
        </p:txBody>
      </p:sp>
      <p:pic>
        <p:nvPicPr>
          <p:cNvPr id="35" name="Рисунок 34"/>
          <p:cNvPicPr/>
          <p:nvPr/>
        </p:nvPicPr>
        <p:blipFill>
          <a:blip r:embed="rId2" cstate="print"/>
          <a:stretch>
            <a:fillRect/>
          </a:stretch>
        </p:blipFill>
        <p:spPr>
          <a:xfrm>
            <a:off x="3474000" y="3886200"/>
            <a:ext cx="2195280" cy="1751760"/>
          </a:xfrm>
          <a:prstGeom prst="rect">
            <a:avLst/>
          </a:prstGeom>
          <a:ln>
            <a:noFill/>
          </a:ln>
        </p:spPr>
      </p:pic>
      <p:pic>
        <p:nvPicPr>
          <p:cNvPr id="36" name="Рисунок 35"/>
          <p:cNvPicPr/>
          <p:nvPr/>
        </p:nvPicPr>
        <p:blipFill>
          <a:blip r:embed="rId2" cstate="print"/>
          <a:stretch>
            <a:fillRect/>
          </a:stretch>
        </p:blipFill>
        <p:spPr>
          <a:xfrm>
            <a:off x="3474000" y="3886200"/>
            <a:ext cx="2195280" cy="175176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85800" y="2130480"/>
            <a:ext cx="7771680" cy="1469160"/>
          </a:xfrm>
          <a:prstGeom prst="rect">
            <a:avLst/>
          </a:prstGeom>
        </p:spPr>
        <p:txBody>
          <a:bodyPr lIns="0" tIns="0" rIns="0" bIns="0" anchor="ctr"/>
          <a:lstStyle/>
          <a:p>
            <a:endParaRPr/>
          </a:p>
        </p:txBody>
      </p:sp>
      <p:sp>
        <p:nvSpPr>
          <p:cNvPr id="4" name="PlaceHolder 2"/>
          <p:cNvSpPr>
            <a:spLocks noGrp="1"/>
          </p:cNvSpPr>
          <p:nvPr>
            <p:ph type="subTitle"/>
          </p:nvPr>
        </p:nvSpPr>
        <p:spPr>
          <a:xfrm>
            <a:off x="1371600" y="3886200"/>
            <a:ext cx="6400080" cy="175176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1680" cy="1469160"/>
          </a:xfrm>
          <a:prstGeom prst="rect">
            <a:avLst/>
          </a:prstGeom>
        </p:spPr>
        <p:txBody>
          <a:bodyPr lIns="0" tIns="0" rIns="0" bIns="0" anchor="ctr"/>
          <a:lstStyle/>
          <a:p>
            <a:endParaRPr/>
          </a:p>
        </p:txBody>
      </p:sp>
      <p:sp>
        <p:nvSpPr>
          <p:cNvPr id="6" name="PlaceHolder 2"/>
          <p:cNvSpPr>
            <a:spLocks noGrp="1"/>
          </p:cNvSpPr>
          <p:nvPr>
            <p:ph type="body"/>
          </p:nvPr>
        </p:nvSpPr>
        <p:spPr>
          <a:xfrm>
            <a:off x="1371600" y="3886200"/>
            <a:ext cx="6400080" cy="175176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2130480"/>
            <a:ext cx="7771680" cy="1469160"/>
          </a:xfrm>
          <a:prstGeom prst="rect">
            <a:avLst/>
          </a:prstGeom>
        </p:spPr>
        <p:txBody>
          <a:bodyPr lIns="0" tIns="0" rIns="0" bIns="0" anchor="ctr"/>
          <a:lstStyle/>
          <a:p>
            <a:endParaRPr/>
          </a:p>
        </p:txBody>
      </p:sp>
      <p:sp>
        <p:nvSpPr>
          <p:cNvPr id="8" name="PlaceHolder 2"/>
          <p:cNvSpPr>
            <a:spLocks noGrp="1"/>
          </p:cNvSpPr>
          <p:nvPr>
            <p:ph type="body"/>
          </p:nvPr>
        </p:nvSpPr>
        <p:spPr>
          <a:xfrm>
            <a:off x="1371600" y="3886200"/>
            <a:ext cx="3123000" cy="1751760"/>
          </a:xfrm>
          <a:prstGeom prst="rect">
            <a:avLst/>
          </a:prstGeom>
        </p:spPr>
        <p:txBody>
          <a:bodyPr lIns="0" tIns="0" rIns="0" bIns="0"/>
          <a:lstStyle/>
          <a:p>
            <a:endParaRPr/>
          </a:p>
        </p:txBody>
      </p:sp>
      <p:sp>
        <p:nvSpPr>
          <p:cNvPr id="9" name="PlaceHolder 3"/>
          <p:cNvSpPr>
            <a:spLocks noGrp="1"/>
          </p:cNvSpPr>
          <p:nvPr>
            <p:ph type="body"/>
          </p:nvPr>
        </p:nvSpPr>
        <p:spPr>
          <a:xfrm>
            <a:off x="4651200" y="3886200"/>
            <a:ext cx="3123000" cy="175176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85800" y="2130480"/>
            <a:ext cx="7771680" cy="146916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85800" y="2130480"/>
            <a:ext cx="7771680" cy="681156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85800" y="2130480"/>
            <a:ext cx="7771680" cy="1469160"/>
          </a:xfrm>
          <a:prstGeom prst="rect">
            <a:avLst/>
          </a:prstGeom>
        </p:spPr>
        <p:txBody>
          <a:bodyPr lIns="0" tIns="0" rIns="0" bIns="0" anchor="ctr"/>
          <a:lstStyle/>
          <a:p>
            <a:endParaRPr/>
          </a:p>
        </p:txBody>
      </p:sp>
      <p:sp>
        <p:nvSpPr>
          <p:cNvPr id="13" name="PlaceHolder 2"/>
          <p:cNvSpPr>
            <a:spLocks noGrp="1"/>
          </p:cNvSpPr>
          <p:nvPr>
            <p:ph type="body"/>
          </p:nvPr>
        </p:nvSpPr>
        <p:spPr>
          <a:xfrm>
            <a:off x="1371600" y="3886200"/>
            <a:ext cx="3123000" cy="835560"/>
          </a:xfrm>
          <a:prstGeom prst="rect">
            <a:avLst/>
          </a:prstGeom>
        </p:spPr>
        <p:txBody>
          <a:bodyPr lIns="0" tIns="0" rIns="0" bIns="0"/>
          <a:lstStyle/>
          <a:p>
            <a:endParaRPr/>
          </a:p>
        </p:txBody>
      </p:sp>
      <p:sp>
        <p:nvSpPr>
          <p:cNvPr id="14" name="PlaceHolder 3"/>
          <p:cNvSpPr>
            <a:spLocks noGrp="1"/>
          </p:cNvSpPr>
          <p:nvPr>
            <p:ph type="body"/>
          </p:nvPr>
        </p:nvSpPr>
        <p:spPr>
          <a:xfrm>
            <a:off x="1371600" y="4801680"/>
            <a:ext cx="3123000" cy="835560"/>
          </a:xfrm>
          <a:prstGeom prst="rect">
            <a:avLst/>
          </a:prstGeom>
        </p:spPr>
        <p:txBody>
          <a:bodyPr lIns="0" tIns="0" rIns="0" bIns="0"/>
          <a:lstStyle/>
          <a:p>
            <a:endParaRPr/>
          </a:p>
        </p:txBody>
      </p:sp>
      <p:sp>
        <p:nvSpPr>
          <p:cNvPr id="15" name="PlaceHolder 4"/>
          <p:cNvSpPr>
            <a:spLocks noGrp="1"/>
          </p:cNvSpPr>
          <p:nvPr>
            <p:ph type="body"/>
          </p:nvPr>
        </p:nvSpPr>
        <p:spPr>
          <a:xfrm>
            <a:off x="4651200" y="3886200"/>
            <a:ext cx="3123000" cy="175176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85800" y="2130480"/>
            <a:ext cx="7771680" cy="1469160"/>
          </a:xfrm>
          <a:prstGeom prst="rect">
            <a:avLst/>
          </a:prstGeom>
        </p:spPr>
        <p:txBody>
          <a:bodyPr lIns="0" tIns="0" rIns="0" bIns="0" anchor="ctr"/>
          <a:lstStyle/>
          <a:p>
            <a:endParaRPr/>
          </a:p>
        </p:txBody>
      </p:sp>
      <p:sp>
        <p:nvSpPr>
          <p:cNvPr id="17" name="PlaceHolder 2"/>
          <p:cNvSpPr>
            <a:spLocks noGrp="1"/>
          </p:cNvSpPr>
          <p:nvPr>
            <p:ph type="body"/>
          </p:nvPr>
        </p:nvSpPr>
        <p:spPr>
          <a:xfrm>
            <a:off x="1371600" y="3886200"/>
            <a:ext cx="3123000" cy="1751760"/>
          </a:xfrm>
          <a:prstGeom prst="rect">
            <a:avLst/>
          </a:prstGeom>
        </p:spPr>
        <p:txBody>
          <a:bodyPr lIns="0" tIns="0" rIns="0" bIns="0"/>
          <a:lstStyle/>
          <a:p>
            <a:endParaRPr/>
          </a:p>
        </p:txBody>
      </p:sp>
      <p:sp>
        <p:nvSpPr>
          <p:cNvPr id="18" name="PlaceHolder 3"/>
          <p:cNvSpPr>
            <a:spLocks noGrp="1"/>
          </p:cNvSpPr>
          <p:nvPr>
            <p:ph type="body"/>
          </p:nvPr>
        </p:nvSpPr>
        <p:spPr>
          <a:xfrm>
            <a:off x="4651200" y="3886200"/>
            <a:ext cx="3123000" cy="835560"/>
          </a:xfrm>
          <a:prstGeom prst="rect">
            <a:avLst/>
          </a:prstGeom>
        </p:spPr>
        <p:txBody>
          <a:bodyPr lIns="0" tIns="0" rIns="0" bIns="0"/>
          <a:lstStyle/>
          <a:p>
            <a:endParaRPr/>
          </a:p>
        </p:txBody>
      </p:sp>
      <p:sp>
        <p:nvSpPr>
          <p:cNvPr id="19" name="PlaceHolder 4"/>
          <p:cNvSpPr>
            <a:spLocks noGrp="1"/>
          </p:cNvSpPr>
          <p:nvPr>
            <p:ph type="body"/>
          </p:nvPr>
        </p:nvSpPr>
        <p:spPr>
          <a:xfrm>
            <a:off x="4651200" y="4801680"/>
            <a:ext cx="3123000" cy="83556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85800" y="2130480"/>
            <a:ext cx="7771680" cy="1469160"/>
          </a:xfrm>
          <a:prstGeom prst="rect">
            <a:avLst/>
          </a:prstGeom>
        </p:spPr>
        <p:txBody>
          <a:bodyPr lIns="0" tIns="0" rIns="0" bIns="0" anchor="ctr"/>
          <a:lstStyle/>
          <a:p>
            <a:endParaRPr/>
          </a:p>
        </p:txBody>
      </p:sp>
      <p:sp>
        <p:nvSpPr>
          <p:cNvPr id="21" name="PlaceHolder 2"/>
          <p:cNvSpPr>
            <a:spLocks noGrp="1"/>
          </p:cNvSpPr>
          <p:nvPr>
            <p:ph type="body"/>
          </p:nvPr>
        </p:nvSpPr>
        <p:spPr>
          <a:xfrm>
            <a:off x="1371600" y="3886200"/>
            <a:ext cx="3123000" cy="835560"/>
          </a:xfrm>
          <a:prstGeom prst="rect">
            <a:avLst/>
          </a:prstGeom>
        </p:spPr>
        <p:txBody>
          <a:bodyPr lIns="0" tIns="0" rIns="0" bIns="0"/>
          <a:lstStyle/>
          <a:p>
            <a:endParaRPr/>
          </a:p>
        </p:txBody>
      </p:sp>
      <p:sp>
        <p:nvSpPr>
          <p:cNvPr id="22" name="PlaceHolder 3"/>
          <p:cNvSpPr>
            <a:spLocks noGrp="1"/>
          </p:cNvSpPr>
          <p:nvPr>
            <p:ph type="body"/>
          </p:nvPr>
        </p:nvSpPr>
        <p:spPr>
          <a:xfrm>
            <a:off x="4651200" y="3886200"/>
            <a:ext cx="3123000" cy="835560"/>
          </a:xfrm>
          <a:prstGeom prst="rect">
            <a:avLst/>
          </a:prstGeom>
        </p:spPr>
        <p:txBody>
          <a:bodyPr lIns="0" tIns="0" rIns="0" bIns="0"/>
          <a:lstStyle/>
          <a:p>
            <a:endParaRPr/>
          </a:p>
        </p:txBody>
      </p:sp>
      <p:sp>
        <p:nvSpPr>
          <p:cNvPr id="23" name="PlaceHolder 4"/>
          <p:cNvSpPr>
            <a:spLocks noGrp="1"/>
          </p:cNvSpPr>
          <p:nvPr>
            <p:ph type="body"/>
          </p:nvPr>
        </p:nvSpPr>
        <p:spPr>
          <a:xfrm>
            <a:off x="1371600" y="4801680"/>
            <a:ext cx="6400080" cy="83556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F7426C-7BC5-4BD0-9EC7-EC8E323CA7B8}" type="datetimeFigureOut">
              <a:rPr lang="ru-RU" smtClean="0"/>
              <a:pPr/>
              <a:t>18.09.2020</a:t>
            </a:fld>
            <a:endParaRPr lang="ru-RU"/>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0E9B6-3CC6-49EE-AEE4-722AAD29D9F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tiff"/><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chart" Target="../charts/char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emf"/><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3.emf"/><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chart" Target="../charts/char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chart" Target="../charts/char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emf"/><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emf"/><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4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4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47" name="CustomShape 4"/>
          <p:cNvSpPr/>
          <p:nvPr/>
        </p:nvSpPr>
        <p:spPr>
          <a:xfrm>
            <a:off x="1679311" y="300960"/>
            <a:ext cx="694800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strike="noStrike" spc="-1" dirty="0">
                <a:uFill>
                  <a:solidFill>
                    <a:srgbClr val="FFFFFF"/>
                  </a:solidFill>
                </a:uFill>
                <a:latin typeface="Arial" panose="020B0604020202020204" pitchFamily="34" charset="0"/>
                <a:cs typeface="Arial" panose="020B0604020202020204" pitchFamily="34" charset="0"/>
              </a:rPr>
              <a:t>Государственное бюджетное учреждение здравоохранения</a:t>
            </a:r>
          </a:p>
          <a:p>
            <a:pPr algn="ctr">
              <a:lnSpc>
                <a:spcPct val="100000"/>
              </a:lnSpc>
            </a:pPr>
            <a:r>
              <a:rPr lang="ru-RU" sz="1800" strike="noStrike" spc="-1" dirty="0">
                <a:uFill>
                  <a:solidFill>
                    <a:srgbClr val="FFFFFF"/>
                  </a:solidFill>
                </a:uFill>
                <a:latin typeface="Arial" panose="020B0604020202020204" pitchFamily="34" charset="0"/>
                <a:cs typeface="Arial" panose="020B0604020202020204" pitchFamily="34" charset="0"/>
              </a:rPr>
              <a:t>Новосибирской области</a:t>
            </a:r>
          </a:p>
        </p:txBody>
      </p:sp>
      <p:sp>
        <p:nvSpPr>
          <p:cNvPr id="48" name="CustomShape 5"/>
          <p:cNvSpPr/>
          <p:nvPr/>
        </p:nvSpPr>
        <p:spPr>
          <a:xfrm>
            <a:off x="918271" y="1917000"/>
            <a:ext cx="847008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altLang="ru-RU" sz="2400" spc="-1" dirty="0">
                <a:uFill>
                  <a:solidFill>
                    <a:srgbClr val="FFFFFF"/>
                  </a:solidFill>
                </a:uFill>
                <a:latin typeface="Arial" panose="020B0604020202020204" pitchFamily="34" charset="0"/>
                <a:cs typeface="Arial" panose="020B0604020202020204" pitchFamily="34" charset="0"/>
              </a:rPr>
              <a:t>Оптимизация работы со штрафными санкциями по результатам медико-экономической экспертизы в</a:t>
            </a:r>
          </a:p>
          <a:p>
            <a:pPr algn="ctr">
              <a:lnSpc>
                <a:spcPct val="100000"/>
              </a:lnSpc>
            </a:pPr>
            <a:r>
              <a:rPr lang="ru-RU" altLang="ru-RU" sz="2400" spc="-1" dirty="0">
                <a:uFill>
                  <a:solidFill>
                    <a:srgbClr val="FFFFFF"/>
                  </a:solidFill>
                </a:uFill>
                <a:latin typeface="Arial" panose="020B0604020202020204" pitchFamily="34" charset="0"/>
                <a:cs typeface="Arial" panose="020B0604020202020204" pitchFamily="34" charset="0"/>
              </a:rPr>
              <a:t>ГБУЗ НСО «Кочковская ЦРБ»  </a:t>
            </a:r>
          </a:p>
          <a:p>
            <a:pPr algn="ctr">
              <a:lnSpc>
                <a:spcPct val="100000"/>
              </a:lnSpc>
            </a:pPr>
            <a:endParaRPr lang="ru-RU" altLang="ru-RU" sz="2400" strike="noStrike" spc="-1" dirty="0">
              <a:solidFill>
                <a:srgbClr val="002060"/>
              </a:solidFill>
              <a:uFill>
                <a:solidFill>
                  <a:srgbClr val="FFFFFF"/>
                </a:solidFill>
              </a:uFill>
              <a:latin typeface="Arial" panose="020B0604020202020204" pitchFamily="34" charset="0"/>
              <a:cs typeface="Arial" panose="020B0604020202020204" pitchFamily="34" charset="0"/>
            </a:endParaRPr>
          </a:p>
        </p:txBody>
      </p:sp>
      <p:sp>
        <p:nvSpPr>
          <p:cNvPr id="49" name="CustomShape 6"/>
          <p:cNvSpPr/>
          <p:nvPr/>
        </p:nvSpPr>
        <p:spPr>
          <a:xfrm>
            <a:off x="1553311" y="897013"/>
            <a:ext cx="7200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pc="-1" dirty="0">
                <a:uFill>
                  <a:solidFill>
                    <a:srgbClr val="FFFFFF"/>
                  </a:solidFill>
                </a:uFill>
                <a:latin typeface="Arial" panose="020B0604020202020204" pitchFamily="34" charset="0"/>
                <a:cs typeface="Arial" panose="020B0604020202020204" pitchFamily="34" charset="0"/>
              </a:rPr>
              <a:t>«Кочковская центральная районная больница»</a:t>
            </a:r>
          </a:p>
          <a:p>
            <a:pPr algn="ctr">
              <a:lnSpc>
                <a:spcPct val="100000"/>
              </a:lnSpc>
            </a:pPr>
            <a:endParaRPr lang="ru-RU" sz="1800" strike="noStrike" spc="-1" dirty="0">
              <a:solidFill>
                <a:srgbClr val="002060"/>
              </a:solidFill>
              <a:uFill>
                <a:solidFill>
                  <a:srgbClr val="FFFFFF"/>
                </a:solidFill>
              </a:uFill>
              <a:latin typeface="Arial" panose="020B0604020202020204" pitchFamily="34" charset="0"/>
              <a:cs typeface="Arial" panose="020B0604020202020204" pitchFamily="34" charset="0"/>
            </a:endParaRPr>
          </a:p>
        </p:txBody>
      </p:sp>
      <p:sp>
        <p:nvSpPr>
          <p:cNvPr id="50" name="CustomShape 7"/>
          <p:cNvSpPr/>
          <p:nvPr/>
        </p:nvSpPr>
        <p:spPr>
          <a:xfrm>
            <a:off x="563491" y="5517360"/>
            <a:ext cx="917964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800" b="1" strike="noStrike" spc="-1" dirty="0" smtClean="0">
                <a:uFill>
                  <a:solidFill>
                    <a:srgbClr val="FFFFFF"/>
                  </a:solidFill>
                </a:uFill>
                <a:latin typeface="Arial" panose="020B0604020202020204" pitchFamily="34" charset="0"/>
                <a:cs typeface="Arial" panose="020B0604020202020204" pitchFamily="34" charset="0"/>
              </a:rPr>
              <a:t>20</a:t>
            </a:r>
            <a:r>
              <a:rPr lang="en-US" sz="2800" b="1" strike="noStrike" spc="-1" dirty="0">
                <a:uFill>
                  <a:solidFill>
                    <a:srgbClr val="FFFFFF"/>
                  </a:solidFill>
                </a:uFill>
                <a:latin typeface="Arial" panose="020B0604020202020204" pitchFamily="34" charset="0"/>
                <a:cs typeface="Arial" panose="020B0604020202020204" pitchFamily="34" charset="0"/>
              </a:rPr>
              <a:t>20</a:t>
            </a:r>
            <a:endParaRPr lang="ru-RU" sz="2800" b="1" strike="noStrike" spc="-1" dirty="0">
              <a:uFill>
                <a:solidFill>
                  <a:srgbClr val="FFFFFF"/>
                </a:solidFill>
              </a:uFill>
              <a:latin typeface="Arial" panose="020B0604020202020204" pitchFamily="34" charset="0"/>
              <a:cs typeface="Arial" panose="020B0604020202020204" pitchFamily="34" charset="0"/>
            </a:endParaRPr>
          </a:p>
        </p:txBody>
      </p:sp>
      <p:sp>
        <p:nvSpPr>
          <p:cNvPr id="51" name="CustomShape 8"/>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C1260927-9021-4F66-977A-5F58525F877F}" type="slidenum">
              <a:rPr lang="ru-RU" sz="1200" strike="noStrike" spc="-1">
                <a:solidFill>
                  <a:srgbClr val="F2F2F2"/>
                </a:solidFill>
                <a:uFill>
                  <a:solidFill>
                    <a:srgbClr val="FFFFFF"/>
                  </a:solidFill>
                </a:uFill>
                <a:latin typeface="Calibri" panose="020F0502020204030204"/>
              </a:rPr>
              <a:pPr algn="r">
                <a:lnSpc>
                  <a:spcPct val="100000"/>
                </a:lnSpc>
              </a:pPr>
              <a:t>1</a:t>
            </a:fld>
            <a:endParaRPr lang="ru-RU" sz="1200" strike="noStrike" spc="-1">
              <a:solidFill>
                <a:srgbClr val="F2F2F2"/>
              </a:solidFill>
              <a:uFill>
                <a:solidFill>
                  <a:srgbClr val="FFFFFF"/>
                </a:solidFill>
              </a:uFill>
              <a:latin typeface="Calibri" panose="020F0502020204030204"/>
            </a:endParaRPr>
          </a:p>
        </p:txBody>
      </p:sp>
      <p:sp>
        <p:nvSpPr>
          <p:cNvPr id="12" name="Прямоугольник 11">
            <a:extLst>
              <a:ext uri="{FF2B5EF4-FFF2-40B4-BE49-F238E27FC236}">
                <a16:creationId xmlns:a16="http://schemas.microsoft.com/office/drawing/2014/main" xmlns="" id="{23D35FA8-F719-4C7E-973F-7E5A60C9414E}"/>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3" name="Рисунок 4">
            <a:extLst>
              <a:ext uri="{FF2B5EF4-FFF2-40B4-BE49-F238E27FC236}">
                <a16:creationId xmlns:a16="http://schemas.microsoft.com/office/drawing/2014/main" xmlns="" id="{6EA33656-F9B0-42F8-8805-360E90890558}"/>
              </a:ext>
            </a:extLst>
          </p:cNvPr>
          <p:cNvPicPr/>
          <p:nvPr/>
        </p:nvPicPr>
        <p:blipFill>
          <a:blip r:embed="rId2" cstate="print"/>
          <a:stretch/>
        </p:blipFill>
        <p:spPr>
          <a:xfrm>
            <a:off x="8291764" y="6227531"/>
            <a:ext cx="574771" cy="461665"/>
          </a:xfrm>
          <a:prstGeom prst="rect">
            <a:avLst/>
          </a:prstGeom>
          <a:ln>
            <a:noFill/>
          </a:ln>
        </p:spPr>
      </p:pic>
      <p:pic>
        <p:nvPicPr>
          <p:cNvPr id="14" name="Picture 2">
            <a:extLst>
              <a:ext uri="{FF2B5EF4-FFF2-40B4-BE49-F238E27FC236}">
                <a16:creationId xmlns:a16="http://schemas.microsoft.com/office/drawing/2014/main" xmlns="" id="{6754D1BA-60BC-4D95-8309-4B4BC0BA04C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144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Прямоугольник 14">
            <a:extLst>
              <a:ext uri="{FF2B5EF4-FFF2-40B4-BE49-F238E27FC236}">
                <a16:creationId xmlns:a16="http://schemas.microsoft.com/office/drawing/2014/main" xmlns="" id="{C955C333-CE5E-4FA2-B968-F0D0A33BF759}"/>
              </a:ext>
            </a:extLst>
          </p:cNvPr>
          <p:cNvSpPr/>
          <p:nvPr/>
        </p:nvSpPr>
        <p:spPr>
          <a:xfrm>
            <a:off x="73208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6" name="Прямоугольник 15">
            <a:extLst>
              <a:ext uri="{FF2B5EF4-FFF2-40B4-BE49-F238E27FC236}">
                <a16:creationId xmlns:a16="http://schemas.microsoft.com/office/drawing/2014/main" xmlns="" id="{D5835D55-52F2-4A25-9C65-76E04B38B08F}"/>
              </a:ext>
            </a:extLst>
          </p:cNvPr>
          <p:cNvSpPr/>
          <p:nvPr/>
        </p:nvSpPr>
        <p:spPr>
          <a:xfrm>
            <a:off x="335622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7" name="TextBox 16">
            <a:extLst>
              <a:ext uri="{FF2B5EF4-FFF2-40B4-BE49-F238E27FC236}">
                <a16:creationId xmlns:a16="http://schemas.microsoft.com/office/drawing/2014/main" xmlns="" id="{99D39D4A-207A-40D6-A7A0-9097F20808DF}"/>
              </a:ext>
            </a:extLst>
          </p:cNvPr>
          <p:cNvSpPr txBox="1"/>
          <p:nvPr/>
        </p:nvSpPr>
        <p:spPr>
          <a:xfrm>
            <a:off x="66108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p:nvPr>
        </p:nvSpPr>
        <p:spPr/>
        <p:txBody>
          <a:bodyPr/>
          <a:lstStyle/>
          <a:p>
            <a:endParaRPr lang="ru-RU"/>
          </a:p>
        </p:txBody>
      </p:sp>
      <p:sp>
        <p:nvSpPr>
          <p:cNvPr id="4" name="CustomShape 5"/>
          <p:cNvSpPr/>
          <p:nvPr/>
        </p:nvSpPr>
        <p:spPr>
          <a:xfrm>
            <a:off x="2025056" y="316524"/>
            <a:ext cx="6216047" cy="13888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2400" b="1" spc="-1" dirty="0">
                <a:uFill>
                  <a:solidFill>
                    <a:srgbClr val="FFFFFF"/>
                  </a:solidFill>
                </a:uFill>
                <a:latin typeface="Times New Roman" panose="02020603050405020304" pitchFamily="18" charset="0"/>
                <a:cs typeface="Times New Roman" panose="02020603050405020304" pitchFamily="18" charset="0"/>
              </a:rPr>
              <a:t>Коренные причины выявленных проблем</a:t>
            </a:r>
          </a:p>
          <a:p>
            <a:pPr algn="ctr">
              <a:lnSpc>
                <a:spcPct val="100000"/>
              </a:lnSpc>
            </a:pPr>
            <a:r>
              <a:rPr lang="ru-RU" altLang="ru-RU" sz="2400" b="1" spc="-1" dirty="0" smtClean="0">
                <a:uFill>
                  <a:solidFill>
                    <a:srgbClr val="FFFFFF"/>
                  </a:solidFill>
                </a:uFill>
                <a:latin typeface="Times New Roman" panose="02020603050405020304" pitchFamily="18" charset="0"/>
                <a:cs typeface="Times New Roman" panose="02020603050405020304" pitchFamily="18" charset="0"/>
              </a:rPr>
              <a:t/>
            </a:r>
            <a:br>
              <a:rPr lang="ru-RU" altLang="ru-RU" sz="2400" b="1" spc="-1" dirty="0" smtClean="0">
                <a:uFill>
                  <a:solidFill>
                    <a:srgbClr val="FFFFFF"/>
                  </a:solidFill>
                </a:uFill>
                <a:latin typeface="Times New Roman" panose="02020603050405020304" pitchFamily="18" charset="0"/>
                <a:cs typeface="Times New Roman" panose="02020603050405020304" pitchFamily="18" charset="0"/>
              </a:rPr>
            </a:br>
            <a:endParaRPr lang="ru-RU" sz="2400" spc="-1" dirty="0">
              <a:solidFill>
                <a:srgbClr val="002060"/>
              </a:solidFill>
              <a:uFill>
                <a:solidFill>
                  <a:srgbClr val="FFFFFF"/>
                </a:solidFill>
              </a:u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8" name="Таблица 7"/>
          <p:cNvGraphicFramePr>
            <a:graphicFrameLocks noGrp="1"/>
          </p:cNvGraphicFramePr>
          <p:nvPr>
            <p:extLst>
              <p:ext uri="{D42A27DB-BD31-4B8C-83A1-F6EECF244321}">
                <p14:modId xmlns:p14="http://schemas.microsoft.com/office/powerpoint/2010/main" xmlns="" val="3337028153"/>
              </p:ext>
            </p:extLst>
          </p:nvPr>
        </p:nvGraphicFramePr>
        <p:xfrm>
          <a:off x="140176" y="822959"/>
          <a:ext cx="8860133" cy="7120323"/>
        </p:xfrm>
        <a:graphic>
          <a:graphicData uri="http://schemas.openxmlformats.org/drawingml/2006/table">
            <a:tbl>
              <a:tblPr firstRow="1" bandRow="1">
                <a:tableStyleId>{93296810-A885-4BE3-A3E7-6D5BEEA58F35}</a:tableStyleId>
              </a:tblPr>
              <a:tblGrid>
                <a:gridCol w="408214">
                  <a:extLst>
                    <a:ext uri="{9D8B030D-6E8A-4147-A177-3AD203B41FA5}">
                      <a16:colId xmlns:a16="http://schemas.microsoft.com/office/drawing/2014/main" xmlns="" val="20000"/>
                    </a:ext>
                  </a:extLst>
                </a:gridCol>
                <a:gridCol w="1941866">
                  <a:extLst>
                    <a:ext uri="{9D8B030D-6E8A-4147-A177-3AD203B41FA5}">
                      <a16:colId xmlns:a16="http://schemas.microsoft.com/office/drawing/2014/main" xmlns="" val="20001"/>
                    </a:ext>
                  </a:extLst>
                </a:gridCol>
                <a:gridCol w="1303866">
                  <a:extLst>
                    <a:ext uri="{9D8B030D-6E8A-4147-A177-3AD203B41FA5}">
                      <a16:colId xmlns:a16="http://schemas.microsoft.com/office/drawing/2014/main" xmlns="" val="20002"/>
                    </a:ext>
                  </a:extLst>
                </a:gridCol>
                <a:gridCol w="1063287">
                  <a:extLst>
                    <a:ext uri="{9D8B030D-6E8A-4147-A177-3AD203B41FA5}">
                      <a16:colId xmlns:a16="http://schemas.microsoft.com/office/drawing/2014/main" xmlns="" val="20003"/>
                    </a:ext>
                  </a:extLst>
                </a:gridCol>
                <a:gridCol w="1642534">
                  <a:extLst>
                    <a:ext uri="{9D8B030D-6E8A-4147-A177-3AD203B41FA5}">
                      <a16:colId xmlns:a16="http://schemas.microsoft.com/office/drawing/2014/main" xmlns="" val="20004"/>
                    </a:ext>
                  </a:extLst>
                </a:gridCol>
                <a:gridCol w="524933">
                  <a:extLst>
                    <a:ext uri="{9D8B030D-6E8A-4147-A177-3AD203B41FA5}">
                      <a16:colId xmlns:a16="http://schemas.microsoft.com/office/drawing/2014/main" xmlns="" val="20005"/>
                    </a:ext>
                  </a:extLst>
                </a:gridCol>
                <a:gridCol w="1013163">
                  <a:extLst>
                    <a:ext uri="{9D8B030D-6E8A-4147-A177-3AD203B41FA5}">
                      <a16:colId xmlns:a16="http://schemas.microsoft.com/office/drawing/2014/main" xmlns="" val="20006"/>
                    </a:ext>
                  </a:extLst>
                </a:gridCol>
                <a:gridCol w="962270">
                  <a:extLst>
                    <a:ext uri="{9D8B030D-6E8A-4147-A177-3AD203B41FA5}">
                      <a16:colId xmlns:a16="http://schemas.microsoft.com/office/drawing/2014/main" xmlns="" val="20007"/>
                    </a:ext>
                  </a:extLst>
                </a:gridCol>
              </a:tblGrid>
              <a:tr h="568673">
                <a:tc>
                  <a:txBody>
                    <a:bodyPr/>
                    <a:lstStyle/>
                    <a:p>
                      <a:pPr algn="ctr"/>
                      <a:r>
                        <a:rPr lang="ru-RU" sz="1000" dirty="0"/>
                        <a:t>№</a:t>
                      </a:r>
                    </a:p>
                    <a:p>
                      <a:pPr algn="ctr"/>
                      <a:r>
                        <a:rPr lang="ru-RU" sz="1000" dirty="0"/>
                        <a:t>п/п</a:t>
                      </a:r>
                    </a:p>
                    <a:p>
                      <a:pPr algn="ct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Названия выявленных проблем</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a:t>Причины выявленных</a:t>
                      </a:r>
                      <a:r>
                        <a:rPr lang="ru-RU" sz="1000" baseline="0" dirty="0"/>
                        <a:t> проблем</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a:t>Коренная причина</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Меры по решению</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Статус</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a:t>ФИО исполнителя</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a:t>Дата решения</a:t>
                      </a:r>
                      <a:endParaRPr lang="ru-RU" sz="1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1224508">
                <a:tc>
                  <a:txBody>
                    <a:bodyPr/>
                    <a:lstStyle/>
                    <a:p>
                      <a:pPr algn="ctr"/>
                      <a:r>
                        <a:rPr lang="ru-RU" sz="1000" dirty="0"/>
                        <a:t>1</a:t>
                      </a:r>
                      <a:endParaRPr lang="ru-RU" sz="1000" dirty="0">
                        <a:latin typeface="Times New Roman" panose="02020603050405020304" pitchFamily="18" charset="0"/>
                        <a:cs typeface="Times New Roman" panose="02020603050405020304" pitchFamily="18" charset="0"/>
                      </a:endParaRPr>
                    </a:p>
                  </a:txBody>
                  <a:tcPr/>
                </a:tc>
                <a:tc>
                  <a:txBody>
                    <a:bodyPr/>
                    <a:lstStyle/>
                    <a:p>
                      <a:r>
                        <a:rPr lang="ru-RU" sz="1000" dirty="0"/>
                        <a:t>Непредставление</a:t>
                      </a:r>
                      <a:r>
                        <a:rPr lang="ru-RU" sz="1000" baseline="0" dirty="0"/>
                        <a:t>  первичной медицинской документации на медико-экономическую экспертизу по запросу проверяющей страховой организации</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Не систематизировано хранение медицинской документации  и ее доставка в кабинеты приема врачей</a:t>
                      </a:r>
                      <a:endParaRPr kumimoji="0" lang="ru-RU"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rowSpan="2">
                  <a:txBody>
                    <a:bodyPr/>
                    <a:lstStyle/>
                    <a:p>
                      <a:pPr algn="ctr"/>
                      <a:endParaRPr lang="ru-RU" sz="1000" dirty="0"/>
                    </a:p>
                    <a:p>
                      <a:pPr algn="ctr"/>
                      <a:endParaRPr lang="ru-RU" sz="1000" dirty="0"/>
                    </a:p>
                    <a:p>
                      <a:pPr algn="ctr"/>
                      <a:endParaRPr lang="ru-RU" sz="1000" dirty="0"/>
                    </a:p>
                    <a:p>
                      <a:pPr algn="ctr"/>
                      <a:endParaRPr lang="ru-RU" sz="1000" dirty="0"/>
                    </a:p>
                    <a:p>
                      <a:pPr algn="ctr"/>
                      <a:r>
                        <a:rPr lang="ru-RU" sz="1000" dirty="0"/>
                        <a:t>Отсутствие алгоритма маршрутизации форм 112/у</a:t>
                      </a:r>
                      <a:endParaRPr lang="ru-RU" sz="1000" dirty="0">
                        <a:latin typeface="Times New Roman" panose="02020603050405020304" pitchFamily="18" charset="0"/>
                        <a:cs typeface="Times New Roman" panose="02020603050405020304" pitchFamily="18" charset="0"/>
                      </a:endParaRPr>
                    </a:p>
                  </a:txBody>
                  <a:tcPr/>
                </a:tc>
                <a:tc rowSpan="2">
                  <a:txBody>
                    <a:bodyPr/>
                    <a:lstStyle/>
                    <a:p>
                      <a:pPr algn="ctr"/>
                      <a:endParaRPr lang="ru-RU" sz="1000" dirty="0"/>
                    </a:p>
                    <a:p>
                      <a:pPr algn="ctr"/>
                      <a:endParaRPr lang="ru-RU" sz="1000" dirty="0"/>
                    </a:p>
                    <a:p>
                      <a:pPr algn="ctr"/>
                      <a:endParaRPr lang="ru-RU" sz="1000" dirty="0"/>
                    </a:p>
                    <a:p>
                      <a:pPr algn="ctr"/>
                      <a:endParaRPr lang="ru-RU" sz="1000" dirty="0"/>
                    </a:p>
                    <a:p>
                      <a:pPr algn="ctr"/>
                      <a:endParaRPr lang="ru-RU" sz="1000" dirty="0"/>
                    </a:p>
                    <a:p>
                      <a:pPr algn="ctr"/>
                      <a:r>
                        <a:rPr lang="ru-RU" sz="1000" dirty="0"/>
                        <a:t>Разработать и утвердить алгоритм маршрутизации форм 112/у</a:t>
                      </a:r>
                      <a:endParaRPr lang="ru-RU" sz="1000" dirty="0">
                        <a:latin typeface="Times New Roman" panose="02020603050405020304" pitchFamily="18" charset="0"/>
                        <a:cs typeface="Times New Roman" panose="02020603050405020304" pitchFamily="18" charset="0"/>
                      </a:endParaRPr>
                    </a:p>
                  </a:txBody>
                  <a:tcPr/>
                </a:tc>
                <a:tc rowSpan="2">
                  <a:txBody>
                    <a:bodyPr/>
                    <a:lstStyle/>
                    <a:p>
                      <a:pPr algn="ct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txBody>
                  <a:tcPr/>
                </a:tc>
                <a:tc rowSpan="2">
                  <a:txBody>
                    <a:bodyPr/>
                    <a:lstStyle/>
                    <a:p>
                      <a:pPr algn="ctr"/>
                      <a:endParaRPr lang="ru-RU" sz="1000" dirty="0"/>
                    </a:p>
                    <a:p>
                      <a:pPr algn="ctr"/>
                      <a:endParaRPr lang="ru-RU" sz="1000" dirty="0"/>
                    </a:p>
                    <a:p>
                      <a:pPr algn="ctr"/>
                      <a:endParaRPr lang="ru-RU" sz="1000" dirty="0"/>
                    </a:p>
                    <a:p>
                      <a:pPr algn="ctr"/>
                      <a:r>
                        <a:rPr lang="ru-RU" sz="1000" dirty="0"/>
                        <a:t>Волкова</a:t>
                      </a:r>
                      <a:r>
                        <a:rPr lang="ru-RU" sz="1000" baseline="0" dirty="0"/>
                        <a:t> Е.Ю.</a:t>
                      </a:r>
                      <a:endParaRPr lang="ru-RU" sz="1000" dirty="0">
                        <a:latin typeface="Times New Roman" panose="02020603050405020304" pitchFamily="18" charset="0"/>
                        <a:cs typeface="Times New Roman" panose="02020603050405020304" pitchFamily="18" charset="0"/>
                      </a:endParaRPr>
                    </a:p>
                  </a:txBody>
                  <a:tcPr/>
                </a:tc>
                <a:tc rowSpan="2">
                  <a:txBody>
                    <a:bodyPr/>
                    <a:lstStyle/>
                    <a:p>
                      <a:pPr algn="ctr"/>
                      <a:r>
                        <a:rPr lang="ru-RU" sz="1200" dirty="0" smtClean="0">
                          <a:latin typeface="Times New Roman" panose="02020603050405020304" pitchFamily="18" charset="0"/>
                          <a:cs typeface="Times New Roman" panose="02020603050405020304" pitchFamily="18" charset="0"/>
                        </a:rPr>
                        <a:t>01.06.2020</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726637">
                <a:tc>
                  <a:txBody>
                    <a:bodyPr/>
                    <a:lstStyle/>
                    <a:p>
                      <a:pPr algn="ctr"/>
                      <a:r>
                        <a:rPr lang="ru-RU" sz="1000" dirty="0"/>
                        <a:t>2</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Хранение первичной медицинской документации у пациентов дома </a:t>
                      </a:r>
                      <a:endParaRPr kumimoji="0" lang="ru-RU"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000" dirty="0"/>
                        <a:t>Формы</a:t>
                      </a:r>
                      <a:r>
                        <a:rPr lang="ru-RU" sz="1000" baseline="0" dirty="0"/>
                        <a:t> 112/у выдаются пациентам «на руки»</a:t>
                      </a:r>
                      <a:endParaRPr lang="ru-RU" sz="1000" dirty="0">
                        <a:latin typeface="Times New Roman" panose="02020603050405020304" pitchFamily="18" charset="0"/>
                        <a:cs typeface="Times New Roman" panose="02020603050405020304" pitchFamily="18" charset="0"/>
                      </a:endParaRPr>
                    </a:p>
                  </a:txBody>
                  <a:tcPr/>
                </a:tc>
                <a:tc vMerge="1">
                  <a:txBody>
                    <a:bodyPr/>
                    <a:lstStyle/>
                    <a:p>
                      <a:pPr algn="l"/>
                      <a:endParaRPr lang="ru-RU" sz="1050" dirty="0">
                        <a:latin typeface="Times New Roman" pitchFamily="18" charset="0"/>
                        <a:cs typeface="Times New Roman" pitchFamily="18" charset="0"/>
                      </a:endParaRPr>
                    </a:p>
                  </a:txBody>
                  <a:tcPr/>
                </a:tc>
                <a:tc vMerge="1">
                  <a:txBody>
                    <a:bodyPr/>
                    <a:lstStyle/>
                    <a:p>
                      <a:endParaRPr lang="ru-RU" sz="1050" dirty="0">
                        <a:latin typeface="Times New Roman" pitchFamily="18" charset="0"/>
                        <a:cs typeface="Times New Roman" pitchFamily="18" charset="0"/>
                      </a:endParaRPr>
                    </a:p>
                  </a:txBody>
                  <a:tcPr/>
                </a:tc>
                <a:tc vMerge="1">
                  <a:txBody>
                    <a:bodyPr/>
                    <a:lstStyle/>
                    <a:p>
                      <a:endParaRPr lang="ru-RU" sz="1050" dirty="0"/>
                    </a:p>
                  </a:txBody>
                  <a:tcPr/>
                </a:tc>
                <a:tc vMerge="1">
                  <a:txBody>
                    <a:bodyPr/>
                    <a:lstStyle/>
                    <a:p>
                      <a:pPr algn="ctr"/>
                      <a:endParaRPr lang="ru-RU" sz="1050" dirty="0">
                        <a:latin typeface="Times New Roman" panose="02020603050405020304" pitchFamily="18" charset="0"/>
                        <a:cs typeface="Times New Roman" panose="02020603050405020304" pitchFamily="18" charset="0"/>
                      </a:endParaRPr>
                    </a:p>
                  </a:txBody>
                  <a:tcPr/>
                </a:tc>
                <a:tc vMerge="1">
                  <a:txBody>
                    <a:bodyPr/>
                    <a:lstStyle/>
                    <a:p>
                      <a:pPr algn="ctr"/>
                      <a:endParaRPr lang="ru-RU" sz="1200" dirty="0">
                        <a:latin typeface="+mn-lt"/>
                      </a:endParaRPr>
                    </a:p>
                  </a:txBody>
                  <a:tcPr/>
                </a:tc>
                <a:extLst>
                  <a:ext uri="{0D108BD9-81ED-4DB2-BD59-A6C34878D82A}">
                    <a16:rowId xmlns:a16="http://schemas.microsoft.com/office/drawing/2014/main" xmlns="" val="10004"/>
                  </a:ext>
                </a:extLst>
              </a:tr>
              <a:tr h="884602">
                <a:tc>
                  <a:txBody>
                    <a:bodyPr/>
                    <a:lstStyle/>
                    <a:p>
                      <a:pPr algn="ctr"/>
                      <a:r>
                        <a:rPr lang="ru-RU" sz="1000" dirty="0"/>
                        <a:t>3</a:t>
                      </a:r>
                      <a:endParaRPr lang="ru-RU" sz="1000" dirty="0">
                        <a:latin typeface="Times New Roman" panose="02020603050405020304" pitchFamily="18" charset="0"/>
                        <a:cs typeface="Times New Roman" panose="02020603050405020304" pitchFamily="18" charset="0"/>
                      </a:endParaRPr>
                    </a:p>
                  </a:txBody>
                  <a:tcPr/>
                </a:tc>
                <a:tc>
                  <a:txBody>
                    <a:bodyPr/>
                    <a:lstStyle/>
                    <a:p>
                      <a:r>
                        <a:rPr lang="ru-RU" sz="1000" dirty="0"/>
                        <a:t>Оформление</a:t>
                      </a:r>
                      <a:r>
                        <a:rPr lang="ru-RU" sz="1000" baseline="0" dirty="0"/>
                        <a:t> записей в форме 112/у в рукописном варианте с ошибками, исправлениями и другими дефектами оформления.</a:t>
                      </a:r>
                      <a:endParaRPr lang="ru-RU" sz="1000" baseline="0" dirty="0">
                        <a:latin typeface="Times New Roman" panose="02020603050405020304" pitchFamily="18" charset="0"/>
                        <a:cs typeface="Times New Roman" panose="02020603050405020304" pitchFamily="18" charset="0"/>
                      </a:endParaRPr>
                    </a:p>
                  </a:txBody>
                  <a:tcPr/>
                </a:tc>
                <a:tc>
                  <a:txBody>
                    <a:bodyPr/>
                    <a:lstStyle/>
                    <a:p>
                      <a:pPr algn="ctr"/>
                      <a:endParaRPr lang="ru-RU" sz="1000" baseline="0" dirty="0"/>
                    </a:p>
                    <a:p>
                      <a:pPr algn="ctr"/>
                      <a:r>
                        <a:rPr lang="ru-RU" sz="1000" baseline="0" dirty="0"/>
                        <a:t>Не все врачи работают в Барс МИС</a:t>
                      </a:r>
                      <a:endParaRPr lang="ru-RU" sz="1000" baseline="0" dirty="0">
                        <a:latin typeface="Times New Roman" panose="02020603050405020304" pitchFamily="18" charset="0"/>
                        <a:cs typeface="Times New Roman" panose="02020603050405020304" pitchFamily="18" charset="0"/>
                      </a:endParaRP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Не эффективный контроль заведующих отделениями качества ведения первичной медицинской документации</a:t>
                      </a:r>
                      <a:endParaRPr kumimoji="0" lang="ru-RU"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rowSpan="2">
                  <a:txBody>
                    <a:bodyPr/>
                    <a:lstStyle/>
                    <a:p>
                      <a:pPr algn="ctr"/>
                      <a:r>
                        <a:rPr lang="ru-RU" sz="1000" dirty="0"/>
                        <a:t>Обеспечить </a:t>
                      </a:r>
                      <a:r>
                        <a:rPr lang="en-US" sz="1000" dirty="0"/>
                        <a:t>I</a:t>
                      </a:r>
                      <a:r>
                        <a:rPr lang="en-US" sz="1000" baseline="0" dirty="0"/>
                        <a:t> </a:t>
                      </a:r>
                      <a:r>
                        <a:rPr lang="ru-RU" sz="1000" baseline="0" dirty="0"/>
                        <a:t>уровень </a:t>
                      </a:r>
                      <a:r>
                        <a:rPr lang="ru-RU" sz="1000" dirty="0"/>
                        <a:t>контроля качества медицинской помощи и   ведения первичной медицинской документации перед представлением на медико-экономическую экспертизу с охватом</a:t>
                      </a:r>
                      <a:r>
                        <a:rPr lang="ru-RU" sz="1000" baseline="0" dirty="0"/>
                        <a:t> 100%</a:t>
                      </a:r>
                      <a:endParaRPr lang="ru-RU" sz="1000" dirty="0">
                        <a:latin typeface="Times New Roman" panose="02020603050405020304" pitchFamily="18" charset="0"/>
                        <a:cs typeface="Times New Roman" panose="02020603050405020304" pitchFamily="18" charset="0"/>
                      </a:endParaRPr>
                    </a:p>
                  </a:txBody>
                  <a:tcPr/>
                </a:tc>
                <a:tc rowSpan="2">
                  <a:txBody>
                    <a:bodyPr/>
                    <a:lstStyle/>
                    <a:p>
                      <a:pPr algn="ct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txBody>
                  <a:tcPr/>
                </a:tc>
                <a:tc rowSpan="2">
                  <a:txBody>
                    <a:bodyPr/>
                    <a:lstStyle/>
                    <a:p>
                      <a:pPr algn="ctr"/>
                      <a:endParaRPr lang="ru-RU" sz="1000" dirty="0"/>
                    </a:p>
                    <a:p>
                      <a:pPr algn="ctr"/>
                      <a:endParaRPr lang="ru-RU" sz="1000" dirty="0"/>
                    </a:p>
                    <a:p>
                      <a:pPr algn="ctr"/>
                      <a:endParaRPr lang="ru-RU" sz="1000" dirty="0"/>
                    </a:p>
                    <a:p>
                      <a:pPr algn="ctr"/>
                      <a:r>
                        <a:rPr lang="ru-RU" sz="1000" dirty="0"/>
                        <a:t>Заведующая</a:t>
                      </a:r>
                      <a:r>
                        <a:rPr lang="ru-RU" sz="1000" baseline="0" dirty="0"/>
                        <a:t> </a:t>
                      </a:r>
                    </a:p>
                    <a:p>
                      <a:pPr algn="ctr"/>
                      <a:r>
                        <a:rPr lang="ru-RU" sz="1000" baseline="0" dirty="0"/>
                        <a:t>поликлиникой </a:t>
                      </a:r>
                      <a:endParaRPr lang="ru-RU" sz="1000" dirty="0">
                        <a:latin typeface="Times New Roman" panose="02020603050405020304" pitchFamily="18" charset="0"/>
                        <a:cs typeface="Times New Roman" panose="02020603050405020304" pitchFamily="18" charset="0"/>
                      </a:endParaRPr>
                    </a:p>
                  </a:txBody>
                  <a:tcPr/>
                </a:tc>
                <a:tc rowSpan="2">
                  <a:txBody>
                    <a:bodyPr/>
                    <a:lstStyle/>
                    <a:p>
                      <a:pPr algn="ctr"/>
                      <a:r>
                        <a:rPr lang="ru-RU" sz="1200" dirty="0" smtClean="0">
                          <a:latin typeface="Times New Roman" panose="02020603050405020304" pitchFamily="18" charset="0"/>
                          <a:cs typeface="Times New Roman" panose="02020603050405020304" pitchFamily="18" charset="0"/>
                        </a:rPr>
                        <a:t>01.06.2020</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789823">
                <a:tc>
                  <a:txBody>
                    <a:bodyPr/>
                    <a:lstStyle/>
                    <a:p>
                      <a:pPr algn="ctr"/>
                      <a:r>
                        <a:rPr lang="ru-RU" sz="1000" dirty="0"/>
                        <a:t>4</a:t>
                      </a:r>
                      <a:endParaRPr lang="ru-RU" sz="1000" dirty="0">
                        <a:latin typeface="Times New Roman" panose="02020603050405020304" pitchFamily="18" charset="0"/>
                        <a:cs typeface="Times New Roman" panose="02020603050405020304" pitchFamily="18" charset="0"/>
                      </a:endParaRPr>
                    </a:p>
                  </a:txBody>
                  <a:tcPr/>
                </a:tc>
                <a:tc>
                  <a:txBody>
                    <a:bodyPr/>
                    <a:lstStyle/>
                    <a:p>
                      <a:r>
                        <a:rPr lang="ru-RU" sz="1000" dirty="0"/>
                        <a:t>Отсутствие информированного добровольного согласия/отказа</a:t>
                      </a:r>
                      <a:r>
                        <a:rPr lang="ru-RU" sz="1000" baseline="0" dirty="0"/>
                        <a:t> на медицинское вмешательство</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a:t>Не</a:t>
                      </a:r>
                      <a:r>
                        <a:rPr lang="ru-RU" sz="1000" baseline="0" dirty="0"/>
                        <a:t> выполнение приказа МЗ РФ</a:t>
                      </a:r>
                    </a:p>
                    <a:p>
                      <a:pPr algn="ctr"/>
                      <a:r>
                        <a:rPr lang="ru-RU" sz="1000" baseline="0" dirty="0"/>
                        <a:t>от 20.12.2012</a:t>
                      </a:r>
                    </a:p>
                    <a:p>
                      <a:pPr algn="ctr"/>
                      <a:r>
                        <a:rPr lang="ru-RU" sz="1000" baseline="0" dirty="0"/>
                        <a:t>№ 1177н</a:t>
                      </a:r>
                      <a:endParaRPr lang="ru-RU" sz="1000" dirty="0">
                        <a:latin typeface="Times New Roman" panose="02020603050405020304" pitchFamily="18" charset="0"/>
                        <a:cs typeface="Times New Roman" panose="02020603050405020304" pitchFamily="18" charset="0"/>
                      </a:endParaRPr>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6"/>
                  </a:ext>
                </a:extLst>
              </a:tr>
              <a:tr h="1435849">
                <a:tc>
                  <a:txBody>
                    <a:bodyPr/>
                    <a:lstStyle/>
                    <a:p>
                      <a:pPr algn="ctr"/>
                      <a:r>
                        <a:rPr lang="ru-RU" sz="1000" dirty="0"/>
                        <a:t>5</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Несоответствие  данных медицинской документации данным реестра счетов (неправильная кодировка МЭС,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отсутствуют записи посещений внутри законченного случая, не указывается вид посещения «на дому», «на приеме»,  «неотложная помощь»</a:t>
                      </a:r>
                    </a:p>
                    <a:p>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Не корректная работа врачей в Барс МИС при оформлении записей в форме 112/у и закрытии талонов законченного случая</a:t>
                      </a:r>
                      <a:endParaRPr kumimoji="0" lang="ru-RU"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Не проводится самоконтроль врачей форм 112/у перед представлением их на медико-экономическую экспертизу</a:t>
                      </a:r>
                      <a:endParaRPr kumimoji="0" lang="ru-RU"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000" dirty="0"/>
                        <a:t>Обеспечить качество работы врачей в Барс МИС при оформлении</a:t>
                      </a:r>
                      <a:r>
                        <a:rPr lang="ru-RU" sz="1000" baseline="0" dirty="0"/>
                        <a:t> записей в форме 112/у и закрытии талонов законченного случая и эффективный самоконтроль ведения первичной медицинской документации</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endParaRPr lang="ru-RU" sz="1000" dirty="0"/>
                    </a:p>
                    <a:p>
                      <a:pPr algn="ctr"/>
                      <a:endParaRPr lang="ru-RU" sz="1000" dirty="0"/>
                    </a:p>
                    <a:p>
                      <a:pPr algn="ctr"/>
                      <a:r>
                        <a:rPr lang="ru-RU" sz="1000" dirty="0"/>
                        <a:t>Врачи</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01.08.2020</a:t>
                      </a:r>
                    </a:p>
                    <a:p>
                      <a:pPr algn="ct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1042566">
                <a:tc>
                  <a:txBody>
                    <a:bodyPr/>
                    <a:lstStyle/>
                    <a:p>
                      <a:pPr algn="ctr"/>
                      <a:r>
                        <a:rPr lang="ru-RU" sz="1000" dirty="0" smtClean="0">
                          <a:latin typeface="Times New Roman" panose="02020603050405020304" pitchFamily="18" charset="0"/>
                          <a:cs typeface="Times New Roman" panose="02020603050405020304" pitchFamily="18" charset="0"/>
                        </a:rPr>
                        <a:t>6.</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t>Отсутствие необходимых результатов клинико-лабораторных</a:t>
                      </a:r>
                      <a:r>
                        <a:rPr lang="ru-RU" sz="1000" baseline="0" dirty="0" smtClean="0"/>
                        <a:t> исследований, входящих в стандарт законченного случая лечения, </a:t>
                      </a:r>
                      <a:r>
                        <a:rPr lang="ru-RU" sz="1000" dirty="0" smtClean="0"/>
                        <a:t>в форме 112/у.</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Отсутствие определённых исследований в ЦРБ, не внесение обследований в амбулаторную карту</a:t>
                      </a:r>
                      <a:endParaRPr kumimoji="0" lang="ru-RU"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smtClean="0">
                          <a:ln>
                            <a:noFill/>
                          </a:ln>
                          <a:effectLst/>
                          <a:uLnTx/>
                          <a:uFillTx/>
                        </a:rPr>
                        <a:t>Не проводится самоконтроль врачей форм 112/у  в процессе ведения и перед  сдачей  </a:t>
                      </a:r>
                      <a:r>
                        <a:rPr kumimoji="0" lang="ru-RU" sz="1000" u="none" strike="noStrike" kern="1200" cap="none" spc="0" normalizeH="0" baseline="0" noProof="0" smtClean="0">
                          <a:ln>
                            <a:noFill/>
                          </a:ln>
                          <a:effectLst/>
                          <a:uLnTx/>
                          <a:uFillTx/>
                        </a:rPr>
                        <a:t>в оплату</a:t>
                      </a:r>
                      <a:endParaRPr kumimoji="0" lang="ru-RU"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6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01.08.2020</a:t>
                      </a:r>
                    </a:p>
                    <a:p>
                      <a:pPr algn="ct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xmlns="" val="914625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p:nvPr>
        </p:nvSpPr>
        <p:spPr/>
        <p:txBody>
          <a:bodyPr/>
          <a:lstStyle/>
          <a:p>
            <a:endParaRPr lang="ru-RU"/>
          </a:p>
        </p:txBody>
      </p:sp>
      <p:sp>
        <p:nvSpPr>
          <p:cNvPr id="4" name="CustomShape 5"/>
          <p:cNvSpPr/>
          <p:nvPr/>
        </p:nvSpPr>
        <p:spPr>
          <a:xfrm>
            <a:off x="2307316" y="316524"/>
            <a:ext cx="5933787" cy="13888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2400" spc="-1" dirty="0" smtClean="0">
                <a:uFill>
                  <a:solidFill>
                    <a:srgbClr val="FFFFFF"/>
                  </a:solidFill>
                </a:uFill>
                <a:latin typeface="Times New Roman" panose="02020603050405020304" pitchFamily="18" charset="0"/>
                <a:cs typeface="Times New Roman" panose="02020603050405020304" pitchFamily="18" charset="0"/>
              </a:rPr>
              <a:t>План мероприятий</a:t>
            </a:r>
            <a:endParaRPr lang="ru-RU" sz="2400" dirty="0" smtClean="0">
              <a:latin typeface="Times New Roman" panose="02020603050405020304" pitchFamily="18" charset="0"/>
              <a:cs typeface="Times New Roman" panose="02020603050405020304" pitchFamily="18" charset="0"/>
            </a:endParaRPr>
          </a:p>
          <a:p>
            <a:pPr algn="ctr">
              <a:lnSpc>
                <a:spcPct val="100000"/>
              </a:lnSpc>
            </a:pPr>
            <a:r>
              <a:rPr lang="ru-RU" altLang="ru-RU" sz="2400" b="1" spc="-1" dirty="0" smtClean="0">
                <a:uFill>
                  <a:solidFill>
                    <a:srgbClr val="FFFFFF"/>
                  </a:solidFill>
                </a:uFill>
                <a:latin typeface="Times New Roman" panose="02020603050405020304" pitchFamily="18" charset="0"/>
                <a:cs typeface="Times New Roman" panose="02020603050405020304" pitchFamily="18" charset="0"/>
              </a:rPr>
              <a:t/>
            </a:r>
            <a:br>
              <a:rPr lang="ru-RU" altLang="ru-RU" sz="2400" b="1" spc="-1" dirty="0" smtClean="0">
                <a:uFill>
                  <a:solidFill>
                    <a:srgbClr val="FFFFFF"/>
                  </a:solidFill>
                </a:uFill>
                <a:latin typeface="Times New Roman" panose="02020603050405020304" pitchFamily="18" charset="0"/>
                <a:cs typeface="Times New Roman" panose="02020603050405020304" pitchFamily="18" charset="0"/>
              </a:rPr>
            </a:br>
            <a:endParaRPr lang="ru-RU" sz="2400" spc="-1" dirty="0">
              <a:solidFill>
                <a:srgbClr val="002060"/>
              </a:solidFill>
              <a:uFill>
                <a:solidFill>
                  <a:srgbClr val="FFFFFF"/>
                </a:solidFill>
              </a:u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9" name="Таблица 8"/>
          <p:cNvGraphicFramePr>
            <a:graphicFrameLocks noGrp="1"/>
          </p:cNvGraphicFramePr>
          <p:nvPr>
            <p:extLst>
              <p:ext uri="{D42A27DB-BD31-4B8C-83A1-F6EECF244321}">
                <p14:modId xmlns:p14="http://schemas.microsoft.com/office/powerpoint/2010/main" xmlns="" val="3159587633"/>
              </p:ext>
            </p:extLst>
          </p:nvPr>
        </p:nvGraphicFramePr>
        <p:xfrm>
          <a:off x="198277" y="1066421"/>
          <a:ext cx="8721326" cy="5711315"/>
        </p:xfrm>
        <a:graphic>
          <a:graphicData uri="http://schemas.openxmlformats.org/drawingml/2006/table">
            <a:tbl>
              <a:tblPr firstRow="1" bandRow="1">
                <a:tableStyleId>{93296810-A885-4BE3-A3E7-6D5BEEA58F35}</a:tableStyleId>
              </a:tblPr>
              <a:tblGrid>
                <a:gridCol w="258493">
                  <a:extLst>
                    <a:ext uri="{9D8B030D-6E8A-4147-A177-3AD203B41FA5}">
                      <a16:colId xmlns:a16="http://schemas.microsoft.com/office/drawing/2014/main" xmlns="" val="20000"/>
                    </a:ext>
                  </a:extLst>
                </a:gridCol>
                <a:gridCol w="500652">
                  <a:extLst>
                    <a:ext uri="{9D8B030D-6E8A-4147-A177-3AD203B41FA5}">
                      <a16:colId xmlns:a16="http://schemas.microsoft.com/office/drawing/2014/main" xmlns="" val="20001"/>
                    </a:ext>
                  </a:extLst>
                </a:gridCol>
                <a:gridCol w="2725578">
                  <a:extLst>
                    <a:ext uri="{9D8B030D-6E8A-4147-A177-3AD203B41FA5}">
                      <a16:colId xmlns:a16="http://schemas.microsoft.com/office/drawing/2014/main" xmlns="" val="20007"/>
                    </a:ext>
                  </a:extLst>
                </a:gridCol>
                <a:gridCol w="736600">
                  <a:extLst>
                    <a:ext uri="{9D8B030D-6E8A-4147-A177-3AD203B41FA5}">
                      <a16:colId xmlns:a16="http://schemas.microsoft.com/office/drawing/2014/main" xmlns="" val="20008"/>
                    </a:ext>
                  </a:extLst>
                </a:gridCol>
                <a:gridCol w="558800">
                  <a:extLst>
                    <a:ext uri="{9D8B030D-6E8A-4147-A177-3AD203B41FA5}">
                      <a16:colId xmlns:a16="http://schemas.microsoft.com/office/drawing/2014/main" xmlns="" val="20009"/>
                    </a:ext>
                  </a:extLst>
                </a:gridCol>
                <a:gridCol w="495300">
                  <a:extLst>
                    <a:ext uri="{9D8B030D-6E8A-4147-A177-3AD203B41FA5}">
                      <a16:colId xmlns:a16="http://schemas.microsoft.com/office/drawing/2014/main" xmlns="" val="20002"/>
                    </a:ext>
                  </a:extLst>
                </a:gridCol>
                <a:gridCol w="914400">
                  <a:extLst>
                    <a:ext uri="{9D8B030D-6E8A-4147-A177-3AD203B41FA5}">
                      <a16:colId xmlns:a16="http://schemas.microsoft.com/office/drawing/2014/main" xmlns="" val="20003"/>
                    </a:ext>
                  </a:extLst>
                </a:gridCol>
                <a:gridCol w="994404">
                  <a:extLst>
                    <a:ext uri="{9D8B030D-6E8A-4147-A177-3AD203B41FA5}">
                      <a16:colId xmlns:a16="http://schemas.microsoft.com/office/drawing/2014/main" xmlns="" val="20004"/>
                    </a:ext>
                  </a:extLst>
                </a:gridCol>
                <a:gridCol w="389466">
                  <a:extLst>
                    <a:ext uri="{9D8B030D-6E8A-4147-A177-3AD203B41FA5}">
                      <a16:colId xmlns:a16="http://schemas.microsoft.com/office/drawing/2014/main" xmlns="" val="20005"/>
                    </a:ext>
                  </a:extLst>
                </a:gridCol>
                <a:gridCol w="1147633">
                  <a:extLst>
                    <a:ext uri="{9D8B030D-6E8A-4147-A177-3AD203B41FA5}">
                      <a16:colId xmlns:a16="http://schemas.microsoft.com/office/drawing/2014/main" xmlns="" val="20006"/>
                    </a:ext>
                  </a:extLst>
                </a:gridCol>
              </a:tblGrid>
              <a:tr h="920969">
                <a:tc>
                  <a:txBody>
                    <a:bodyPr/>
                    <a:lstStyle/>
                    <a:p>
                      <a:pPr algn="ctr"/>
                      <a:r>
                        <a:rPr lang="ru-RU" sz="800" dirty="0"/>
                        <a:t>№</a:t>
                      </a:r>
                    </a:p>
                    <a:p>
                      <a:pPr algn="ctr"/>
                      <a:r>
                        <a:rPr lang="ru-RU" sz="800" dirty="0" err="1"/>
                        <a:t>п</a:t>
                      </a:r>
                      <a:r>
                        <a:rPr lang="ru-RU" sz="800" dirty="0"/>
                        <a:t>/</a:t>
                      </a:r>
                      <a:r>
                        <a:rPr lang="ru-RU" sz="800" dirty="0" err="1"/>
                        <a:t>п</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800" dirty="0"/>
                        <a:t>№</a:t>
                      </a:r>
                    </a:p>
                    <a:p>
                      <a:pPr algn="ctr"/>
                      <a:r>
                        <a:rPr lang="ru-RU" sz="800" dirty="0"/>
                        <a:t>Проблемы из листа проблем</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мероприятие</a:t>
                      </a:r>
                      <a:endParaRPr kumimoji="0" lang="ru-RU"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Дата</a:t>
                      </a:r>
                      <a:r>
                        <a:rPr lang="ru-RU" sz="800" baseline="0" dirty="0"/>
                        <a:t> начала </a:t>
                      </a:r>
                      <a:r>
                        <a:rPr lang="ru-RU" sz="800" baseline="0" dirty="0" err="1"/>
                        <a:t>реализа</a:t>
                      </a:r>
                      <a:endParaRPr lang="ru-RU" sz="800" baseline="0" dirty="0"/>
                    </a:p>
                    <a:p>
                      <a:pPr algn="ctr"/>
                      <a:r>
                        <a:rPr lang="ru-RU" sz="800" baseline="0" dirty="0" err="1"/>
                        <a:t>ции</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Дата</a:t>
                      </a:r>
                      <a:r>
                        <a:rPr lang="ru-RU" sz="800" baseline="0" dirty="0"/>
                        <a:t> окончания реализации</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Статус</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Ф.И.О.</a:t>
                      </a:r>
                    </a:p>
                    <a:p>
                      <a:pPr algn="ctr"/>
                      <a:r>
                        <a:rPr lang="ru-RU" sz="800" dirty="0"/>
                        <a:t> ответственного</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Ф.И.О</a:t>
                      </a:r>
                      <a:r>
                        <a:rPr lang="ru-RU" sz="800" baseline="0" dirty="0"/>
                        <a:t>. исполнителя</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Затраты</a:t>
                      </a:r>
                      <a:r>
                        <a:rPr lang="ru-RU" sz="800" baseline="0" dirty="0"/>
                        <a:t>, </a:t>
                      </a:r>
                    </a:p>
                    <a:p>
                      <a:pPr algn="ctr"/>
                      <a:r>
                        <a:rPr lang="ru-RU" sz="800" baseline="0" dirty="0"/>
                        <a:t>руб.</a:t>
                      </a:r>
                      <a:endParaRPr lang="ru-RU" sz="800" baseline="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Полученный эффект  мероприятия/ комментарий</a:t>
                      </a:r>
                      <a:endParaRPr lang="ru-RU" sz="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950678">
                <a:tc>
                  <a:txBody>
                    <a:bodyPr/>
                    <a:lstStyle/>
                    <a:p>
                      <a:pPr algn="ctr"/>
                      <a:r>
                        <a:rPr lang="ru-RU" sz="1000" dirty="0"/>
                        <a:t>1</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endParaRPr lang="ru-RU" sz="1000" dirty="0"/>
                    </a:p>
                    <a:p>
                      <a:pPr algn="ctr"/>
                      <a:r>
                        <a:rPr lang="ru-RU" sz="1000" dirty="0"/>
                        <a:t>2</a:t>
                      </a:r>
                      <a:endParaRPr lang="ru-RU" sz="1000" dirty="0">
                        <a:latin typeface="Times New Roman" panose="02020603050405020304" pitchFamily="18" charset="0"/>
                        <a:cs typeface="Times New Roman" panose="02020603050405020304" pitchFamily="18" charset="0"/>
                      </a:endParaRPr>
                    </a:p>
                  </a:txBody>
                  <a:tcPr/>
                </a:tc>
                <a:tc>
                  <a:txBody>
                    <a:bodyPr/>
                    <a:lstStyle/>
                    <a:p>
                      <a:pPr algn="just"/>
                      <a:r>
                        <a:rPr lang="ru-RU" sz="1000" dirty="0"/>
                        <a:t>Разработка</a:t>
                      </a:r>
                      <a:r>
                        <a:rPr lang="ru-RU" sz="1000" baseline="0" dirty="0"/>
                        <a:t> и утверждение алгоритма маршрутизации первичной медицинской документации</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a:t>17.08.</a:t>
                      </a:r>
                    </a:p>
                    <a:p>
                      <a:pPr algn="ctr"/>
                      <a:r>
                        <a:rPr lang="ru-RU" sz="1000" dirty="0"/>
                        <a:t>2020</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a:t>27.09.</a:t>
                      </a:r>
                    </a:p>
                    <a:p>
                      <a:pPr algn="ctr"/>
                      <a:r>
                        <a:rPr lang="ru-RU" sz="1000" dirty="0"/>
                        <a:t>2020</a:t>
                      </a:r>
                    </a:p>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Зам</a:t>
                      </a:r>
                      <a:r>
                        <a:rPr lang="ru-RU" sz="1000" baseline="0" dirty="0"/>
                        <a:t> по внебольничной помощи Губанова Т.А.</a:t>
                      </a:r>
                      <a:endParaRPr lang="ru-RU" sz="1000" dirty="0"/>
                    </a:p>
                    <a:p>
                      <a:pPr marL="0" marR="0" indent="0" algn="ctr" defTabSz="914400" rtl="0" eaLnBrk="1" fontAlgn="auto" latinLnBrk="0" hangingPunct="1">
                        <a:lnSpc>
                          <a:spcPct val="100000"/>
                        </a:lnSpc>
                        <a:spcBef>
                          <a:spcPts val="0"/>
                        </a:spcBef>
                        <a:spcAft>
                          <a:spcPts val="0"/>
                        </a:spcAft>
                        <a:buClrTx/>
                        <a:buSzTx/>
                        <a:buFontTx/>
                        <a:buNone/>
                        <a:tabLst/>
                        <a:defRPr/>
                      </a:pP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Регистраторы</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a:t>-</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marL="228600" indent="-228600" algn="ctr">
                        <a:buAutoNum type="arabicPeriod"/>
                      </a:pPr>
                      <a:r>
                        <a:rPr lang="ru-RU" sz="800" dirty="0"/>
                        <a:t>Достижение</a:t>
                      </a:r>
                      <a:r>
                        <a:rPr lang="ru-RU" sz="800" baseline="0" dirty="0"/>
                        <a:t> критериев новой модели медицинской организации.</a:t>
                      </a:r>
                    </a:p>
                    <a:p>
                      <a:pPr marL="228600" indent="-228600" algn="ctr">
                        <a:buAutoNum type="arabicPeriod"/>
                      </a:pPr>
                      <a:endParaRPr lang="ru-RU" sz="800" baseline="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1158639">
                <a:tc>
                  <a:txBody>
                    <a:bodyPr/>
                    <a:lstStyle/>
                    <a:p>
                      <a:pPr algn="ctr"/>
                      <a:r>
                        <a:rPr lang="ru-RU" sz="1000" dirty="0"/>
                        <a:t>2</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endParaRPr lang="ru-RU" sz="1000" dirty="0"/>
                    </a:p>
                    <a:p>
                      <a:pPr algn="ctr"/>
                      <a:endParaRPr lang="ru-RU" sz="1000" dirty="0"/>
                    </a:p>
                    <a:p>
                      <a:pPr algn="ctr"/>
                      <a:r>
                        <a:rPr lang="ru-RU" sz="1000" dirty="0"/>
                        <a:t>2,3</a:t>
                      </a:r>
                      <a:endParaRPr lang="ru-RU" sz="1000" dirty="0">
                        <a:latin typeface="Times New Roman" panose="02020603050405020304" pitchFamily="18" charset="0"/>
                        <a:cs typeface="Times New Roman" panose="02020603050405020304" pitchFamily="18" charset="0"/>
                      </a:endParaRPr>
                    </a:p>
                  </a:txBody>
                  <a:tcPr/>
                </a:tc>
                <a:tc>
                  <a:txBody>
                    <a:bodyPr/>
                    <a:lstStyle/>
                    <a:p>
                      <a:pPr algn="just"/>
                      <a:r>
                        <a:rPr lang="ru-RU" sz="1000" dirty="0"/>
                        <a:t>Организация</a:t>
                      </a:r>
                      <a:r>
                        <a:rPr lang="ru-RU" sz="1000" baseline="0" dirty="0"/>
                        <a:t> разъяснительной работы и наглядной информации для пациентов и законных представителей по вопросу сохранности первичной медицинской документации в медицинской организации</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17.08.</a:t>
                      </a:r>
                    </a:p>
                    <a:p>
                      <a:pPr algn="ctr"/>
                      <a:r>
                        <a:rPr lang="ru-RU" sz="1000" dirty="0"/>
                        <a:t>2020</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постоянно</a:t>
                      </a:r>
                    </a:p>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Зам</a:t>
                      </a:r>
                      <a:r>
                        <a:rPr lang="ru-RU" sz="1000" baseline="0" dirty="0"/>
                        <a:t> по внебольничной помощи Губанова Т.А.</a:t>
                      </a:r>
                      <a:endParaRPr lang="ru-RU" sz="1000" dirty="0"/>
                    </a:p>
                    <a:p>
                      <a:pPr marL="0" marR="0" indent="0" algn="ctr" defTabSz="914400" rtl="0" eaLnBrk="1" fontAlgn="auto" latinLnBrk="0" hangingPunct="1">
                        <a:lnSpc>
                          <a:spcPct val="100000"/>
                        </a:lnSpc>
                        <a:spcBef>
                          <a:spcPts val="0"/>
                        </a:spcBef>
                        <a:spcAft>
                          <a:spcPts val="0"/>
                        </a:spcAft>
                        <a:buClrTx/>
                        <a:buSzTx/>
                        <a:buFontTx/>
                        <a:buNone/>
                        <a:tabLst/>
                        <a:defRPr/>
                      </a:pP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Лечащие</a:t>
                      </a:r>
                      <a:r>
                        <a:rPr lang="ru-RU" sz="1000" baseline="0" dirty="0"/>
                        <a:t> врачи</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endParaRPr lang="ru-RU" sz="1000" dirty="0"/>
                    </a:p>
                    <a:p>
                      <a:pPr algn="ctr"/>
                      <a:r>
                        <a:rPr lang="ru-RU" sz="1000" dirty="0"/>
                        <a:t>-</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800" baseline="0" dirty="0" smtClean="0"/>
                        <a:t>2. Снижение количества и суммы штрафных санкций на 100 случаев оказания медицинской помощи не менее, чем на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u="none" strike="noStrike" kern="1200" cap="none" spc="0" normalizeH="0" baseline="0" noProof="0" dirty="0" smtClean="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5"/>
                  </a:ext>
                </a:extLst>
              </a:tr>
              <a:tr h="2602355">
                <a:tc>
                  <a:txBody>
                    <a:bodyPr/>
                    <a:lstStyle/>
                    <a:p>
                      <a:pPr algn="ctr"/>
                      <a:r>
                        <a:rPr lang="ru-RU" sz="1000" dirty="0"/>
                        <a:t>3</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r>
                        <a:rPr lang="ru-RU" sz="1000" dirty="0"/>
                        <a:t> </a:t>
                      </a:r>
                    </a:p>
                    <a:p>
                      <a:pPr algn="ctr"/>
                      <a:r>
                        <a:rPr lang="ru-RU" sz="1000" dirty="0"/>
                        <a:t>4, 5,</a:t>
                      </a:r>
                      <a:r>
                        <a:rPr lang="ru-RU" sz="1000" baseline="0" dirty="0"/>
                        <a:t>  </a:t>
                      </a:r>
                      <a:r>
                        <a:rPr lang="ru-RU" sz="1000" dirty="0"/>
                        <a:t>6,</a:t>
                      </a:r>
                    </a:p>
                    <a:p>
                      <a:pPr algn="ctr"/>
                      <a:r>
                        <a:rPr lang="ru-RU" sz="1000" dirty="0"/>
                        <a:t>7, 10,</a:t>
                      </a:r>
                    </a:p>
                    <a:p>
                      <a:pPr algn="ctr"/>
                      <a:r>
                        <a:rPr lang="ru-RU" sz="1000" dirty="0"/>
                        <a:t>10.1-10.4</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a:t>Проведение совещания с врачами по вопросам:</a:t>
                      </a:r>
                      <a:r>
                        <a:rPr lang="ru-RU" sz="1000" baseline="0" dirty="0"/>
                        <a:t> соблюдения требований законодательства к качеству  ведения документации (приказ МЗ РФ от 10.05.2017 № 203 «Об утверждении критериев оценки качества медицинской помощи») и соблюдения требований приказа МЗ РФ от 20.12.2020 № 1177н</a:t>
                      </a:r>
                      <a:r>
                        <a:rPr lang="ru-RU" sz="1000" spc="-1" dirty="0">
                          <a:uFill>
                            <a:solidFill>
                              <a:srgbClr val="FFFFFF"/>
                            </a:solidFill>
                          </a:uFill>
                        </a:rPr>
                        <a:t> «Об утверждении порядка дачи информированного согласия на медицинское вмешательство и добровольного отказа от медицинского вмешательства в отношении определенных видов медицинских вмешательств, форм информированного добровольного согласия на медицинское вмешательство и форм отказа от медицинского вмешательства»;</a:t>
                      </a:r>
                      <a:endParaRPr lang="ru-RU" sz="1000" spc="-1" dirty="0">
                        <a:uFill>
                          <a:solidFill>
                            <a:srgbClr val="FFFFFF"/>
                          </a:solidFill>
                        </a:uFill>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endParaRPr lang="ru-RU" sz="1000" dirty="0"/>
                    </a:p>
                    <a:p>
                      <a:pPr algn="ctr"/>
                      <a:endParaRPr lang="ru-RU" sz="1000" dirty="0"/>
                    </a:p>
                    <a:p>
                      <a:pPr algn="ctr"/>
                      <a:endParaRPr lang="ru-RU" sz="1000" dirty="0"/>
                    </a:p>
                    <a:p>
                      <a:pPr algn="ctr"/>
                      <a:endParaRPr lang="ru-RU" sz="1000" dirty="0"/>
                    </a:p>
                    <a:p>
                      <a:pPr algn="ctr"/>
                      <a:endParaRPr lang="ru-RU" sz="1000" dirty="0"/>
                    </a:p>
                    <a:p>
                      <a:pPr algn="ctr"/>
                      <a:endParaRPr lang="ru-RU" sz="1000" dirty="0"/>
                    </a:p>
                    <a:p>
                      <a:pPr algn="ctr"/>
                      <a:endParaRPr lang="ru-RU" sz="1000" dirty="0"/>
                    </a:p>
                    <a:p>
                      <a:pPr algn="ctr"/>
                      <a:r>
                        <a:rPr lang="ru-RU" sz="1000" dirty="0"/>
                        <a:t>Июль</a:t>
                      </a:r>
                    </a:p>
                    <a:p>
                      <a:pPr algn="ctr"/>
                      <a:r>
                        <a:rPr lang="ru-RU" sz="1000" dirty="0"/>
                        <a:t>2020</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Июль</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2020</a:t>
                      </a:r>
                    </a:p>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Зам</a:t>
                      </a:r>
                      <a:r>
                        <a:rPr lang="ru-RU" sz="1000" baseline="0" dirty="0"/>
                        <a:t> по внебольничной помощи Губанова Т.А.</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endParaRPr lang="ru-RU" sz="1000" dirty="0"/>
                    </a:p>
                    <a:p>
                      <a:pPr algn="ctr"/>
                      <a:endParaRPr lang="ru-RU" sz="1000" dirty="0"/>
                    </a:p>
                    <a:p>
                      <a:pPr algn="ctr"/>
                      <a:endParaRPr lang="ru-RU" sz="1000" dirty="0"/>
                    </a:p>
                    <a:p>
                      <a:pPr algn="ctr"/>
                      <a:endParaRPr lang="ru-RU" sz="1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algn="ctr"/>
                      <a:r>
                        <a:rPr lang="ru-RU" sz="1000" dirty="0" err="1"/>
                        <a:t>Шабля</a:t>
                      </a:r>
                      <a:r>
                        <a:rPr lang="ru-RU" sz="1000" dirty="0"/>
                        <a:t> Ю.П.</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endParaRPr lang="ru-RU" sz="1000" dirty="0"/>
                    </a:p>
                    <a:p>
                      <a:pPr algn="ctr"/>
                      <a:r>
                        <a:rPr lang="ru-RU" sz="1000" dirty="0"/>
                        <a:t>-</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00" u="none" strike="noStrike" kern="1200" cap="none" spc="0" normalizeH="0" baseline="0" noProof="0" dirty="0" smtClean="0">
                          <a:ln>
                            <a:noFill/>
                          </a:ln>
                          <a:effectLst/>
                          <a:uLnTx/>
                          <a:uFillTx/>
                        </a:rPr>
                        <a:t>3. Увеличение  оплаты затрат на оказание медицинской помощи населению по обязательному медицинскому страхованию граждан из средств ФОМС по результатам медико-экономической экспертизы.</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xmlns="" val="2955478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p:nvPr>
        </p:nvSpPr>
        <p:spPr/>
        <p:txBody>
          <a:bodyPr/>
          <a:lstStyle/>
          <a:p>
            <a:endParaRPr lang="ru-RU"/>
          </a:p>
        </p:txBody>
      </p:sp>
      <p:sp>
        <p:nvSpPr>
          <p:cNvPr id="4" name="CustomShape 5"/>
          <p:cNvSpPr/>
          <p:nvPr/>
        </p:nvSpPr>
        <p:spPr>
          <a:xfrm>
            <a:off x="2370816" y="291124"/>
            <a:ext cx="5933787" cy="13888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2400" spc="-1" dirty="0" smtClean="0">
                <a:uFill>
                  <a:solidFill>
                    <a:srgbClr val="FFFFFF"/>
                  </a:solidFill>
                </a:uFill>
                <a:latin typeface="Times New Roman" panose="02020603050405020304" pitchFamily="18" charset="0"/>
                <a:cs typeface="Times New Roman" panose="02020603050405020304" pitchFamily="18" charset="0"/>
              </a:rPr>
              <a:t>План мероприятий</a:t>
            </a:r>
            <a:endParaRPr lang="ru-RU" sz="2400" dirty="0" smtClean="0">
              <a:latin typeface="Times New Roman" panose="02020603050405020304" pitchFamily="18" charset="0"/>
              <a:cs typeface="Times New Roman" panose="02020603050405020304" pitchFamily="18" charset="0"/>
            </a:endParaRPr>
          </a:p>
          <a:p>
            <a:pPr algn="ctr">
              <a:lnSpc>
                <a:spcPct val="100000"/>
              </a:lnSpc>
            </a:pPr>
            <a:r>
              <a:rPr lang="ru-RU" altLang="ru-RU" sz="2400" b="1" spc="-1" dirty="0" smtClean="0">
                <a:uFill>
                  <a:solidFill>
                    <a:srgbClr val="FFFFFF"/>
                  </a:solidFill>
                </a:uFill>
                <a:latin typeface="Times New Roman" panose="02020603050405020304" pitchFamily="18" charset="0"/>
                <a:cs typeface="Times New Roman" panose="02020603050405020304" pitchFamily="18" charset="0"/>
              </a:rPr>
              <a:t/>
            </a:r>
            <a:br>
              <a:rPr lang="ru-RU" altLang="ru-RU" sz="2400" b="1" spc="-1" dirty="0" smtClean="0">
                <a:uFill>
                  <a:solidFill>
                    <a:srgbClr val="FFFFFF"/>
                  </a:solidFill>
                </a:uFill>
                <a:latin typeface="Times New Roman" panose="02020603050405020304" pitchFamily="18" charset="0"/>
                <a:cs typeface="Times New Roman" panose="02020603050405020304" pitchFamily="18" charset="0"/>
              </a:rPr>
            </a:br>
            <a:endParaRPr lang="ru-RU" sz="2400" spc="-1" dirty="0">
              <a:solidFill>
                <a:srgbClr val="002060"/>
              </a:solidFill>
              <a:uFill>
                <a:solidFill>
                  <a:srgbClr val="FFFFFF"/>
                </a:solidFill>
              </a:u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1059" y="3641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xmlns="" id="{4B69DCE3-B6C2-48DB-BA36-DC467B7C596C}"/>
              </a:ext>
            </a:extLst>
          </p:cNvPr>
          <p:cNvSpPr txBox="1"/>
          <p:nvPr/>
        </p:nvSpPr>
        <p:spPr>
          <a:xfrm>
            <a:off x="780694" y="1762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7" name="Таблица 6"/>
          <p:cNvGraphicFramePr>
            <a:graphicFrameLocks noGrp="1"/>
          </p:cNvGraphicFramePr>
          <p:nvPr>
            <p:extLst>
              <p:ext uri="{D42A27DB-BD31-4B8C-83A1-F6EECF244321}">
                <p14:modId xmlns:p14="http://schemas.microsoft.com/office/powerpoint/2010/main" xmlns="" val="1844272975"/>
              </p:ext>
            </p:extLst>
          </p:nvPr>
        </p:nvGraphicFramePr>
        <p:xfrm>
          <a:off x="274477" y="1041021"/>
          <a:ext cx="8721326" cy="5044819"/>
        </p:xfrm>
        <a:graphic>
          <a:graphicData uri="http://schemas.openxmlformats.org/drawingml/2006/table">
            <a:tbl>
              <a:tblPr firstRow="1" bandRow="1">
                <a:tableStyleId>{93296810-A885-4BE3-A3E7-6D5BEEA58F35}</a:tableStyleId>
              </a:tblPr>
              <a:tblGrid>
                <a:gridCol w="385923">
                  <a:extLst>
                    <a:ext uri="{9D8B030D-6E8A-4147-A177-3AD203B41FA5}">
                      <a16:colId xmlns:a16="http://schemas.microsoft.com/office/drawing/2014/main" xmlns="" val="20000"/>
                    </a:ext>
                  </a:extLst>
                </a:gridCol>
                <a:gridCol w="444500">
                  <a:extLst>
                    <a:ext uri="{9D8B030D-6E8A-4147-A177-3AD203B41FA5}">
                      <a16:colId xmlns:a16="http://schemas.microsoft.com/office/drawing/2014/main" xmlns="" val="20001"/>
                    </a:ext>
                  </a:extLst>
                </a:gridCol>
                <a:gridCol w="2484537">
                  <a:extLst>
                    <a:ext uri="{9D8B030D-6E8A-4147-A177-3AD203B41FA5}">
                      <a16:colId xmlns:a16="http://schemas.microsoft.com/office/drawing/2014/main" xmlns="" val="20007"/>
                    </a:ext>
                  </a:extLst>
                </a:gridCol>
                <a:gridCol w="702733">
                  <a:extLst>
                    <a:ext uri="{9D8B030D-6E8A-4147-A177-3AD203B41FA5}">
                      <a16:colId xmlns:a16="http://schemas.microsoft.com/office/drawing/2014/main" xmlns="" val="20008"/>
                    </a:ext>
                  </a:extLst>
                </a:gridCol>
                <a:gridCol w="558800">
                  <a:extLst>
                    <a:ext uri="{9D8B030D-6E8A-4147-A177-3AD203B41FA5}">
                      <a16:colId xmlns:a16="http://schemas.microsoft.com/office/drawing/2014/main" xmlns="" val="20009"/>
                    </a:ext>
                  </a:extLst>
                </a:gridCol>
                <a:gridCol w="524934">
                  <a:extLst>
                    <a:ext uri="{9D8B030D-6E8A-4147-A177-3AD203B41FA5}">
                      <a16:colId xmlns:a16="http://schemas.microsoft.com/office/drawing/2014/main" xmlns="" val="20002"/>
                    </a:ext>
                  </a:extLst>
                </a:gridCol>
                <a:gridCol w="1049866">
                  <a:extLst>
                    <a:ext uri="{9D8B030D-6E8A-4147-A177-3AD203B41FA5}">
                      <a16:colId xmlns:a16="http://schemas.microsoft.com/office/drawing/2014/main" xmlns="" val="20003"/>
                    </a:ext>
                  </a:extLst>
                </a:gridCol>
                <a:gridCol w="1032934">
                  <a:extLst>
                    <a:ext uri="{9D8B030D-6E8A-4147-A177-3AD203B41FA5}">
                      <a16:colId xmlns:a16="http://schemas.microsoft.com/office/drawing/2014/main" xmlns="" val="20004"/>
                    </a:ext>
                  </a:extLst>
                </a:gridCol>
                <a:gridCol w="389466">
                  <a:extLst>
                    <a:ext uri="{9D8B030D-6E8A-4147-A177-3AD203B41FA5}">
                      <a16:colId xmlns:a16="http://schemas.microsoft.com/office/drawing/2014/main" xmlns="" val="20005"/>
                    </a:ext>
                  </a:extLst>
                </a:gridCol>
                <a:gridCol w="1147633">
                  <a:extLst>
                    <a:ext uri="{9D8B030D-6E8A-4147-A177-3AD203B41FA5}">
                      <a16:colId xmlns:a16="http://schemas.microsoft.com/office/drawing/2014/main" xmlns="" val="20006"/>
                    </a:ext>
                  </a:extLst>
                </a:gridCol>
              </a:tblGrid>
              <a:tr h="927754">
                <a:tc>
                  <a:txBody>
                    <a:bodyPr/>
                    <a:lstStyle/>
                    <a:p>
                      <a:pPr algn="ctr"/>
                      <a:r>
                        <a:rPr lang="ru-RU" sz="800" dirty="0"/>
                        <a:t>№</a:t>
                      </a:r>
                    </a:p>
                    <a:p>
                      <a:pPr algn="ctr"/>
                      <a:r>
                        <a:rPr lang="ru-RU" sz="800" dirty="0" err="1"/>
                        <a:t>п</a:t>
                      </a:r>
                      <a:r>
                        <a:rPr lang="ru-RU" sz="800" dirty="0"/>
                        <a:t>/</a:t>
                      </a:r>
                      <a:r>
                        <a:rPr lang="ru-RU" sz="800" dirty="0" err="1"/>
                        <a:t>п</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800" dirty="0"/>
                        <a:t>№</a:t>
                      </a:r>
                    </a:p>
                    <a:p>
                      <a:pPr algn="ctr"/>
                      <a:r>
                        <a:rPr lang="ru-RU" sz="800" dirty="0"/>
                        <a:t>Проблемы из листа проблем</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мероприятие</a:t>
                      </a:r>
                      <a:endParaRPr kumimoji="0" lang="ru-RU"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Дата</a:t>
                      </a:r>
                      <a:r>
                        <a:rPr lang="ru-RU" sz="800" baseline="0" dirty="0"/>
                        <a:t> начала </a:t>
                      </a:r>
                      <a:r>
                        <a:rPr lang="ru-RU" sz="800" baseline="0" dirty="0" err="1"/>
                        <a:t>реализа</a:t>
                      </a:r>
                      <a:endParaRPr lang="ru-RU" sz="800" baseline="0" dirty="0"/>
                    </a:p>
                    <a:p>
                      <a:pPr algn="ctr"/>
                      <a:r>
                        <a:rPr lang="ru-RU" sz="800" baseline="0" dirty="0" err="1"/>
                        <a:t>ции</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Дата</a:t>
                      </a:r>
                      <a:r>
                        <a:rPr lang="ru-RU" sz="800" baseline="0" dirty="0"/>
                        <a:t> окончания реализации</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Статус</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Ф.И.О.</a:t>
                      </a:r>
                    </a:p>
                    <a:p>
                      <a:pPr algn="ctr"/>
                      <a:r>
                        <a:rPr lang="ru-RU" sz="800" dirty="0"/>
                        <a:t> ответственного</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Ф.И.О</a:t>
                      </a:r>
                      <a:r>
                        <a:rPr lang="ru-RU" sz="800" baseline="0" dirty="0"/>
                        <a:t>. исполнителя</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Затраты</a:t>
                      </a:r>
                      <a:r>
                        <a:rPr lang="ru-RU" sz="800" baseline="0" dirty="0"/>
                        <a:t>, </a:t>
                      </a:r>
                    </a:p>
                    <a:p>
                      <a:pPr algn="ctr"/>
                      <a:r>
                        <a:rPr lang="ru-RU" sz="800" baseline="0" dirty="0"/>
                        <a:t>руб.</a:t>
                      </a:r>
                      <a:endParaRPr lang="ru-RU" sz="800" baseline="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Полученный эффект  мероприятия/ комментарий</a:t>
                      </a:r>
                      <a:endParaRPr lang="ru-RU" sz="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762841">
                <a:tc>
                  <a:txBody>
                    <a:bodyPr/>
                    <a:lstStyle/>
                    <a:p>
                      <a:pPr algn="ctr"/>
                      <a:r>
                        <a:rPr lang="ru-RU" sz="1000" dirty="0"/>
                        <a:t>4</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endParaRPr lang="ru-RU" sz="1000" dirty="0"/>
                    </a:p>
                    <a:p>
                      <a:pPr algn="ctr"/>
                      <a:r>
                        <a:rPr lang="ru-RU" sz="1000" dirty="0"/>
                        <a:t>6</a:t>
                      </a:r>
                      <a:endParaRPr lang="ru-RU" sz="1000" dirty="0">
                        <a:latin typeface="Times New Roman" panose="02020603050405020304" pitchFamily="18" charset="0"/>
                        <a:cs typeface="Times New Roman" panose="02020603050405020304" pitchFamily="18" charset="0"/>
                      </a:endParaRPr>
                    </a:p>
                  </a:txBody>
                  <a:tcPr/>
                </a:tc>
                <a:tc>
                  <a:txBody>
                    <a:bodyPr/>
                    <a:lstStyle/>
                    <a:p>
                      <a:pPr algn="just"/>
                      <a:r>
                        <a:rPr lang="ru-RU" sz="1000" dirty="0"/>
                        <a:t>Организация</a:t>
                      </a:r>
                      <a:r>
                        <a:rPr lang="ru-RU" sz="1000" baseline="0" dirty="0"/>
                        <a:t> </a:t>
                      </a:r>
                      <a:r>
                        <a:rPr lang="ru-RU" sz="1000" dirty="0"/>
                        <a:t> обучения врачей работе в Барс МИС, в том числе по закрытию талонов законченного случая</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17.08.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2020</a:t>
                      </a:r>
                      <a:endParaRPr kumimoji="0" lang="ru-RU"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000" dirty="0"/>
                        <a:t>25.10.</a:t>
                      </a:r>
                    </a:p>
                    <a:p>
                      <a:pPr algn="ctr"/>
                      <a:r>
                        <a:rPr lang="ru-RU" sz="1000" dirty="0"/>
                        <a:t>2020</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Зам</a:t>
                      </a:r>
                      <a:r>
                        <a:rPr lang="ru-RU" sz="1000" baseline="0" dirty="0"/>
                        <a:t> по внебольничной помощи Губанова Т.А.</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err="1"/>
                        <a:t>Вьюкова</a:t>
                      </a:r>
                      <a:r>
                        <a:rPr lang="ru-RU" sz="1000" dirty="0"/>
                        <a:t> А.Н.</a:t>
                      </a:r>
                    </a:p>
                    <a:p>
                      <a:pPr algn="ctr"/>
                      <a:r>
                        <a:rPr lang="ru-RU" sz="1000" dirty="0"/>
                        <a:t>Ионов С.В.</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00" u="none" strike="noStrike" kern="1200" cap="none" spc="0" normalizeH="0" baseline="0" noProof="0" dirty="0" smtClean="0">
                          <a:ln>
                            <a:noFill/>
                          </a:ln>
                          <a:effectLst/>
                          <a:uLnTx/>
                          <a:uFillTx/>
                        </a:rPr>
                        <a:t>4. Эффективное использование внебюджетных финансовых средств на нужды медицинской организации.</a:t>
                      </a:r>
                      <a:endParaRPr kumimoji="0" lang="ru-RU" sz="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3"/>
                  </a:ext>
                </a:extLst>
              </a:tr>
              <a:tr h="853440">
                <a:tc>
                  <a:txBody>
                    <a:bodyPr/>
                    <a:lstStyle/>
                    <a:p>
                      <a:pPr algn="ctr"/>
                      <a:r>
                        <a:rPr lang="ru-RU" sz="1000" dirty="0"/>
                        <a:t>5</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endParaRPr lang="ru-RU" sz="1000" dirty="0"/>
                    </a:p>
                    <a:p>
                      <a:pPr algn="ctr"/>
                      <a:endParaRPr lang="ru-RU" sz="1000" dirty="0"/>
                    </a:p>
                    <a:p>
                      <a:pPr algn="ctr"/>
                      <a:endParaRPr lang="ru-RU" sz="1000" dirty="0"/>
                    </a:p>
                    <a:p>
                      <a:pPr algn="ctr"/>
                      <a:r>
                        <a:rPr lang="ru-RU" sz="1000" dirty="0"/>
                        <a:t>8</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Проведение </a:t>
                      </a:r>
                      <a:r>
                        <a:rPr lang="en-US" sz="1000" dirty="0"/>
                        <a:t>I</a:t>
                      </a:r>
                      <a:r>
                        <a:rPr lang="ru-RU" sz="1000" dirty="0"/>
                        <a:t> уровня контроля качества медицинской помощи и ведения первичной медицинской документации, запрошенной на медико-экономическую экспертизу с охватом 100%</a:t>
                      </a:r>
                      <a:r>
                        <a:rPr lang="ru-RU" sz="1000" baseline="0" dirty="0"/>
                        <a:t> и оформление листа контроля.</a:t>
                      </a:r>
                      <a:endParaRPr lang="ru-RU" sz="1000" baseline="0" dirty="0">
                        <a:solidFill>
                          <a:prstClr val="black"/>
                        </a:solidFill>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17.08.</a:t>
                      </a:r>
                    </a:p>
                    <a:p>
                      <a:pPr algn="ctr"/>
                      <a:r>
                        <a:rPr lang="ru-RU" sz="1000" dirty="0"/>
                        <a:t>2020</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постоянно</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endParaRPr lang="ru-RU"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Зам</a:t>
                      </a:r>
                      <a:r>
                        <a:rPr lang="ru-RU" sz="1000" baseline="0" dirty="0"/>
                        <a:t> по внебольничной помощи Губанова Т.А.</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algn="ctr"/>
                      <a:r>
                        <a:rPr lang="ru-RU" sz="1000" dirty="0" err="1"/>
                        <a:t>Шабля</a:t>
                      </a:r>
                      <a:r>
                        <a:rPr lang="ru-RU" sz="1000" dirty="0"/>
                        <a:t> Ю.П.</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endParaRPr lang="ru-RU" sz="1000" dirty="0"/>
                    </a:p>
                    <a:p>
                      <a:pPr algn="ctr"/>
                      <a:r>
                        <a:rPr lang="ru-RU" sz="1000" dirty="0"/>
                        <a:t>-</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1295779">
                <a:tc>
                  <a:txBody>
                    <a:bodyPr/>
                    <a:lstStyle/>
                    <a:p>
                      <a:pPr algn="ctr"/>
                      <a:r>
                        <a:rPr lang="ru-RU" sz="1000" dirty="0"/>
                        <a:t>6</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endParaRPr lang="ru-RU" sz="1000" dirty="0"/>
                    </a:p>
                    <a:p>
                      <a:pPr algn="ctr"/>
                      <a:endParaRPr lang="ru-RU" sz="1000" dirty="0"/>
                    </a:p>
                    <a:p>
                      <a:pPr algn="ctr"/>
                      <a:endParaRPr lang="ru-RU" sz="1000" dirty="0"/>
                    </a:p>
                    <a:p>
                      <a:pPr algn="ctr"/>
                      <a:r>
                        <a:rPr lang="ru-RU" sz="1000" dirty="0"/>
                        <a:t>9</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aseline="0" dirty="0"/>
                        <a:t>Проведение нулевого </a:t>
                      </a:r>
                      <a:r>
                        <a:rPr lang="ru-RU" sz="1000" dirty="0"/>
                        <a:t>уровня контроля качества медицинской помощи и ведения первичной медицинской документации, запрошенной на медико-экономическую экспертизу с охватом 100%</a:t>
                      </a:r>
                      <a:r>
                        <a:rPr lang="ru-RU" sz="1000" baseline="0" dirty="0"/>
                        <a:t>и оформление листа контроля.</a:t>
                      </a:r>
                      <a:endParaRPr lang="ru-RU" sz="1000" baseline="0" dirty="0">
                        <a:solidFill>
                          <a:prstClr val="black"/>
                        </a:solidFill>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17.08.</a:t>
                      </a:r>
                    </a:p>
                    <a:p>
                      <a:pPr algn="ctr"/>
                      <a:r>
                        <a:rPr lang="ru-RU" sz="1000" dirty="0"/>
                        <a:t>2020</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постоянно</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u="none" strike="noStrike" kern="1200" cap="none" spc="0" normalizeH="0" baseline="0" noProof="0" dirty="0">
                        <a:ln>
                          <a:noFill/>
                        </a:ln>
                        <a:effectLst/>
                        <a:uLnTx/>
                        <a:uFillTx/>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Зам</a:t>
                      </a:r>
                      <a:r>
                        <a:rPr lang="ru-RU" sz="1000" baseline="0" dirty="0"/>
                        <a:t> по внебольничной помощи Губанова Т.А.</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Врачи педиатры</a:t>
                      </a:r>
                      <a:r>
                        <a:rPr lang="ru-RU" sz="1000" baseline="0" dirty="0"/>
                        <a:t> (участковые, узкие специалисты)</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endParaRPr lang="ru-RU" sz="1000" dirty="0"/>
                    </a:p>
                    <a:p>
                      <a:pPr algn="ctr"/>
                      <a:r>
                        <a:rPr lang="ru-RU" sz="1000" dirty="0"/>
                        <a:t>-</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626620">
                <a:tc>
                  <a:txBody>
                    <a:bodyPr/>
                    <a:lstStyle/>
                    <a:p>
                      <a:pPr algn="ctr"/>
                      <a:r>
                        <a:rPr lang="ru-RU" sz="1000" dirty="0"/>
                        <a:t>7</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endParaRPr lang="ru-RU" sz="1000" dirty="0"/>
                    </a:p>
                    <a:p>
                      <a:pPr algn="ctr"/>
                      <a:endParaRPr lang="ru-RU" sz="1000" dirty="0"/>
                    </a:p>
                    <a:p>
                      <a:pPr algn="ctr"/>
                      <a:r>
                        <a:rPr lang="ru-RU" sz="1000" dirty="0"/>
                        <a:t>1</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Передача</a:t>
                      </a:r>
                      <a:r>
                        <a:rPr lang="ru-RU" sz="1000" baseline="0" dirty="0"/>
                        <a:t> форм 112/1 в организационно-методический отдел на медико-экономическую экспертизу  по актам передачи.</a:t>
                      </a:r>
                      <a:endParaRPr lang="ru-RU" sz="1000" baseline="0" dirty="0">
                        <a:solidFill>
                          <a:prstClr val="black"/>
                        </a:solidFill>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17.08.</a:t>
                      </a:r>
                    </a:p>
                    <a:p>
                      <a:pPr algn="ctr"/>
                      <a:r>
                        <a:rPr lang="ru-RU" sz="1000" dirty="0"/>
                        <a:t>2020</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постоянно</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Зам</a:t>
                      </a:r>
                      <a:r>
                        <a:rPr lang="ru-RU" sz="1000" baseline="0" dirty="0"/>
                        <a:t> по внебольничной помощи Губанова Т.А.</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Лечащие врачи</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endParaRPr lang="ru-RU" sz="1000" dirty="0"/>
                    </a:p>
                    <a:p>
                      <a:pPr algn="ctr"/>
                      <a:r>
                        <a:rPr lang="ru-RU" sz="1000" dirty="0"/>
                        <a:t>-</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xmlns="" val="1326436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p:nvPr>
        </p:nvSpPr>
        <p:spPr/>
        <p:txBody>
          <a:bodyPr/>
          <a:lstStyle/>
          <a:p>
            <a:endParaRPr lang="ru-RU"/>
          </a:p>
        </p:txBody>
      </p:sp>
      <p:sp>
        <p:nvSpPr>
          <p:cNvPr id="4" name="CustomShape 5"/>
          <p:cNvSpPr/>
          <p:nvPr/>
        </p:nvSpPr>
        <p:spPr>
          <a:xfrm>
            <a:off x="2370816" y="291124"/>
            <a:ext cx="5933787" cy="13888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2400" spc="-1" dirty="0" smtClean="0">
                <a:uFill>
                  <a:solidFill>
                    <a:srgbClr val="FFFFFF"/>
                  </a:solidFill>
                </a:uFill>
                <a:latin typeface="Times New Roman" panose="02020603050405020304" pitchFamily="18" charset="0"/>
                <a:cs typeface="Times New Roman" panose="02020603050405020304" pitchFamily="18" charset="0"/>
              </a:rPr>
              <a:t>План мероприятий</a:t>
            </a:r>
            <a:endParaRPr lang="ru-RU" sz="2400" dirty="0" smtClean="0">
              <a:latin typeface="Times New Roman" panose="02020603050405020304" pitchFamily="18" charset="0"/>
              <a:cs typeface="Times New Roman" panose="02020603050405020304" pitchFamily="18" charset="0"/>
            </a:endParaRPr>
          </a:p>
          <a:p>
            <a:pPr algn="ctr">
              <a:lnSpc>
                <a:spcPct val="100000"/>
              </a:lnSpc>
            </a:pPr>
            <a:r>
              <a:rPr lang="ru-RU" altLang="ru-RU" sz="2400" b="1" spc="-1" dirty="0" smtClean="0">
                <a:uFill>
                  <a:solidFill>
                    <a:srgbClr val="FFFFFF"/>
                  </a:solidFill>
                </a:uFill>
                <a:latin typeface="Times New Roman" panose="02020603050405020304" pitchFamily="18" charset="0"/>
                <a:cs typeface="Times New Roman" panose="02020603050405020304" pitchFamily="18" charset="0"/>
              </a:rPr>
              <a:t/>
            </a:r>
            <a:br>
              <a:rPr lang="ru-RU" altLang="ru-RU" sz="2400" b="1" spc="-1" dirty="0" smtClean="0">
                <a:uFill>
                  <a:solidFill>
                    <a:srgbClr val="FFFFFF"/>
                  </a:solidFill>
                </a:uFill>
                <a:latin typeface="Times New Roman" panose="02020603050405020304" pitchFamily="18" charset="0"/>
                <a:cs typeface="Times New Roman" panose="02020603050405020304" pitchFamily="18" charset="0"/>
              </a:rPr>
            </a:br>
            <a:endParaRPr lang="ru-RU" sz="2400" spc="-1" dirty="0">
              <a:solidFill>
                <a:srgbClr val="002060"/>
              </a:solidFill>
              <a:uFill>
                <a:solidFill>
                  <a:srgbClr val="FFFFFF"/>
                </a:solidFill>
              </a:u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1059" y="3641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xmlns="" id="{4B69DCE3-B6C2-48DB-BA36-DC467B7C596C}"/>
              </a:ext>
            </a:extLst>
          </p:cNvPr>
          <p:cNvSpPr txBox="1"/>
          <p:nvPr/>
        </p:nvSpPr>
        <p:spPr>
          <a:xfrm>
            <a:off x="780694" y="1762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0" name="Таблица 9"/>
          <p:cNvGraphicFramePr>
            <a:graphicFrameLocks noGrp="1"/>
          </p:cNvGraphicFramePr>
          <p:nvPr>
            <p:extLst>
              <p:ext uri="{D42A27DB-BD31-4B8C-83A1-F6EECF244321}">
                <p14:modId xmlns:p14="http://schemas.microsoft.com/office/powerpoint/2010/main" xmlns="" val="476661802"/>
              </p:ext>
            </p:extLst>
          </p:nvPr>
        </p:nvGraphicFramePr>
        <p:xfrm>
          <a:off x="274477" y="1041021"/>
          <a:ext cx="8721326" cy="4710380"/>
        </p:xfrm>
        <a:graphic>
          <a:graphicData uri="http://schemas.openxmlformats.org/drawingml/2006/table">
            <a:tbl>
              <a:tblPr firstRow="1" bandRow="1">
                <a:tableStyleId>{93296810-A885-4BE3-A3E7-6D5BEEA58F35}</a:tableStyleId>
              </a:tblPr>
              <a:tblGrid>
                <a:gridCol w="373223">
                  <a:extLst>
                    <a:ext uri="{9D8B030D-6E8A-4147-A177-3AD203B41FA5}">
                      <a16:colId xmlns:a16="http://schemas.microsoft.com/office/drawing/2014/main" xmlns="" val="20000"/>
                    </a:ext>
                  </a:extLst>
                </a:gridCol>
                <a:gridCol w="762000">
                  <a:extLst>
                    <a:ext uri="{9D8B030D-6E8A-4147-A177-3AD203B41FA5}">
                      <a16:colId xmlns:a16="http://schemas.microsoft.com/office/drawing/2014/main" xmlns="" val="20001"/>
                    </a:ext>
                  </a:extLst>
                </a:gridCol>
                <a:gridCol w="2179737">
                  <a:extLst>
                    <a:ext uri="{9D8B030D-6E8A-4147-A177-3AD203B41FA5}">
                      <a16:colId xmlns:a16="http://schemas.microsoft.com/office/drawing/2014/main" xmlns="" val="20007"/>
                    </a:ext>
                  </a:extLst>
                </a:gridCol>
                <a:gridCol w="702733">
                  <a:extLst>
                    <a:ext uri="{9D8B030D-6E8A-4147-A177-3AD203B41FA5}">
                      <a16:colId xmlns:a16="http://schemas.microsoft.com/office/drawing/2014/main" xmlns="" val="20008"/>
                    </a:ext>
                  </a:extLst>
                </a:gridCol>
                <a:gridCol w="558800">
                  <a:extLst>
                    <a:ext uri="{9D8B030D-6E8A-4147-A177-3AD203B41FA5}">
                      <a16:colId xmlns:a16="http://schemas.microsoft.com/office/drawing/2014/main" xmlns="" val="20009"/>
                    </a:ext>
                  </a:extLst>
                </a:gridCol>
                <a:gridCol w="524934">
                  <a:extLst>
                    <a:ext uri="{9D8B030D-6E8A-4147-A177-3AD203B41FA5}">
                      <a16:colId xmlns:a16="http://schemas.microsoft.com/office/drawing/2014/main" xmlns="" val="20002"/>
                    </a:ext>
                  </a:extLst>
                </a:gridCol>
                <a:gridCol w="1049866">
                  <a:extLst>
                    <a:ext uri="{9D8B030D-6E8A-4147-A177-3AD203B41FA5}">
                      <a16:colId xmlns:a16="http://schemas.microsoft.com/office/drawing/2014/main" xmlns="" val="20003"/>
                    </a:ext>
                  </a:extLst>
                </a:gridCol>
                <a:gridCol w="1032934">
                  <a:extLst>
                    <a:ext uri="{9D8B030D-6E8A-4147-A177-3AD203B41FA5}">
                      <a16:colId xmlns:a16="http://schemas.microsoft.com/office/drawing/2014/main" xmlns="" val="20004"/>
                    </a:ext>
                  </a:extLst>
                </a:gridCol>
                <a:gridCol w="389466">
                  <a:extLst>
                    <a:ext uri="{9D8B030D-6E8A-4147-A177-3AD203B41FA5}">
                      <a16:colId xmlns:a16="http://schemas.microsoft.com/office/drawing/2014/main" xmlns="" val="20005"/>
                    </a:ext>
                  </a:extLst>
                </a:gridCol>
                <a:gridCol w="1147633">
                  <a:extLst>
                    <a:ext uri="{9D8B030D-6E8A-4147-A177-3AD203B41FA5}">
                      <a16:colId xmlns:a16="http://schemas.microsoft.com/office/drawing/2014/main" xmlns="" val="20006"/>
                    </a:ext>
                  </a:extLst>
                </a:gridCol>
              </a:tblGrid>
              <a:tr h="927754">
                <a:tc>
                  <a:txBody>
                    <a:bodyPr/>
                    <a:lstStyle/>
                    <a:p>
                      <a:pPr algn="ctr"/>
                      <a:r>
                        <a:rPr lang="ru-RU" sz="800" dirty="0"/>
                        <a:t>№</a:t>
                      </a:r>
                    </a:p>
                    <a:p>
                      <a:pPr algn="ctr"/>
                      <a:r>
                        <a:rPr lang="ru-RU" sz="800" dirty="0" err="1"/>
                        <a:t>п</a:t>
                      </a:r>
                      <a:r>
                        <a:rPr lang="ru-RU" sz="800" dirty="0"/>
                        <a:t>/</a:t>
                      </a:r>
                      <a:r>
                        <a:rPr lang="ru-RU" sz="800" dirty="0" err="1"/>
                        <a:t>п</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800" dirty="0"/>
                        <a:t>№</a:t>
                      </a:r>
                    </a:p>
                    <a:p>
                      <a:pPr algn="ctr"/>
                      <a:r>
                        <a:rPr lang="ru-RU" sz="800" dirty="0"/>
                        <a:t>Проблемы из листа проблем</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80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a:ln>
                            <a:noFill/>
                          </a:ln>
                          <a:effectLst/>
                          <a:uLnTx/>
                          <a:uFillTx/>
                        </a:rPr>
                        <a:t>мероприятие</a:t>
                      </a:r>
                      <a:endParaRPr kumimoji="0" lang="ru-RU"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Дата</a:t>
                      </a:r>
                      <a:r>
                        <a:rPr lang="ru-RU" sz="800" baseline="0" dirty="0"/>
                        <a:t> начала </a:t>
                      </a:r>
                      <a:r>
                        <a:rPr lang="ru-RU" sz="800" baseline="0" dirty="0" err="1"/>
                        <a:t>реализа</a:t>
                      </a:r>
                      <a:endParaRPr lang="ru-RU" sz="800" baseline="0" dirty="0"/>
                    </a:p>
                    <a:p>
                      <a:pPr algn="ctr"/>
                      <a:r>
                        <a:rPr lang="ru-RU" sz="800" baseline="0" dirty="0" err="1"/>
                        <a:t>ции</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Дата</a:t>
                      </a:r>
                      <a:r>
                        <a:rPr lang="ru-RU" sz="800" baseline="0" dirty="0"/>
                        <a:t> окончания реализации</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Статус</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Ф.И.О.</a:t>
                      </a:r>
                    </a:p>
                    <a:p>
                      <a:pPr algn="ctr"/>
                      <a:r>
                        <a:rPr lang="ru-RU" sz="800" dirty="0"/>
                        <a:t> ответственного</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Ф.И.О</a:t>
                      </a:r>
                      <a:r>
                        <a:rPr lang="ru-RU" sz="800" baseline="0" dirty="0"/>
                        <a:t>. исполнителя</a:t>
                      </a:r>
                      <a:endParaRPr lang="ru-RU" sz="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Затраты</a:t>
                      </a:r>
                      <a:r>
                        <a:rPr lang="ru-RU" sz="800" baseline="0" dirty="0"/>
                        <a:t>, </a:t>
                      </a:r>
                    </a:p>
                    <a:p>
                      <a:pPr algn="ctr"/>
                      <a:r>
                        <a:rPr lang="ru-RU" sz="800" baseline="0" dirty="0"/>
                        <a:t>руб.</a:t>
                      </a:r>
                      <a:endParaRPr lang="ru-RU" sz="800" baseline="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800" dirty="0"/>
                    </a:p>
                    <a:p>
                      <a:pPr algn="ctr"/>
                      <a:endParaRPr lang="ru-RU" sz="800" dirty="0"/>
                    </a:p>
                    <a:p>
                      <a:pPr algn="ctr"/>
                      <a:r>
                        <a:rPr lang="ru-RU" sz="800" dirty="0"/>
                        <a:t>Полученный эффект  мероприятия/ комментарий</a:t>
                      </a:r>
                      <a:endParaRPr lang="ru-RU" sz="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762841">
                <a:tc>
                  <a:txBody>
                    <a:bodyPr/>
                    <a:lstStyle/>
                    <a:p>
                      <a:pPr algn="ctr"/>
                      <a:r>
                        <a:rPr lang="ru-RU" sz="1000" dirty="0"/>
                        <a:t>8</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endParaRPr lang="ru-RU" sz="1000" dirty="0"/>
                    </a:p>
                    <a:p>
                      <a:pPr algn="ctr"/>
                      <a:endParaRPr lang="ru-RU" sz="1000" dirty="0"/>
                    </a:p>
                    <a:p>
                      <a:pPr algn="ctr"/>
                      <a:r>
                        <a:rPr lang="ru-RU" sz="1000" dirty="0"/>
                        <a:t>1</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Разработка</a:t>
                      </a:r>
                      <a:r>
                        <a:rPr lang="ru-RU" sz="1000" baseline="0" dirty="0"/>
                        <a:t> и утверждение формы акта передачи первичной медицинской документации на медико-экономическую экспертизу</a:t>
                      </a:r>
                      <a:endParaRPr lang="ru-RU" sz="1000" baseline="0" dirty="0">
                        <a:solidFill>
                          <a:prstClr val="black"/>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a:t>17.08.</a:t>
                      </a:r>
                    </a:p>
                    <a:p>
                      <a:pPr algn="ctr"/>
                      <a:r>
                        <a:rPr lang="ru-RU" sz="1000" dirty="0"/>
                        <a:t>2020</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a:t>21.08.</a:t>
                      </a:r>
                    </a:p>
                    <a:p>
                      <a:pPr algn="ctr"/>
                      <a:r>
                        <a:rPr lang="ru-RU" sz="1000" dirty="0"/>
                        <a:t>2020</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Зам</a:t>
                      </a:r>
                      <a:r>
                        <a:rPr lang="ru-RU" sz="1000" baseline="0" dirty="0"/>
                        <a:t> по внебольничной помощи Губанова Т.А.</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err="1"/>
                        <a:t>Шабля</a:t>
                      </a:r>
                      <a:r>
                        <a:rPr lang="ru-RU" sz="1000" dirty="0"/>
                        <a:t> Ю.П.</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a:t>-</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853440">
                <a:tc>
                  <a:txBody>
                    <a:bodyPr/>
                    <a:lstStyle/>
                    <a:p>
                      <a:pPr algn="ctr"/>
                      <a:r>
                        <a:rPr lang="ru-RU" sz="1000" dirty="0"/>
                        <a:t>9</a:t>
                      </a:r>
                      <a:endParaRPr lang="ru-RU" sz="1000" dirty="0">
                        <a:latin typeface="Times New Roman" panose="02020603050405020304" pitchFamily="18" charset="0"/>
                        <a:cs typeface="Times New Roman" panose="02020603050405020304" pitchFamily="18" charset="0"/>
                      </a:endParaRPr>
                    </a:p>
                  </a:txBody>
                  <a:tcPr anchor="ctr"/>
                </a:tc>
                <a:tc>
                  <a:txBody>
                    <a:bodyPr/>
                    <a:lstStyle/>
                    <a:p>
                      <a:endParaRPr lang="ru-RU" sz="1000" dirty="0"/>
                    </a:p>
                    <a:p>
                      <a:endParaRPr lang="ru-RU" sz="1000" dirty="0"/>
                    </a:p>
                    <a:p>
                      <a:r>
                        <a:rPr lang="ru-RU" sz="1000" dirty="0"/>
                        <a:t>8, 9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Разработка</a:t>
                      </a:r>
                      <a:r>
                        <a:rPr lang="ru-RU" sz="1000" baseline="0" dirty="0"/>
                        <a:t> и утверждение листов контроля и самоконтроля качества медицинской помощи и ведения медицинской документации перед представлением на медико-экономическую экспертизу</a:t>
                      </a:r>
                      <a:endParaRPr lang="ru-RU" sz="1000" dirty="0">
                        <a:solidFill>
                          <a:prstClr val="black"/>
                        </a:solidFill>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17.08.</a:t>
                      </a:r>
                    </a:p>
                    <a:p>
                      <a:pPr algn="ctr"/>
                      <a:r>
                        <a:rPr lang="ru-RU" sz="1000" dirty="0"/>
                        <a:t>2020</a:t>
                      </a:r>
                      <a:endParaRPr lang="ru-RU" sz="1000" dirty="0">
                        <a:latin typeface="+mn-lt"/>
                        <a:cs typeface="Times New Roman" panose="02020603050405020304" pitchFamily="18" charset="0"/>
                      </a:endParaRPr>
                    </a:p>
                  </a:txBody>
                  <a:tcPr/>
                </a:tc>
                <a:tc>
                  <a:txBody>
                    <a:bodyPr/>
                    <a:lstStyle/>
                    <a:p>
                      <a:pPr algn="ctr"/>
                      <a:endParaRPr lang="ru-RU" sz="1000" dirty="0"/>
                    </a:p>
                    <a:p>
                      <a:pPr algn="ctr"/>
                      <a:r>
                        <a:rPr lang="ru-RU" sz="1000" dirty="0"/>
                        <a:t>21.08.</a:t>
                      </a:r>
                    </a:p>
                    <a:p>
                      <a:pPr algn="ctr"/>
                      <a:r>
                        <a:rPr lang="ru-RU" sz="1000" dirty="0"/>
                        <a:t>2020</a:t>
                      </a:r>
                      <a:endParaRPr lang="ru-RU" sz="1000" dirty="0">
                        <a:latin typeface="+mn-lt"/>
                        <a:cs typeface="Times New Roman" panose="02020603050405020304" pitchFamily="18" charset="0"/>
                      </a:endParaRPr>
                    </a:p>
                  </a:txBody>
                  <a:tcPr/>
                </a:tc>
                <a:tc>
                  <a:txBody>
                    <a:bodyPr/>
                    <a:lstStyle/>
                    <a:p>
                      <a:pPr algn="ctr"/>
                      <a:endParaRPr lang="ru-RU" sz="1000" dirty="0">
                        <a:latin typeface="+mn-lt"/>
                        <a:cs typeface="Times New Roman" panose="02020603050405020304" pitchFamily="18" charset="0"/>
                      </a:endParaRPr>
                    </a:p>
                  </a:txBody>
                  <a:tcPr/>
                </a:tc>
                <a:tc>
                  <a:txBody>
                    <a:bodyPr/>
                    <a:lstStyle/>
                    <a:p>
                      <a:pPr algn="ctr"/>
                      <a:endParaRPr lang="ru-RU"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Зам</a:t>
                      </a:r>
                      <a:r>
                        <a:rPr lang="ru-RU" sz="1000" baseline="0" dirty="0"/>
                        <a:t> по внебольничной помощи Губанова Т.А.</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err="1"/>
                        <a:t>Шабля</a:t>
                      </a:r>
                      <a:r>
                        <a:rPr lang="ru-RU" sz="1000" dirty="0"/>
                        <a:t> Ю.П.</a:t>
                      </a:r>
                      <a:endParaRPr lang="ru-RU" sz="1000" dirty="0">
                        <a:latin typeface="+mn-lt"/>
                        <a:cs typeface="Times New Roman" panose="02020603050405020304" pitchFamily="18" charset="0"/>
                      </a:endParaRPr>
                    </a:p>
                  </a:txBody>
                  <a:tcPr/>
                </a:tc>
                <a:tc>
                  <a:txBody>
                    <a:bodyPr/>
                    <a:lstStyle/>
                    <a:p>
                      <a:pPr algn="ctr"/>
                      <a:endParaRPr lang="ru-RU" sz="1000" dirty="0"/>
                    </a:p>
                    <a:p>
                      <a:pPr algn="ctr"/>
                      <a:r>
                        <a:rPr lang="ru-RU" sz="1000" dirty="0"/>
                        <a:t>-</a:t>
                      </a:r>
                      <a:endParaRPr lang="ru-RU" sz="1000" dirty="0">
                        <a:latin typeface="+mn-lt"/>
                        <a:cs typeface="Times New Roman" panose="02020603050405020304" pitchFamily="18" charset="0"/>
                      </a:endParaRPr>
                    </a:p>
                  </a:txBody>
                  <a:tcPr/>
                </a:tc>
                <a:tc>
                  <a:txBody>
                    <a:bodyPr/>
                    <a:lstStyle/>
                    <a:p>
                      <a:pPr algn="ctr"/>
                      <a:endParaRPr lang="ru-RU" sz="1000" dirty="0">
                        <a:latin typeface="+mn-lt"/>
                        <a:cs typeface="Times New Roman" panose="02020603050405020304" pitchFamily="18" charset="0"/>
                      </a:endParaRPr>
                    </a:p>
                  </a:txBody>
                  <a:tcPr/>
                </a:tc>
                <a:extLst>
                  <a:ext uri="{0D108BD9-81ED-4DB2-BD59-A6C34878D82A}">
                    <a16:rowId xmlns:a16="http://schemas.microsoft.com/office/drawing/2014/main" xmlns="" val="10005"/>
                  </a:ext>
                </a:extLst>
              </a:tr>
              <a:tr h="1295779">
                <a:tc>
                  <a:txBody>
                    <a:bodyPr/>
                    <a:lstStyle/>
                    <a:p>
                      <a:pPr algn="ctr"/>
                      <a:r>
                        <a:rPr lang="ru-RU" sz="1000" dirty="0"/>
                        <a:t>10</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Подготовить</a:t>
                      </a:r>
                      <a:r>
                        <a:rPr lang="ru-RU" sz="1000" baseline="0" dirty="0"/>
                        <a:t> и утвердить приказ о мониторинге результатов медико-экономической экспертизы </a:t>
                      </a:r>
                      <a:endParaRPr lang="ru-RU" sz="1000" baseline="0" dirty="0">
                        <a:solidFill>
                          <a:prstClr val="black"/>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a:t>17.08.</a:t>
                      </a:r>
                    </a:p>
                    <a:p>
                      <a:pPr algn="ctr"/>
                      <a:r>
                        <a:rPr lang="ru-RU" sz="1000" dirty="0"/>
                        <a:t>2020</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a:t>21.08.</a:t>
                      </a:r>
                    </a:p>
                    <a:p>
                      <a:pPr algn="ctr"/>
                      <a:r>
                        <a:rPr lang="ru-RU" sz="1000" dirty="0"/>
                        <a:t>2020</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a:t>Главный врач Новиков</a:t>
                      </a:r>
                      <a:r>
                        <a:rPr lang="ru-RU" sz="1000" baseline="0" dirty="0"/>
                        <a:t> В.В.</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Зам</a:t>
                      </a:r>
                      <a:r>
                        <a:rPr lang="ru-RU" sz="1000" baseline="0" dirty="0"/>
                        <a:t> по внебольничной помощи Губанова Т.А.</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p>
                    <a:p>
                      <a:pPr algn="ctr"/>
                      <a:r>
                        <a:rPr lang="ru-RU" sz="1000" dirty="0"/>
                        <a:t>-</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626620">
                <a:tc>
                  <a:txBody>
                    <a:bodyPr/>
                    <a:lstStyle/>
                    <a:p>
                      <a:pPr algn="ctr"/>
                      <a:r>
                        <a:rPr lang="ru-RU" sz="1000" dirty="0"/>
                        <a:t>11</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a:t>Внесение дополнений в должностные обязанности врачей в части обязательной работы  в системе Барс МИС.</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a:t>август</a:t>
                      </a:r>
                    </a:p>
                    <a:p>
                      <a:pPr algn="ctr"/>
                      <a:r>
                        <a:rPr lang="ru-RU" sz="1000" dirty="0"/>
                        <a:t>2020</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a:t>август</a:t>
                      </a:r>
                    </a:p>
                    <a:p>
                      <a:pPr algn="ctr"/>
                      <a:r>
                        <a:rPr lang="ru-RU" sz="1000" dirty="0"/>
                        <a:t>2020</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Главный врач</a:t>
                      </a:r>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Новиков</a:t>
                      </a:r>
                      <a:r>
                        <a:rPr lang="ru-RU" sz="1000" baseline="0" dirty="0"/>
                        <a:t> В.В.</a:t>
                      </a:r>
                      <a:endParaRPr lang="ru-RU"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Зам</a:t>
                      </a:r>
                      <a:r>
                        <a:rPr lang="ru-RU" sz="1000" baseline="0" dirty="0"/>
                        <a:t> по внебольничной помощи Губанова Т.А.</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mn-lt"/>
                        <a:cs typeface="Times New Roman" panose="02020603050405020304" pitchFamily="18" charset="0"/>
                      </a:endParaRP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xmlns="" val="1128419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 name="CustomShape 5"/>
          <p:cNvSpPr/>
          <p:nvPr/>
        </p:nvSpPr>
        <p:spPr>
          <a:xfrm>
            <a:off x="1748542" y="297541"/>
            <a:ext cx="6428779" cy="11142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400" b="1" dirty="0">
                <a:solidFill>
                  <a:prstClr val="black"/>
                </a:solidFill>
                <a:latin typeface="Times New Roman" panose="02020603050405020304" pitchFamily="18" charset="0"/>
                <a:cs typeface="Times New Roman" pitchFamily="18" charset="0"/>
              </a:rPr>
              <a:t>Структура проблем</a:t>
            </a:r>
            <a:endParaRPr lang="ru-RU" sz="2400" spc="-1" dirty="0">
              <a:solidFill>
                <a:srgbClr val="002060"/>
              </a:solidFill>
              <a:uFill>
                <a:solidFill>
                  <a:srgbClr val="FFFFFF"/>
                </a:solidFill>
              </a:uFill>
              <a:latin typeface="Arial" panose="020B0604020202020204" pitchFamily="34" charset="0"/>
              <a:cs typeface="Arial" panose="020B0604020202020204" pitchFamily="34" charset="0"/>
            </a:endParaRPr>
          </a:p>
        </p:txBody>
      </p:sp>
      <p:sp>
        <p:nvSpPr>
          <p:cNvPr id="7"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8" name="Прямоугольник 7">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9"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0"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Прямоугольник 10">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2" name="Прямоугольник 11">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3" name="TextBox 12">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14" name="Прямоугольник 13">
            <a:extLst>
              <a:ext uri="{FF2B5EF4-FFF2-40B4-BE49-F238E27FC236}">
                <a16:creationId xmlns:a16="http://schemas.microsoft.com/office/drawing/2014/main" xmlns="" id="{6D30EB01-DF4C-4BBB-8EA9-9051193EC96F}"/>
              </a:ext>
            </a:extLst>
          </p:cNvPr>
          <p:cNvSpPr/>
          <p:nvPr/>
        </p:nvSpPr>
        <p:spPr>
          <a:xfrm>
            <a:off x="757521" y="1341330"/>
            <a:ext cx="7594838" cy="4647426"/>
          </a:xfrm>
          <a:prstGeom prst="rect">
            <a:avLst/>
          </a:prstGeom>
        </p:spPr>
        <p:txBody>
          <a:bodyPr wrap="square">
            <a:spAutoFit/>
          </a:bodyPr>
          <a:lstStyle/>
          <a:p>
            <a:pPr algn="just">
              <a:lnSpc>
                <a:spcPct val="100000"/>
              </a:lnSpc>
            </a:pPr>
            <a:r>
              <a:rPr lang="ru-RU" altLang="ru-RU" sz="1600" spc="-1" dirty="0">
                <a:uFill>
                  <a:solidFill>
                    <a:srgbClr val="FFFFFF"/>
                  </a:solidFill>
                </a:uFill>
                <a:latin typeface="Times New Roman" panose="02020603050405020304" pitchFamily="18" charset="0"/>
                <a:cs typeface="Times New Roman" panose="02020603050405020304" pitchFamily="18" charset="0"/>
              </a:rPr>
              <a:t>На основании анализа первичной документации по медико-экономической экспертизе в поликлинике ГБУЗ НСО </a:t>
            </a:r>
            <a:r>
              <a:rPr lang="ru-RU" altLang="ru-RU" sz="1600" spc="-1" dirty="0" smtClean="0">
                <a:uFill>
                  <a:solidFill>
                    <a:srgbClr val="FFFFFF"/>
                  </a:solidFill>
                </a:uFill>
                <a:latin typeface="Times New Roman" panose="02020603050405020304" pitchFamily="18" charset="0"/>
                <a:cs typeface="Times New Roman" panose="02020603050405020304" pitchFamily="18" charset="0"/>
              </a:rPr>
              <a:t>«Кочковская </a:t>
            </a:r>
            <a:r>
              <a:rPr lang="ru-RU" altLang="ru-RU" sz="1600" spc="-1" dirty="0">
                <a:uFill>
                  <a:solidFill>
                    <a:srgbClr val="FFFFFF"/>
                  </a:solidFill>
                </a:uFill>
                <a:latin typeface="Times New Roman" panose="02020603050405020304" pitchFamily="18" charset="0"/>
                <a:cs typeface="Times New Roman" panose="02020603050405020304" pitchFamily="18" charset="0"/>
              </a:rPr>
              <a:t>ЦРБ» за </a:t>
            </a:r>
            <a:r>
              <a:rPr lang="ru-RU" altLang="ru-RU" sz="1600" spc="-1" dirty="0" smtClean="0">
                <a:uFill>
                  <a:solidFill>
                    <a:srgbClr val="FFFFFF"/>
                  </a:solidFill>
                </a:uFill>
                <a:latin typeface="Times New Roman" panose="02020603050405020304" pitchFamily="18" charset="0"/>
                <a:cs typeface="Times New Roman" panose="02020603050405020304" pitchFamily="18" charset="0"/>
              </a:rPr>
              <a:t>2018-2019 </a:t>
            </a:r>
            <a:r>
              <a:rPr lang="ru-RU" altLang="ru-RU" sz="1600" spc="-1" dirty="0">
                <a:uFill>
                  <a:solidFill>
                    <a:srgbClr val="FFFFFF"/>
                  </a:solidFill>
                </a:uFill>
                <a:latin typeface="Times New Roman" panose="02020603050405020304" pitchFamily="18" charset="0"/>
                <a:cs typeface="Times New Roman" panose="02020603050405020304" pitchFamily="18" charset="0"/>
              </a:rPr>
              <a:t>года выявлены проблемы, обусловленные дефектами качества медицинской помощи и требований к оформлению медицинской документации, влияющие на уровень штрафных санкций и финансовых потерь:</a:t>
            </a:r>
          </a:p>
          <a:p>
            <a:pPr algn="just">
              <a:lnSpc>
                <a:spcPct val="100000"/>
              </a:lnSpc>
            </a:pPr>
            <a:r>
              <a:rPr lang="ru-RU" altLang="ru-RU" sz="1600" spc="-1" dirty="0">
                <a:uFill>
                  <a:solidFill>
                    <a:srgbClr val="FFFFFF"/>
                  </a:solidFill>
                </a:uFill>
                <a:latin typeface="Times New Roman" panose="02020603050405020304" pitchFamily="18" charset="0"/>
                <a:cs typeface="Times New Roman" panose="02020603050405020304" pitchFamily="18" charset="0"/>
              </a:rPr>
              <a:t>	</a:t>
            </a:r>
            <a:r>
              <a:rPr lang="ru-RU" altLang="ru-RU" sz="1600" b="1" spc="-1" dirty="0">
                <a:uFill>
                  <a:solidFill>
                    <a:srgbClr val="FFFFFF"/>
                  </a:solidFill>
                </a:uFill>
                <a:latin typeface="Times New Roman" panose="02020603050405020304" pitchFamily="18" charset="0"/>
                <a:cs typeface="Times New Roman" panose="02020603050405020304" pitchFamily="18" charset="0"/>
              </a:rPr>
              <a:t>1 – дефект 4.1: </a:t>
            </a:r>
            <a:r>
              <a:rPr lang="ru-RU" altLang="ru-RU" sz="1600" spc="-1" dirty="0">
                <a:uFill>
                  <a:solidFill>
                    <a:srgbClr val="FFFFFF"/>
                  </a:solidFill>
                </a:uFill>
                <a:latin typeface="Times New Roman" panose="02020603050405020304" pitchFamily="18" charset="0"/>
                <a:cs typeface="Times New Roman" panose="02020603050405020304" pitchFamily="18" charset="0"/>
              </a:rPr>
              <a:t>непредставление медицинской документации, подтверждающей факт оказания застрахованному лицу медицинской помощи в медицинской организации без объективных причин – в динамике </a:t>
            </a:r>
            <a:r>
              <a:rPr lang="ru-RU" altLang="ru-RU" sz="1600" b="1" spc="-1" dirty="0">
                <a:uFill>
                  <a:solidFill>
                    <a:srgbClr val="FFFFFF"/>
                  </a:solidFill>
                </a:uFill>
                <a:latin typeface="Times New Roman" panose="02020603050405020304" pitchFamily="18" charset="0"/>
                <a:cs typeface="Times New Roman" panose="02020603050405020304" pitchFamily="18" charset="0"/>
              </a:rPr>
              <a:t>с 89%-0%</a:t>
            </a:r>
          </a:p>
          <a:p>
            <a:pPr algn="just"/>
            <a:r>
              <a:rPr lang="ru-RU" sz="1600" dirty="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2  – </a:t>
            </a:r>
            <a:r>
              <a:rPr lang="en-US" sz="1600" b="1" dirty="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дефект 4.3: </a:t>
            </a:r>
            <a:r>
              <a:rPr lang="ru-RU" sz="1600" dirty="0">
                <a:latin typeface="Times New Roman" panose="02020603050405020304" pitchFamily="18" charset="0"/>
                <a:cs typeface="Times New Roman" panose="02020603050405020304" pitchFamily="18" charset="0"/>
              </a:rPr>
              <a:t>отсутствие в первичной документации информированного добровольного согласия застрахованного лица на медицинское вмешательство или отказа застрахованного лица от медицинского вмешательства и (или) письменного согласия на лечение</a:t>
            </a:r>
            <a:r>
              <a:rPr lang="ru-RU" sz="1600" b="1"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 установленных законодательством Российской Федерации случаях </a:t>
            </a:r>
            <a:r>
              <a:rPr lang="ru-RU" sz="1600" b="1" dirty="0">
                <a:latin typeface="Times New Roman" panose="02020603050405020304" pitchFamily="18" charset="0"/>
                <a:cs typeface="Times New Roman" panose="02020603050405020304" pitchFamily="18" charset="0"/>
              </a:rPr>
              <a:t>– </a:t>
            </a:r>
            <a:r>
              <a:rPr lang="ru-RU" altLang="ru-RU" sz="1600" spc="-1" dirty="0">
                <a:uFill>
                  <a:solidFill>
                    <a:srgbClr val="FFFFFF"/>
                  </a:solidFill>
                </a:uFill>
                <a:latin typeface="Times New Roman" panose="02020603050405020304" pitchFamily="18" charset="0"/>
                <a:cs typeface="Times New Roman" panose="02020603050405020304" pitchFamily="18" charset="0"/>
              </a:rPr>
              <a:t>в динамике </a:t>
            </a:r>
            <a:r>
              <a:rPr lang="ru-RU" altLang="ru-RU" sz="1600" b="1" spc="-1" dirty="0">
                <a:uFill>
                  <a:solidFill>
                    <a:srgbClr val="FFFFFF"/>
                  </a:solidFill>
                </a:uFill>
                <a:latin typeface="Times New Roman" panose="02020603050405020304" pitchFamily="18" charset="0"/>
                <a:cs typeface="Times New Roman" panose="02020603050405020304" pitchFamily="18" charset="0"/>
              </a:rPr>
              <a:t>с 2%-6%</a:t>
            </a:r>
            <a:endParaRPr lang="en-US" sz="1600" b="1" dirty="0">
              <a:latin typeface="Times New Roman" panose="02020603050405020304" pitchFamily="18" charset="0"/>
              <a:cs typeface="Times New Roman" panose="02020603050405020304" pitchFamily="18" charset="0"/>
            </a:endParaRPr>
          </a:p>
          <a:p>
            <a:pPr algn="just"/>
            <a:r>
              <a:rPr lang="ru-RU" sz="1600" b="1" dirty="0">
                <a:latin typeface="Times New Roman" panose="02020603050405020304" pitchFamily="18" charset="0"/>
                <a:cs typeface="Times New Roman" panose="02020603050405020304" pitchFamily="18" charset="0"/>
              </a:rPr>
              <a:t>	3</a:t>
            </a:r>
            <a:r>
              <a:rPr lang="en-US" sz="1600" b="1" dirty="0">
                <a:latin typeface="Times New Roman" panose="02020603050405020304" pitchFamily="18" charset="0"/>
                <a:cs typeface="Times New Roman" panose="02020603050405020304" pitchFamily="18" charset="0"/>
              </a:rPr>
              <a:t> – </a:t>
            </a:r>
            <a:r>
              <a:rPr lang="ru-RU" sz="1600" b="1" dirty="0">
                <a:latin typeface="Times New Roman" panose="02020603050405020304" pitchFamily="18" charset="0"/>
                <a:cs typeface="Times New Roman" panose="02020603050405020304" pitchFamily="18" charset="0"/>
              </a:rPr>
              <a:t>дефект 4.6: </a:t>
            </a:r>
            <a:r>
              <a:rPr lang="ru-RU" sz="1600" dirty="0">
                <a:latin typeface="Times New Roman" panose="02020603050405020304" pitchFamily="18" charset="0"/>
                <a:cs typeface="Times New Roman" panose="02020603050405020304" pitchFamily="18" charset="0"/>
              </a:rPr>
              <a:t>несоответствие данных первичной медицинской документации данным реестра счетов </a:t>
            </a:r>
            <a:r>
              <a:rPr lang="ru-RU" sz="1600" b="1" dirty="0">
                <a:latin typeface="Times New Roman" panose="02020603050405020304" pitchFamily="18" charset="0"/>
                <a:cs typeface="Times New Roman" panose="02020603050405020304" pitchFamily="18" charset="0"/>
              </a:rPr>
              <a:t>– </a:t>
            </a:r>
            <a:r>
              <a:rPr lang="ru-RU" altLang="ru-RU" sz="1600" spc="-1" dirty="0">
                <a:uFill>
                  <a:solidFill>
                    <a:srgbClr val="FFFFFF"/>
                  </a:solidFill>
                </a:uFill>
                <a:latin typeface="Times New Roman" panose="02020603050405020304" pitchFamily="18" charset="0"/>
                <a:cs typeface="Times New Roman" panose="02020603050405020304" pitchFamily="18" charset="0"/>
              </a:rPr>
              <a:t>в динамике </a:t>
            </a:r>
            <a:r>
              <a:rPr lang="ru-RU" altLang="ru-RU" sz="1600" b="1" spc="-1" dirty="0">
                <a:uFill>
                  <a:solidFill>
                    <a:srgbClr val="FFFFFF"/>
                  </a:solidFill>
                </a:uFill>
                <a:latin typeface="Times New Roman" panose="02020603050405020304" pitchFamily="18" charset="0"/>
                <a:cs typeface="Times New Roman" panose="02020603050405020304" pitchFamily="18" charset="0"/>
              </a:rPr>
              <a:t>с 9%-6%</a:t>
            </a:r>
            <a:endParaRPr lang="ru-RU" sz="1600" b="1" dirty="0">
              <a:latin typeface="Times New Roman" panose="02020603050405020304" pitchFamily="18" charset="0"/>
              <a:cs typeface="Times New Roman" panose="02020603050405020304" pitchFamily="18" charset="0"/>
            </a:endParaRPr>
          </a:p>
          <a:p>
            <a:pPr algn="just"/>
            <a:r>
              <a:rPr lang="ru-RU" sz="1600" b="1" dirty="0">
                <a:latin typeface="Times New Roman" panose="02020603050405020304" pitchFamily="18" charset="0"/>
                <a:cs typeface="Times New Roman" panose="02020603050405020304" pitchFamily="18" charset="0"/>
              </a:rPr>
              <a:t>	4 дефект 4.6.1:   смена МЭС </a:t>
            </a:r>
            <a:r>
              <a:rPr lang="ru-RU" altLang="ru-RU" sz="1600" spc="-1" dirty="0">
                <a:uFill>
                  <a:solidFill>
                    <a:srgbClr val="FFFFFF"/>
                  </a:solidFill>
                </a:uFill>
                <a:latin typeface="Times New Roman" panose="02020603050405020304" pitchFamily="18" charset="0"/>
                <a:cs typeface="Times New Roman" panose="02020603050405020304" pitchFamily="18" charset="0"/>
              </a:rPr>
              <a:t>в динамике </a:t>
            </a:r>
            <a:r>
              <a:rPr lang="ru-RU" altLang="ru-RU" sz="1600" b="1" spc="-1" dirty="0">
                <a:uFill>
                  <a:solidFill>
                    <a:srgbClr val="FFFFFF"/>
                  </a:solidFill>
                </a:uFill>
                <a:latin typeface="Times New Roman" panose="02020603050405020304" pitchFamily="18" charset="0"/>
                <a:cs typeface="Times New Roman" panose="02020603050405020304" pitchFamily="18" charset="0"/>
              </a:rPr>
              <a:t>с 0%-6%</a:t>
            </a:r>
            <a:endParaRPr lang="ru-RU" altLang="ru-RU" sz="1600" spc="-1" dirty="0">
              <a:uFill>
                <a:solidFill>
                  <a:srgbClr val="FFFFFF"/>
                </a:solidFill>
              </a:uFill>
            </a:endParaRPr>
          </a:p>
          <a:p>
            <a:pPr algn="ctr">
              <a:lnSpc>
                <a:spcPct val="100000"/>
              </a:lnSpc>
            </a:pPr>
            <a:endParaRPr lang="ru-RU" altLang="ru-RU" sz="2000" spc="-1" dirty="0">
              <a:solidFill>
                <a:srgbClr val="002060"/>
              </a:solidFill>
              <a:uFill>
                <a:solidFill>
                  <a:srgbClr val="FFFFFF"/>
                </a:solidFill>
              </a:uFill>
              <a:latin typeface="Times New Roman" panose="02020603050405020304"/>
            </a:endParaRPr>
          </a:p>
          <a:p>
            <a:pPr algn="ctr">
              <a:lnSpc>
                <a:spcPct val="100000"/>
              </a:lnSpc>
            </a:pPr>
            <a:endParaRPr lang="ru-RU" altLang="ru-RU" sz="2000" spc="-1" dirty="0">
              <a:solidFill>
                <a:srgbClr val="002060"/>
              </a:solidFill>
              <a:uFill>
                <a:solidFill>
                  <a:srgbClr val="FFFFFF"/>
                </a:solidFill>
              </a:uFill>
              <a:latin typeface="Times New Roman" panose="02020603050405020304"/>
            </a:endParaRPr>
          </a:p>
        </p:txBody>
      </p:sp>
    </p:spTree>
    <p:extLst>
      <p:ext uri="{BB962C8B-B14F-4D97-AF65-F5344CB8AC3E}">
        <p14:creationId xmlns:p14="http://schemas.microsoft.com/office/powerpoint/2010/main" xmlns="" val="2576392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 name="CustomShape 5"/>
          <p:cNvSpPr/>
          <p:nvPr/>
        </p:nvSpPr>
        <p:spPr>
          <a:xfrm>
            <a:off x="1748542" y="297541"/>
            <a:ext cx="6428779" cy="11142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b="1" dirty="0">
                <a:solidFill>
                  <a:prstClr val="black"/>
                </a:solidFill>
                <a:latin typeface="Times New Roman" panose="02020603050405020304" pitchFamily="18" charset="0"/>
                <a:cs typeface="Times New Roman" pitchFamily="18" charset="0"/>
              </a:rPr>
              <a:t>Структура проблем</a:t>
            </a:r>
            <a:endParaRPr lang="ru-RU" spc="-1" dirty="0">
              <a:solidFill>
                <a:srgbClr val="002060"/>
              </a:solidFill>
              <a:uFill>
                <a:solidFill>
                  <a:srgbClr val="FFFFFF"/>
                </a:solidFill>
              </a:uFill>
              <a:latin typeface="Arial" panose="020B0604020202020204" pitchFamily="34" charset="0"/>
              <a:cs typeface="Arial" panose="020B0604020202020204" pitchFamily="34" charset="0"/>
            </a:endParaRPr>
          </a:p>
        </p:txBody>
      </p:sp>
      <p:sp>
        <p:nvSpPr>
          <p:cNvPr id="7"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8" name="Прямоугольник 7">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9"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0"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Прямоугольник 10">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2" name="Прямоугольник 11">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3" name="TextBox 12">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14" name="Прямоугольник 13">
            <a:extLst>
              <a:ext uri="{FF2B5EF4-FFF2-40B4-BE49-F238E27FC236}">
                <a16:creationId xmlns:a16="http://schemas.microsoft.com/office/drawing/2014/main" xmlns="" id="{6D30EB01-DF4C-4BBB-8EA9-9051193EC96F}"/>
              </a:ext>
            </a:extLst>
          </p:cNvPr>
          <p:cNvSpPr/>
          <p:nvPr/>
        </p:nvSpPr>
        <p:spPr>
          <a:xfrm>
            <a:off x="788194" y="1350460"/>
            <a:ext cx="7503570" cy="3416320"/>
          </a:xfrm>
          <a:prstGeom prst="rect">
            <a:avLst/>
          </a:prstGeom>
        </p:spPr>
        <p:txBody>
          <a:bodyPr wrap="square">
            <a:spAutoFit/>
          </a:bodyPr>
          <a:lstStyle/>
          <a:p>
            <a:pPr algn="just"/>
            <a:r>
              <a:rPr lang="ru-RU" sz="1600" b="1" dirty="0">
                <a:latin typeface="Times New Roman" panose="02020603050405020304" pitchFamily="18" charset="0"/>
                <a:cs typeface="Times New Roman" panose="02020603050405020304" pitchFamily="18" charset="0"/>
              </a:rPr>
              <a:t>5 </a:t>
            </a:r>
            <a:r>
              <a:rPr lang="en-US" sz="1600" b="1" dirty="0">
                <a:latin typeface="Times New Roman" panose="02020603050405020304" pitchFamily="18" charset="0"/>
                <a:cs typeface="Times New Roman" panose="02020603050405020304" pitchFamily="18" charset="0"/>
              </a:rPr>
              <a:t>–</a:t>
            </a:r>
            <a:r>
              <a:rPr lang="ru-RU" sz="1600" b="1" dirty="0">
                <a:latin typeface="Times New Roman" panose="02020603050405020304" pitchFamily="18" charset="0"/>
                <a:cs typeface="Times New Roman" panose="02020603050405020304" pitchFamily="18" charset="0"/>
              </a:rPr>
              <a:t> дефект 4.2: </a:t>
            </a:r>
            <a:r>
              <a:rPr lang="ru-RU" sz="1600" dirty="0">
                <a:latin typeface="Times New Roman" panose="02020603050405020304" pitchFamily="18" charset="0"/>
                <a:cs typeface="Times New Roman" panose="02020603050405020304" pitchFamily="18" charset="0"/>
              </a:rPr>
              <a:t>отсутствие в первичной медицинской документации результатов обследований, осмотров, консультаций специалистов, дневниковых записей, позволяющих оценить динамику состояния здоровья застрахованного лица, объем, характер, условия предоставления медицинской помощи и провести оценку качества оказанной медицинской помощи</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 </a:t>
            </a:r>
            <a:r>
              <a:rPr lang="ru-RU" altLang="ru-RU" sz="1600" spc="-1" dirty="0">
                <a:uFill>
                  <a:solidFill>
                    <a:srgbClr val="FFFFFF"/>
                  </a:solidFill>
                </a:uFill>
                <a:latin typeface="Times New Roman" panose="02020603050405020304" pitchFamily="18" charset="0"/>
                <a:cs typeface="Times New Roman" panose="02020603050405020304" pitchFamily="18" charset="0"/>
              </a:rPr>
              <a:t>в динамике </a:t>
            </a:r>
            <a:r>
              <a:rPr lang="ru-RU" altLang="ru-RU" sz="1600" b="1" spc="-1" dirty="0">
                <a:uFill>
                  <a:solidFill>
                    <a:srgbClr val="FFFFFF"/>
                  </a:solidFill>
                </a:uFill>
                <a:latin typeface="Times New Roman" panose="02020603050405020304" pitchFamily="18" charset="0"/>
                <a:cs typeface="Times New Roman" panose="02020603050405020304" pitchFamily="18" charset="0"/>
              </a:rPr>
              <a:t>с 0%-6%</a:t>
            </a:r>
            <a:endParaRPr lang="ru-RU" sz="1600" b="1"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 6 – дефект 3.2,1: </a:t>
            </a:r>
            <a:r>
              <a:rPr lang="ru-RU" sz="1600" dirty="0">
                <a:latin typeface="Times New Roman" panose="02020603050405020304" pitchFamily="18" charset="0"/>
                <a:cs typeface="Times New Roman" panose="02020603050405020304" pitchFamily="18" charset="0"/>
              </a:rPr>
              <a:t>Невыполнение, несвоевременное или ненадлежащее выполнение необходимых пациенту диагностических или лечебных мероприятий не повлиявшее  на состояние здоровья человека</a:t>
            </a:r>
            <a:r>
              <a:rPr lang="ru-RU" altLang="ru-RU" sz="1600" spc="-1" dirty="0">
                <a:uFill>
                  <a:solidFill>
                    <a:srgbClr val="FFFFFF"/>
                  </a:solidFill>
                </a:uFill>
                <a:latin typeface="Times New Roman" panose="02020603050405020304" pitchFamily="18" charset="0"/>
                <a:cs typeface="Times New Roman" panose="02020603050405020304" pitchFamily="18" charset="0"/>
              </a:rPr>
              <a:t> в динамике </a:t>
            </a:r>
            <a:r>
              <a:rPr lang="ru-RU" altLang="ru-RU" sz="1600" b="1" spc="-1" dirty="0">
                <a:uFill>
                  <a:solidFill>
                    <a:srgbClr val="FFFFFF"/>
                  </a:solidFill>
                </a:uFill>
                <a:latin typeface="Times New Roman" panose="02020603050405020304" pitchFamily="18" charset="0"/>
                <a:cs typeface="Times New Roman" panose="02020603050405020304" pitchFamily="18" charset="0"/>
              </a:rPr>
              <a:t>с 0%-73%</a:t>
            </a:r>
            <a:endParaRPr lang="ru-RU" sz="1600" dirty="0">
              <a:latin typeface="Times New Roman" panose="02020603050405020304" pitchFamily="18" charset="0"/>
              <a:cs typeface="Times New Roman" panose="02020603050405020304" pitchFamily="18" charset="0"/>
            </a:endParaRPr>
          </a:p>
          <a:p>
            <a:pPr marL="355600" indent="-355600">
              <a:lnSpc>
                <a:spcPct val="150000"/>
              </a:lnSpc>
            </a:pPr>
            <a:r>
              <a:rPr lang="ru-RU" sz="1600" b="1" dirty="0">
                <a:latin typeface="Times New Roman" panose="02020603050405020304" pitchFamily="18" charset="0"/>
                <a:cs typeface="Times New Roman" panose="02020603050405020304" pitchFamily="18" charset="0"/>
              </a:rPr>
              <a:t>                7-дефект  1.1.3 : </a:t>
            </a:r>
            <a:r>
              <a:rPr lang="ru-RU" sz="1600" dirty="0">
                <a:latin typeface="Times New Roman" panose="02020603050405020304" pitchFamily="18" charset="0"/>
                <a:cs typeface="Times New Roman" panose="02020603050405020304" pitchFamily="18" charset="0"/>
              </a:rPr>
              <a:t>нарушение  условий оказания медицинской помощи. в том числе сроков ожидания </a:t>
            </a:r>
            <a:r>
              <a:rPr lang="ru-RU" altLang="ru-RU" sz="1600" b="1" spc="-1" dirty="0">
                <a:uFill>
                  <a:solidFill>
                    <a:srgbClr val="FFFFFF"/>
                  </a:solidFill>
                </a:uFill>
                <a:latin typeface="Times New Roman" panose="02020603050405020304" pitchFamily="18" charset="0"/>
                <a:cs typeface="Times New Roman" panose="02020603050405020304" pitchFamily="18" charset="0"/>
              </a:rPr>
              <a:t>с 0%- 6%.</a:t>
            </a:r>
            <a:endParaRPr lang="ru-RU" sz="1600" u="sng" spc="-1" dirty="0">
              <a:solidFill>
                <a:srgbClr val="203864"/>
              </a:solidFill>
              <a:uFill>
                <a:solidFill>
                  <a:srgbClr val="FFFFFF"/>
                </a:solidFill>
              </a:uFill>
              <a:latin typeface="Times New Roman" panose="02020603050405020304" pitchFamily="18" charset="0"/>
              <a:cs typeface="Times New Roman" panose="02020603050405020304" pitchFamily="18" charset="0"/>
            </a:endParaRPr>
          </a:p>
          <a:p>
            <a:pPr algn="ctr">
              <a:lnSpc>
                <a:spcPct val="100000"/>
              </a:lnSpc>
            </a:pPr>
            <a:endParaRPr lang="ru-RU" altLang="ru-RU" sz="2000" spc="-1" dirty="0">
              <a:solidFill>
                <a:srgbClr val="002060"/>
              </a:solidFill>
              <a:uFill>
                <a:solidFill>
                  <a:srgbClr val="FFFFFF"/>
                </a:solidFill>
              </a:uFill>
              <a:latin typeface="Times New Roman" panose="02020603050405020304"/>
            </a:endParaRPr>
          </a:p>
          <a:p>
            <a:pPr algn="ctr">
              <a:lnSpc>
                <a:spcPct val="100000"/>
              </a:lnSpc>
            </a:pPr>
            <a:endParaRPr lang="ru-RU" altLang="ru-RU" sz="2000" spc="-1" dirty="0">
              <a:solidFill>
                <a:srgbClr val="002060"/>
              </a:solidFill>
              <a:uFill>
                <a:solidFill>
                  <a:srgbClr val="FFFFFF"/>
                </a:solidFill>
              </a:uFill>
              <a:latin typeface="Times New Roman" panose="02020603050405020304"/>
            </a:endParaRPr>
          </a:p>
        </p:txBody>
      </p:sp>
    </p:spTree>
    <p:extLst>
      <p:ext uri="{BB962C8B-B14F-4D97-AF65-F5344CB8AC3E}">
        <p14:creationId xmlns:p14="http://schemas.microsoft.com/office/powerpoint/2010/main" xmlns="" val="693758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1748542" y="297541"/>
            <a:ext cx="6428779" cy="26018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pc="-1" dirty="0">
                <a:uFill>
                  <a:solidFill>
                    <a:srgbClr val="FFFFFF"/>
                  </a:solidFill>
                </a:uFill>
                <a:latin typeface="Times New Roman" panose="02020603050405020304" pitchFamily="18" charset="0"/>
                <a:cs typeface="Times New Roman" panose="02020603050405020304" pitchFamily="18" charset="0"/>
              </a:rPr>
              <a:t>Представление методики сбора проблематики для определения основных проблемных направлений, требующих улучшений в медицинской организации</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2" name="Прямоугольник 1">
            <a:extLst>
              <a:ext uri="{FF2B5EF4-FFF2-40B4-BE49-F238E27FC236}">
                <a16:creationId xmlns:a16="http://schemas.microsoft.com/office/drawing/2014/main" xmlns="" id="{6D30EB01-DF4C-4BBB-8EA9-9051193EC96F}"/>
              </a:ext>
            </a:extLst>
          </p:cNvPr>
          <p:cNvSpPr/>
          <p:nvPr/>
        </p:nvSpPr>
        <p:spPr>
          <a:xfrm>
            <a:off x="879069" y="1531740"/>
            <a:ext cx="7594838" cy="3539430"/>
          </a:xfrm>
          <a:prstGeom prst="rect">
            <a:avLst/>
          </a:prstGeom>
        </p:spPr>
        <p:txBody>
          <a:bodyPr wrap="square">
            <a:spAutoFit/>
          </a:bodyPr>
          <a:lstStyle/>
          <a:p>
            <a:pPr marL="514350" indent="-514350" algn="just">
              <a:lnSpc>
                <a:spcPct val="100000"/>
              </a:lnSpc>
              <a:buAutoNum type="arabicPeriod"/>
            </a:pPr>
            <a:r>
              <a:rPr lang="ru-RU" altLang="ru-RU" sz="1400" spc="-1" dirty="0">
                <a:uFill>
                  <a:solidFill>
                    <a:srgbClr val="FFFFFF"/>
                  </a:solidFill>
                </a:uFill>
                <a:latin typeface="Times New Roman" panose="02020603050405020304" pitchFamily="18" charset="0"/>
                <a:cs typeface="Times New Roman" panose="02020603050405020304" pitchFamily="18" charset="0"/>
              </a:rPr>
              <a:t>Рассмотрена первичная документация по медико-экономической экспертизе в  поликлинике</a:t>
            </a:r>
          </a:p>
          <a:p>
            <a:pPr marL="514350" indent="-514350" algn="just">
              <a:lnSpc>
                <a:spcPct val="100000"/>
              </a:lnSpc>
            </a:pPr>
            <a:r>
              <a:rPr lang="ru-RU" altLang="ru-RU" sz="1400" spc="-1" dirty="0">
                <a:uFill>
                  <a:solidFill>
                    <a:srgbClr val="FFFFFF"/>
                  </a:solidFill>
                </a:uFill>
                <a:latin typeface="Times New Roman" panose="02020603050405020304" pitchFamily="18" charset="0"/>
                <a:cs typeface="Times New Roman" panose="02020603050405020304" pitchFamily="18" charset="0"/>
              </a:rPr>
              <a:t>          ГБУЗ НСО «Кочковская ЦРБ» страховыми компаниями «</a:t>
            </a:r>
            <a:r>
              <a:rPr lang="ru-RU" altLang="ru-RU" sz="1400" spc="-1" dirty="0" err="1">
                <a:uFill>
                  <a:solidFill>
                    <a:srgbClr val="FFFFFF"/>
                  </a:solidFill>
                </a:uFill>
                <a:latin typeface="Times New Roman" panose="02020603050405020304" pitchFamily="18" charset="0"/>
                <a:cs typeface="Times New Roman" panose="02020603050405020304" pitchFamily="18" charset="0"/>
              </a:rPr>
              <a:t>Симаз</a:t>
            </a:r>
            <a:r>
              <a:rPr lang="ru-RU" altLang="ru-RU" sz="1400" spc="-1" dirty="0">
                <a:uFill>
                  <a:solidFill>
                    <a:srgbClr val="FFFFFF"/>
                  </a:solidFill>
                </a:uFill>
                <a:latin typeface="Times New Roman" panose="02020603050405020304" pitchFamily="18" charset="0"/>
                <a:cs typeface="Times New Roman" panose="02020603050405020304" pitchFamily="18" charset="0"/>
              </a:rPr>
              <a:t>-Мед», «ВТБ», «Ингосстрах» за период 2018 – 2019 года: уведомления на проведение МЭЭ с приложением  реестров запрошенной первичной медицинской документации, реестры актов медико-экономической экспертизы, акты медико-экономической экспертизы страховых случаев, заключения экспертов, предписания по штрафам.</a:t>
            </a:r>
          </a:p>
          <a:p>
            <a:pPr marL="514350" indent="-514350" algn="just">
              <a:lnSpc>
                <a:spcPct val="100000"/>
              </a:lnSpc>
              <a:buAutoNum type="arabicPeriod"/>
            </a:pPr>
            <a:endParaRPr lang="ru-RU" altLang="ru-RU" sz="1400" spc="-1" dirty="0">
              <a:uFill>
                <a:solidFill>
                  <a:srgbClr val="FFFFFF"/>
                </a:solidFill>
              </a:uFill>
              <a:latin typeface="Times New Roman" panose="02020603050405020304" pitchFamily="18" charset="0"/>
              <a:cs typeface="Times New Roman" panose="02020603050405020304" pitchFamily="18" charset="0"/>
            </a:endParaRPr>
          </a:p>
          <a:p>
            <a:pPr marL="514350" indent="-514350" algn="just">
              <a:lnSpc>
                <a:spcPct val="100000"/>
              </a:lnSpc>
            </a:pPr>
            <a:r>
              <a:rPr lang="ru-RU" altLang="ru-RU" sz="1400" spc="-1" dirty="0">
                <a:uFill>
                  <a:solidFill>
                    <a:srgbClr val="FFFFFF"/>
                  </a:solidFill>
                </a:uFill>
                <a:latin typeface="Times New Roman" panose="02020603050405020304" pitchFamily="18" charset="0"/>
                <a:cs typeface="Times New Roman" panose="02020603050405020304" pitchFamily="18" charset="0"/>
              </a:rPr>
              <a:t>2.      Проведен сравнительный анализ штрафных санкций и финансовых потерь по поликлинике в целом с учётом результатов медико-экономической </a:t>
            </a:r>
            <a:r>
              <a:rPr lang="ru-RU" altLang="ru-RU" sz="1400" spc="-1" dirty="0" smtClean="0">
                <a:uFill>
                  <a:solidFill>
                    <a:srgbClr val="FFFFFF"/>
                  </a:solidFill>
                </a:uFill>
                <a:latin typeface="Times New Roman" panose="02020603050405020304" pitchFamily="18" charset="0"/>
                <a:cs typeface="Times New Roman" panose="02020603050405020304" pitchFamily="18" charset="0"/>
              </a:rPr>
              <a:t>экспертизы и экспертизы качества </a:t>
            </a:r>
            <a:r>
              <a:rPr lang="ru-RU" altLang="ru-RU" sz="1400" spc="-1" dirty="0">
                <a:uFill>
                  <a:solidFill>
                    <a:srgbClr val="FFFFFF"/>
                  </a:solidFill>
                </a:uFill>
                <a:latin typeface="Times New Roman" panose="02020603050405020304" pitchFamily="18" charset="0"/>
                <a:cs typeface="Times New Roman" panose="02020603050405020304" pitchFamily="18" charset="0"/>
              </a:rPr>
              <a:t>за 2018-2019 годы.</a:t>
            </a:r>
          </a:p>
          <a:p>
            <a:pPr marL="514350" indent="-514350" algn="just">
              <a:lnSpc>
                <a:spcPct val="100000"/>
              </a:lnSpc>
            </a:pPr>
            <a:endParaRPr lang="ru-RU" altLang="ru-RU" sz="1400" spc="-1" dirty="0">
              <a:uFill>
                <a:solidFill>
                  <a:srgbClr val="FFFFFF"/>
                </a:solidFill>
              </a:uFill>
              <a:latin typeface="Times New Roman" panose="02020603050405020304" pitchFamily="18" charset="0"/>
              <a:cs typeface="Times New Roman" panose="02020603050405020304" pitchFamily="18" charset="0"/>
            </a:endParaRPr>
          </a:p>
          <a:p>
            <a:pPr marL="514350" indent="-514350" algn="just">
              <a:lnSpc>
                <a:spcPct val="100000"/>
              </a:lnSpc>
              <a:buAutoNum type="arabicPeriod" startAt="3"/>
            </a:pPr>
            <a:r>
              <a:rPr lang="ru-RU" altLang="ru-RU" sz="1400" spc="-1" dirty="0">
                <a:uFill>
                  <a:solidFill>
                    <a:srgbClr val="FFFFFF"/>
                  </a:solidFill>
                </a:uFill>
                <a:latin typeface="Times New Roman" panose="02020603050405020304" pitchFamily="18" charset="0"/>
                <a:cs typeface="Times New Roman" panose="02020603050405020304" pitchFamily="18" charset="0"/>
              </a:rPr>
              <a:t>Анализ штрафных санкций и финансовых потерь по результатам медико-экономической экспертизы за 2018 - 2019 годы в разрезе структурных подразделений.</a:t>
            </a:r>
          </a:p>
          <a:p>
            <a:pPr marL="514350" indent="-514350" algn="just">
              <a:lnSpc>
                <a:spcPct val="100000"/>
              </a:lnSpc>
              <a:buAutoNum type="arabicPeriod" startAt="3"/>
            </a:pPr>
            <a:endParaRPr lang="ru-RU" altLang="ru-RU" sz="1400" spc="-1" dirty="0">
              <a:uFill>
                <a:solidFill>
                  <a:srgbClr val="FFFFFF"/>
                </a:solidFill>
              </a:uFill>
              <a:latin typeface="Times New Roman" panose="02020603050405020304" pitchFamily="18" charset="0"/>
              <a:cs typeface="Times New Roman" panose="02020603050405020304" pitchFamily="18" charset="0"/>
            </a:endParaRPr>
          </a:p>
          <a:p>
            <a:pPr marL="514350" indent="-514350" algn="just">
              <a:lnSpc>
                <a:spcPct val="100000"/>
              </a:lnSpc>
            </a:pPr>
            <a:r>
              <a:rPr lang="ru-RU" altLang="ru-RU" sz="1400" spc="-1" dirty="0">
                <a:uFill>
                  <a:solidFill>
                    <a:srgbClr val="FFFFFF"/>
                  </a:solidFill>
                </a:uFill>
                <a:latin typeface="Times New Roman" panose="02020603050405020304" pitchFamily="18" charset="0"/>
                <a:cs typeface="Times New Roman" panose="02020603050405020304" pitchFamily="18" charset="0"/>
              </a:rPr>
              <a:t>4.       Заполнены листы проблем сотрудниками.</a:t>
            </a:r>
          </a:p>
        </p:txBody>
      </p:sp>
    </p:spTree>
    <p:extLst>
      <p:ext uri="{BB962C8B-B14F-4D97-AF65-F5344CB8AC3E}">
        <p14:creationId xmlns:p14="http://schemas.microsoft.com/office/powerpoint/2010/main" xmlns="" val="3562364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 name="CustomShape 5"/>
          <p:cNvSpPr/>
          <p:nvPr/>
        </p:nvSpPr>
        <p:spPr>
          <a:xfrm>
            <a:off x="1748542" y="297541"/>
            <a:ext cx="6428779" cy="26018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b="1" spc="-1" dirty="0">
                <a:uFill>
                  <a:solidFill>
                    <a:srgbClr val="FFFFFF"/>
                  </a:solidFill>
                </a:uFill>
                <a:latin typeface="Times New Roman" panose="02020603050405020304" pitchFamily="18" charset="0"/>
                <a:cs typeface="Times New Roman" panose="02020603050405020304" pitchFamily="18" charset="0"/>
              </a:rPr>
              <a:t>Мониторинг данных проекта до начала реализации </a:t>
            </a:r>
          </a:p>
        </p:txBody>
      </p:sp>
      <p:sp>
        <p:nvSpPr>
          <p:cNvPr id="7"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8" name="Прямоугольник 7">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9"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0"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Прямоугольник 10">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2" name="Прямоугольник 11">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3" name="TextBox 12">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14" name="Прямоугольник 13">
            <a:extLst>
              <a:ext uri="{FF2B5EF4-FFF2-40B4-BE49-F238E27FC236}">
                <a16:creationId xmlns:a16="http://schemas.microsoft.com/office/drawing/2014/main" xmlns="" id="{6D30EB01-DF4C-4BBB-8EA9-9051193EC96F}"/>
              </a:ext>
            </a:extLst>
          </p:cNvPr>
          <p:cNvSpPr/>
          <p:nvPr/>
        </p:nvSpPr>
        <p:spPr>
          <a:xfrm>
            <a:off x="862642" y="1115334"/>
            <a:ext cx="7594838" cy="4431983"/>
          </a:xfrm>
          <a:prstGeom prst="rect">
            <a:avLst/>
          </a:prstGeom>
        </p:spPr>
        <p:txBody>
          <a:bodyPr wrap="square">
            <a:spAutoFit/>
          </a:bodyPr>
          <a:lstStyle/>
          <a:p>
            <a:pPr marL="342900" indent="-342900" algn="just">
              <a:spcAft>
                <a:spcPts val="1200"/>
              </a:spcAft>
              <a:buFont typeface="+mj-lt"/>
              <a:buAutoNum type="arabicPeriod"/>
            </a:pPr>
            <a:r>
              <a:rPr lang="ru-RU" sz="1400" spc="-1" dirty="0">
                <a:uFill>
                  <a:solidFill>
                    <a:srgbClr val="FFFFFF"/>
                  </a:solidFill>
                </a:uFill>
                <a:latin typeface="Times New Roman" panose="02020603050405020304" pitchFamily="18" charset="0"/>
                <a:cs typeface="Times New Roman" panose="02020603050405020304" pitchFamily="18" charset="0"/>
              </a:rPr>
              <a:t>Финансовые потери поликлиники  ГБУЗ НСО «</a:t>
            </a:r>
            <a:r>
              <a:rPr lang="ru-RU" altLang="ru-RU" sz="1400" spc="-1" dirty="0">
                <a:uFill>
                  <a:solidFill>
                    <a:srgbClr val="FFFFFF"/>
                  </a:solidFill>
                </a:uFill>
                <a:latin typeface="Times New Roman" panose="02020603050405020304" pitchFamily="18" charset="0"/>
                <a:cs typeface="Times New Roman" panose="02020603050405020304" pitchFamily="18" charset="0"/>
              </a:rPr>
              <a:t>Кочковская ЦРБ</a:t>
            </a:r>
            <a:r>
              <a:rPr lang="ru-RU" sz="1400" spc="-1" dirty="0">
                <a:uFill>
                  <a:solidFill>
                    <a:srgbClr val="FFFFFF"/>
                  </a:solidFill>
                </a:uFill>
                <a:latin typeface="Times New Roman" panose="02020603050405020304" pitchFamily="18" charset="0"/>
                <a:cs typeface="Times New Roman" panose="02020603050405020304" pitchFamily="18" charset="0"/>
              </a:rPr>
              <a:t>» в 2019 году по результатам </a:t>
            </a:r>
            <a:r>
              <a:rPr lang="ru-RU" sz="1400" spc="-1" dirty="0" smtClean="0">
                <a:uFill>
                  <a:solidFill>
                    <a:srgbClr val="FFFFFF"/>
                  </a:solidFill>
                </a:uFill>
                <a:latin typeface="Times New Roman" panose="02020603050405020304" pitchFamily="18" charset="0"/>
                <a:cs typeface="Times New Roman" panose="02020603050405020304" pitchFamily="18" charset="0"/>
              </a:rPr>
              <a:t>медико-экономической </a:t>
            </a:r>
            <a:r>
              <a:rPr lang="ru-RU" sz="1400" spc="-1" dirty="0">
                <a:uFill>
                  <a:solidFill>
                    <a:srgbClr val="FFFFFF"/>
                  </a:solidFill>
                </a:uFill>
                <a:latin typeface="Times New Roman" panose="02020603050405020304" pitchFamily="18" charset="0"/>
                <a:cs typeface="Times New Roman" panose="02020603050405020304" pitchFamily="18" charset="0"/>
              </a:rPr>
              <a:t>экспертизы составила 51 287,0 </a:t>
            </a:r>
            <a:r>
              <a:rPr lang="ru-RU" sz="1400" spc="-1" dirty="0" smtClean="0">
                <a:uFill>
                  <a:solidFill>
                    <a:srgbClr val="FFFFFF"/>
                  </a:solidFill>
                </a:uFill>
                <a:latin typeface="Times New Roman" panose="02020603050405020304" pitchFamily="18" charset="0"/>
                <a:cs typeface="Times New Roman" panose="02020603050405020304" pitchFamily="18" charset="0"/>
              </a:rPr>
              <a:t>руб.  </a:t>
            </a:r>
            <a:r>
              <a:rPr lang="ru-RU" sz="1400" spc="-1" dirty="0">
                <a:uFill>
                  <a:solidFill>
                    <a:srgbClr val="FFFFFF"/>
                  </a:solidFill>
                </a:uFill>
                <a:latin typeface="Times New Roman" panose="02020603050405020304" pitchFamily="18" charset="0"/>
                <a:cs typeface="Times New Roman" panose="02020603050405020304" pitchFamily="18" charset="0"/>
              </a:rPr>
              <a:t>и  89 </a:t>
            </a:r>
            <a:r>
              <a:rPr lang="ru-RU" sz="1400" spc="-1" dirty="0" smtClean="0">
                <a:uFill>
                  <a:solidFill>
                    <a:srgbClr val="FFFFFF"/>
                  </a:solidFill>
                </a:uFill>
                <a:latin typeface="Times New Roman" panose="02020603050405020304" pitchFamily="18" charset="0"/>
                <a:cs typeface="Times New Roman" panose="02020603050405020304" pitchFamily="18" charset="0"/>
              </a:rPr>
              <a:t>055,0 руб.  </a:t>
            </a:r>
            <a:r>
              <a:rPr lang="ru-RU" sz="1400" spc="-1" dirty="0">
                <a:uFill>
                  <a:solidFill>
                    <a:srgbClr val="FFFFFF"/>
                  </a:solidFill>
                </a:uFill>
                <a:latin typeface="Times New Roman" panose="02020603050405020304" pitchFamily="18" charset="0"/>
                <a:cs typeface="Times New Roman" panose="02020603050405020304" pitchFamily="18" charset="0"/>
              </a:rPr>
              <a:t>в 2018 г.</a:t>
            </a:r>
          </a:p>
          <a:p>
            <a:pPr marL="342900" indent="-342900" algn="just">
              <a:spcAft>
                <a:spcPts val="1200"/>
              </a:spcAft>
              <a:buFont typeface="+mj-lt"/>
              <a:buAutoNum type="arabicPeriod"/>
            </a:pPr>
            <a:r>
              <a:rPr lang="ru-RU" sz="1400" spc="-1" dirty="0">
                <a:uFill>
                  <a:solidFill>
                    <a:srgbClr val="FFFFFF"/>
                  </a:solidFill>
                </a:uFill>
                <a:latin typeface="Times New Roman" panose="02020603050405020304" pitchFamily="18" charset="0"/>
                <a:cs typeface="Times New Roman" panose="02020603050405020304" pitchFamily="18" charset="0"/>
              </a:rPr>
              <a:t>Максимальная доля финансовых потерь в 2019 году в разрезе  врачей поликлинической службы составила 55% и 38,3% (гинекология и дневной стационар ), в 2018 </a:t>
            </a:r>
            <a:r>
              <a:rPr lang="ru-RU" sz="1400" spc="-1" dirty="0" smtClean="0">
                <a:uFill>
                  <a:solidFill>
                    <a:srgbClr val="FFFFFF"/>
                  </a:solidFill>
                </a:uFill>
                <a:latin typeface="Times New Roman" panose="02020603050405020304" pitchFamily="18" charset="0"/>
                <a:cs typeface="Times New Roman" panose="02020603050405020304" pitchFamily="18" charset="0"/>
              </a:rPr>
              <a:t>году 36,9% и 31,2% педиатрия </a:t>
            </a:r>
            <a:r>
              <a:rPr lang="ru-RU" sz="1400" spc="-1" dirty="0">
                <a:uFill>
                  <a:solidFill>
                    <a:srgbClr val="FFFFFF"/>
                  </a:solidFill>
                </a:uFill>
                <a:latin typeface="Times New Roman" panose="02020603050405020304" pitchFamily="18" charset="0"/>
                <a:cs typeface="Times New Roman" panose="02020603050405020304" pitchFamily="18" charset="0"/>
              </a:rPr>
              <a:t>и </a:t>
            </a:r>
            <a:r>
              <a:rPr lang="ru-RU" sz="1400" spc="-1" dirty="0" smtClean="0">
                <a:uFill>
                  <a:solidFill>
                    <a:srgbClr val="FFFFFF"/>
                  </a:solidFill>
                </a:uFill>
                <a:latin typeface="Times New Roman" panose="02020603050405020304" pitchFamily="18" charset="0"/>
                <a:cs typeface="Times New Roman" panose="02020603050405020304" pitchFamily="18" charset="0"/>
              </a:rPr>
              <a:t>стоматология.</a:t>
            </a:r>
            <a:endParaRPr lang="ru-RU" sz="1400" spc="-1" dirty="0">
              <a:uFill>
                <a:solidFill>
                  <a:srgbClr val="FFFFFF"/>
                </a:solidFill>
              </a:uFill>
              <a:latin typeface="Times New Roman" panose="02020603050405020304" pitchFamily="18" charset="0"/>
              <a:cs typeface="Times New Roman" panose="02020603050405020304" pitchFamily="18" charset="0"/>
            </a:endParaRPr>
          </a:p>
          <a:p>
            <a:pPr marL="342900" indent="-342900" algn="just">
              <a:spcAft>
                <a:spcPts val="1200"/>
              </a:spcAft>
              <a:buFont typeface="+mj-lt"/>
              <a:buAutoNum type="arabicPeriod"/>
            </a:pPr>
            <a:r>
              <a:rPr lang="ru-RU" sz="1400" spc="-1" dirty="0">
                <a:uFill>
                  <a:solidFill>
                    <a:srgbClr val="FFFFFF"/>
                  </a:solidFill>
                </a:uFill>
                <a:latin typeface="Times New Roman" panose="02020603050405020304" pitchFamily="18" charset="0"/>
                <a:cs typeface="Times New Roman" panose="02020603050405020304" pitchFamily="18" charset="0"/>
              </a:rPr>
              <a:t>Абсолютное число дефектов изменилось и составило в 2019-2018 </a:t>
            </a:r>
            <a:r>
              <a:rPr lang="ru-RU" sz="1400" spc="-1" dirty="0" smtClean="0">
                <a:uFill>
                  <a:solidFill>
                    <a:srgbClr val="FFFFFF"/>
                  </a:solidFill>
                </a:uFill>
                <a:latin typeface="Times New Roman" panose="02020603050405020304" pitchFamily="18" charset="0"/>
                <a:cs typeface="Times New Roman" panose="02020603050405020304" pitchFamily="18" charset="0"/>
              </a:rPr>
              <a:t>годах, </a:t>
            </a:r>
            <a:r>
              <a:rPr lang="ru-RU" sz="1400" spc="-1" dirty="0">
                <a:uFill>
                  <a:solidFill>
                    <a:srgbClr val="FFFFFF"/>
                  </a:solidFill>
                </a:uFill>
                <a:latin typeface="Times New Roman" panose="02020603050405020304" pitchFamily="18" charset="0"/>
                <a:cs typeface="Times New Roman" panose="02020603050405020304" pitchFamily="18" charset="0"/>
              </a:rPr>
              <a:t>при этом количество дефектов на 100 случаев оказания медицинской помощи в 2019 году составило </a:t>
            </a:r>
            <a:r>
              <a:rPr lang="ru-RU" sz="1400" spc="-1" dirty="0" smtClean="0">
                <a:uFill>
                  <a:solidFill>
                    <a:srgbClr val="FFFFFF"/>
                  </a:solidFill>
                </a:uFill>
                <a:latin typeface="Times New Roman" panose="02020603050405020304" pitchFamily="18" charset="0"/>
                <a:cs typeface="Times New Roman" panose="02020603050405020304" pitchFamily="18" charset="0"/>
              </a:rPr>
              <a:t>3,6, </a:t>
            </a:r>
            <a:r>
              <a:rPr lang="ru-RU" sz="1400" spc="-1" dirty="0">
                <a:uFill>
                  <a:solidFill>
                    <a:srgbClr val="FFFFFF"/>
                  </a:solidFill>
                </a:uFill>
                <a:latin typeface="Times New Roman" panose="02020603050405020304" pitchFamily="18" charset="0"/>
                <a:cs typeface="Times New Roman" panose="02020603050405020304" pitchFamily="18" charset="0"/>
              </a:rPr>
              <a:t>в 2018 году </a:t>
            </a:r>
            <a:r>
              <a:rPr lang="ru-RU" sz="1400" spc="-1" dirty="0" smtClean="0">
                <a:uFill>
                  <a:solidFill>
                    <a:srgbClr val="FFFFFF"/>
                  </a:solidFill>
                </a:uFill>
                <a:latin typeface="Times New Roman" panose="02020603050405020304" pitchFamily="18" charset="0"/>
                <a:cs typeface="Times New Roman" panose="02020603050405020304" pitchFamily="18" charset="0"/>
              </a:rPr>
              <a:t>– 6,0. В </a:t>
            </a:r>
            <a:r>
              <a:rPr lang="ru-RU" sz="1400" spc="-1" dirty="0">
                <a:uFill>
                  <a:solidFill>
                    <a:srgbClr val="FFFFFF"/>
                  </a:solidFill>
                </a:uFill>
                <a:latin typeface="Times New Roman" panose="02020603050405020304" pitchFamily="18" charset="0"/>
                <a:cs typeface="Times New Roman" panose="02020603050405020304" pitchFamily="18" charset="0"/>
              </a:rPr>
              <a:t>структуре дефектов по видам оснований для отказа в оплате медицинской помощи более половины – 89% занимает дефект 4.1 (непредставление медицинской документации, подтверждающей факт оказания застрахованному лицу медицинской помощи в медицинской организации без объективных причин; 6%  - дефект 4,3 (отсутствие в первичной документации информированного добровольного согласия застрахованного лица на медицинское вмешательство или отказа застрахованного лица от медицинского вмешательства) , 9% - дефект 4,6 (несоответствие данных первичной медицинской документации данным реестра счетов</a:t>
            </a:r>
            <a:r>
              <a:rPr lang="ru-RU" sz="1400" spc="-1" dirty="0" smtClean="0">
                <a:uFill>
                  <a:solidFill>
                    <a:srgbClr val="FFFFFF"/>
                  </a:solidFill>
                </a:uFill>
                <a:latin typeface="Times New Roman" panose="02020603050405020304" pitchFamily="18" charset="0"/>
                <a:cs typeface="Times New Roman" panose="02020603050405020304" pitchFamily="18" charset="0"/>
              </a:rPr>
              <a:t>). </a:t>
            </a:r>
            <a:endParaRPr lang="ru-RU" sz="1400" spc="-1" dirty="0">
              <a:uFill>
                <a:solidFill>
                  <a:srgbClr val="FFFFFF"/>
                </a:solidFill>
              </a:uFill>
              <a:latin typeface="Times New Roman" panose="02020603050405020304" pitchFamily="18" charset="0"/>
              <a:cs typeface="Times New Roman" panose="02020603050405020304" pitchFamily="18" charset="0"/>
            </a:endParaRPr>
          </a:p>
          <a:p>
            <a:pPr marL="342900" indent="-342900" algn="just">
              <a:spcAft>
                <a:spcPts val="1200"/>
              </a:spcAft>
              <a:buFont typeface="+mj-lt"/>
              <a:buAutoNum type="arabicPeriod"/>
            </a:pPr>
            <a:r>
              <a:rPr lang="ru-RU" sz="1400" spc="-1" dirty="0">
                <a:uFill>
                  <a:solidFill>
                    <a:srgbClr val="FFFFFF"/>
                  </a:solidFill>
                </a:uFill>
                <a:latin typeface="Times New Roman" panose="02020603050405020304" pitchFamily="18" charset="0"/>
                <a:cs typeface="Times New Roman" panose="02020603050405020304" pitchFamily="18" charset="0"/>
              </a:rPr>
              <a:t>Наибольшее количество финансовых потерь приходится на дефекты 4.6 </a:t>
            </a:r>
            <a:r>
              <a:rPr lang="ru-RU" sz="1400" spc="-1" dirty="0" smtClean="0">
                <a:uFill>
                  <a:solidFill>
                    <a:srgbClr val="FFFFFF"/>
                  </a:solidFill>
                </a:uFill>
                <a:latin typeface="Times New Roman" panose="02020603050405020304" pitchFamily="18" charset="0"/>
                <a:cs typeface="Times New Roman" panose="02020603050405020304" pitchFamily="18" charset="0"/>
              </a:rPr>
              <a:t>26 660</a:t>
            </a:r>
            <a:r>
              <a:rPr lang="ru-RU" sz="1400" spc="-1" dirty="0">
                <a:uFill>
                  <a:solidFill>
                    <a:srgbClr val="FFFFFF"/>
                  </a:solidFill>
                </a:uFill>
                <a:latin typeface="Times New Roman" panose="02020603050405020304" pitchFamily="18" charset="0"/>
                <a:cs typeface="Times New Roman" panose="02020603050405020304" pitchFamily="18" charset="0"/>
              </a:rPr>
              <a:t> </a:t>
            </a:r>
            <a:r>
              <a:rPr lang="ru-RU" sz="1400" spc="-1" dirty="0" smtClean="0">
                <a:uFill>
                  <a:solidFill>
                    <a:srgbClr val="FFFFFF"/>
                  </a:solidFill>
                </a:uFill>
                <a:latin typeface="Times New Roman" panose="02020603050405020304" pitchFamily="18" charset="0"/>
                <a:cs typeface="Times New Roman" panose="02020603050405020304" pitchFamily="18" charset="0"/>
              </a:rPr>
              <a:t>рублей </a:t>
            </a:r>
            <a:r>
              <a:rPr lang="ru-RU" sz="1400" spc="-1" dirty="0">
                <a:uFill>
                  <a:solidFill>
                    <a:srgbClr val="FFFFFF"/>
                  </a:solidFill>
                </a:uFill>
                <a:latin typeface="Times New Roman" panose="02020603050405020304" pitchFamily="18" charset="0"/>
                <a:cs typeface="Times New Roman" panose="02020603050405020304" pitchFamily="18" charset="0"/>
              </a:rPr>
              <a:t>на 2 дефекта в 2019 г и </a:t>
            </a:r>
            <a:r>
              <a:rPr lang="ru-RU" sz="1400" spc="-1" dirty="0" smtClean="0">
                <a:uFill>
                  <a:solidFill>
                    <a:srgbClr val="FFFFFF"/>
                  </a:solidFill>
                </a:uFill>
                <a:latin typeface="Times New Roman" panose="02020603050405020304" pitchFamily="18" charset="0"/>
                <a:cs typeface="Times New Roman" panose="02020603050405020304" pitchFamily="18" charset="0"/>
              </a:rPr>
              <a:t>53 567 рублей на </a:t>
            </a:r>
            <a:r>
              <a:rPr lang="ru-RU" sz="1400" spc="-1" dirty="0">
                <a:uFill>
                  <a:solidFill>
                    <a:srgbClr val="FFFFFF"/>
                  </a:solidFill>
                </a:uFill>
                <a:latin typeface="Times New Roman" panose="02020603050405020304" pitchFamily="18" charset="0"/>
                <a:cs typeface="Times New Roman" panose="02020603050405020304" pitchFamily="18" charset="0"/>
              </a:rPr>
              <a:t>5  дефектов в </a:t>
            </a:r>
            <a:r>
              <a:rPr lang="ru-RU" sz="1400" spc="-1" dirty="0" smtClean="0">
                <a:uFill>
                  <a:solidFill>
                    <a:srgbClr val="FFFFFF"/>
                  </a:solidFill>
                </a:uFill>
                <a:latin typeface="Times New Roman" panose="02020603050405020304" pitchFamily="18" charset="0"/>
                <a:cs typeface="Times New Roman" panose="02020603050405020304" pitchFamily="18" charset="0"/>
              </a:rPr>
              <a:t>2018г.; </a:t>
            </a:r>
            <a:r>
              <a:rPr lang="ru-RU" sz="1400" spc="-1" dirty="0">
                <a:uFill>
                  <a:solidFill>
                    <a:srgbClr val="FFFFFF"/>
                  </a:solidFill>
                </a:uFill>
                <a:latin typeface="Times New Roman" panose="02020603050405020304" pitchFamily="18" charset="0"/>
                <a:cs typeface="Times New Roman" panose="02020603050405020304" pitchFamily="18" charset="0"/>
              </a:rPr>
              <a:t>на дефект 4.1. 31,003 на 50 дефектов</a:t>
            </a:r>
          </a:p>
        </p:txBody>
      </p:sp>
    </p:spTree>
    <p:extLst>
      <p:ext uri="{BB962C8B-B14F-4D97-AF65-F5344CB8AC3E}">
        <p14:creationId xmlns:p14="http://schemas.microsoft.com/office/powerpoint/2010/main" xmlns="" val="2462228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 name="CustomShape 5"/>
          <p:cNvSpPr/>
          <p:nvPr/>
        </p:nvSpPr>
        <p:spPr>
          <a:xfrm>
            <a:off x="1748542" y="297541"/>
            <a:ext cx="6428779" cy="26018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2400" b="1" spc="-1" dirty="0">
                <a:uFill>
                  <a:solidFill>
                    <a:srgbClr val="FFFFFF"/>
                  </a:solidFill>
                </a:uFill>
                <a:latin typeface="Times New Roman" panose="02020603050405020304" pitchFamily="18" charset="0"/>
                <a:cs typeface="Times New Roman" panose="02020603050405020304" pitchFamily="18" charset="0"/>
              </a:rPr>
              <a:t>Мониторинг данных проекта до начала реализации </a:t>
            </a:r>
          </a:p>
        </p:txBody>
      </p:sp>
      <p:sp>
        <p:nvSpPr>
          <p:cNvPr id="7"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8" name="Прямоугольник 7">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9"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0"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Прямоугольник 10">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2" name="Прямоугольник 11">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3" name="TextBox 12">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14" name="Прямоугольник 13">
            <a:extLst>
              <a:ext uri="{FF2B5EF4-FFF2-40B4-BE49-F238E27FC236}">
                <a16:creationId xmlns:a16="http://schemas.microsoft.com/office/drawing/2014/main" xmlns="" id="{6D30EB01-DF4C-4BBB-8EA9-9051193EC96F}"/>
              </a:ext>
            </a:extLst>
          </p:cNvPr>
          <p:cNvSpPr/>
          <p:nvPr/>
        </p:nvSpPr>
        <p:spPr>
          <a:xfrm>
            <a:off x="862642" y="1115334"/>
            <a:ext cx="7594838" cy="3662541"/>
          </a:xfrm>
          <a:prstGeom prst="rect">
            <a:avLst/>
          </a:prstGeom>
        </p:spPr>
        <p:txBody>
          <a:bodyPr wrap="square">
            <a:spAutoFit/>
          </a:bodyPr>
          <a:lstStyle/>
          <a:p>
            <a:pPr marL="342900" indent="-342900" algn="just">
              <a:spcAft>
                <a:spcPts val="1200"/>
              </a:spcAft>
              <a:buFont typeface="+mj-lt"/>
              <a:buAutoNum type="arabicPeriod" startAt="7"/>
            </a:pPr>
            <a:r>
              <a:rPr lang="ru-RU" sz="1600" spc="-1" dirty="0" smtClean="0">
                <a:uFill>
                  <a:solidFill>
                    <a:srgbClr val="FFFFFF"/>
                  </a:solidFill>
                </a:uFill>
                <a:latin typeface="Times New Roman" panose="02020603050405020304" pitchFamily="18" charset="0"/>
                <a:cs typeface="Times New Roman" panose="02020603050405020304" pitchFamily="18" charset="0"/>
              </a:rPr>
              <a:t>Финансовые </a:t>
            </a:r>
            <a:r>
              <a:rPr lang="ru-RU" sz="1600" spc="-1" dirty="0">
                <a:uFill>
                  <a:solidFill>
                    <a:srgbClr val="FFFFFF"/>
                  </a:solidFill>
                </a:uFill>
                <a:latin typeface="Times New Roman" panose="02020603050405020304" pitchFamily="18" charset="0"/>
                <a:cs typeface="Times New Roman" panose="02020603050405020304" pitchFamily="18" charset="0"/>
              </a:rPr>
              <a:t>потери в среднем на 1 дефект в 2019 году составили: </a:t>
            </a:r>
            <a:r>
              <a:rPr lang="ru-RU" sz="1600" spc="-1" dirty="0" smtClean="0">
                <a:uFill>
                  <a:solidFill>
                    <a:srgbClr val="FFFFFF"/>
                  </a:solidFill>
                </a:uFill>
                <a:latin typeface="Times New Roman" panose="02020603050405020304" pitchFamily="18" charset="0"/>
                <a:cs typeface="Times New Roman" panose="02020603050405020304" pitchFamily="18" charset="0"/>
              </a:rPr>
              <a:t>дефект  </a:t>
            </a:r>
            <a:r>
              <a:rPr lang="ru-RU" sz="1600" spc="-1" dirty="0">
                <a:uFill>
                  <a:solidFill>
                    <a:srgbClr val="FFFFFF"/>
                  </a:solidFill>
                </a:uFill>
                <a:latin typeface="Times New Roman" panose="02020603050405020304" pitchFamily="18" charset="0"/>
                <a:cs typeface="Times New Roman" panose="02020603050405020304" pitchFamily="18" charset="0"/>
              </a:rPr>
              <a:t>4.6 - 12 736,0 рублей (из них 95% штрафы);  1552,4 – дефект 4.1; </a:t>
            </a:r>
          </a:p>
          <a:p>
            <a:pPr marL="342900" indent="-342900" algn="just">
              <a:spcAft>
                <a:spcPts val="1200"/>
              </a:spcAft>
              <a:buFont typeface="+mj-lt"/>
              <a:buAutoNum type="arabicPeriod" startAt="7"/>
            </a:pPr>
            <a:r>
              <a:rPr lang="ru-RU" sz="1600" spc="-1" dirty="0">
                <a:uFill>
                  <a:solidFill>
                    <a:srgbClr val="FFFFFF"/>
                  </a:solidFill>
                </a:uFill>
                <a:latin typeface="Times New Roman" panose="02020603050405020304" pitchFamily="18" charset="0"/>
                <a:cs typeface="Times New Roman" panose="02020603050405020304" pitchFamily="18" charset="0"/>
              </a:rPr>
              <a:t>Финансовые потери по результатам медико-экономической экспертизы согласно критериям новой модели медицинской организации:</a:t>
            </a:r>
          </a:p>
          <a:p>
            <a:pPr algn="just">
              <a:spcAft>
                <a:spcPts val="1200"/>
              </a:spcAft>
            </a:pPr>
            <a:r>
              <a:rPr lang="ru-RU" sz="1600" spc="-1" dirty="0">
                <a:uFill>
                  <a:solidFill>
                    <a:srgbClr val="FFFFFF"/>
                  </a:solidFill>
                </a:uFill>
                <a:latin typeface="Times New Roman" panose="02020603050405020304" pitchFamily="18" charset="0"/>
                <a:cs typeface="Times New Roman" panose="02020603050405020304" pitchFamily="18" charset="0"/>
              </a:rPr>
              <a:t>Количественный показатель штрафных санкций (снятий, штрафов) на 100 случаев оказания медицинской помощи в 2019 года составил 3,6</a:t>
            </a:r>
          </a:p>
          <a:p>
            <a:pPr algn="just">
              <a:spcAft>
                <a:spcPts val="1200"/>
              </a:spcAft>
            </a:pPr>
            <a:r>
              <a:rPr lang="ru-RU" sz="1600" spc="-1" dirty="0">
                <a:uFill>
                  <a:solidFill>
                    <a:srgbClr val="FFFFFF"/>
                  </a:solidFill>
                </a:uFill>
                <a:latin typeface="Times New Roman" panose="02020603050405020304" pitchFamily="18" charset="0"/>
                <a:cs typeface="Times New Roman" panose="02020603050405020304" pitchFamily="18" charset="0"/>
              </a:rPr>
              <a:t>По сравнению с предыдущим годом </a:t>
            </a:r>
            <a:r>
              <a:rPr lang="ru-RU" sz="1600" spc="-1" dirty="0" smtClean="0">
                <a:uFill>
                  <a:solidFill>
                    <a:srgbClr val="FFFFFF"/>
                  </a:solidFill>
                </a:uFill>
                <a:latin typeface="Times New Roman" panose="02020603050405020304" pitchFamily="18" charset="0"/>
                <a:cs typeface="Times New Roman" panose="02020603050405020304" pitchFamily="18" charset="0"/>
              </a:rPr>
              <a:t>уменьшился </a:t>
            </a:r>
            <a:r>
              <a:rPr lang="ru-RU" sz="1600" spc="-1" dirty="0">
                <a:uFill>
                  <a:solidFill>
                    <a:srgbClr val="FFFFFF"/>
                  </a:solidFill>
                </a:uFill>
                <a:latin typeface="Times New Roman" panose="02020603050405020304" pitchFamily="18" charset="0"/>
                <a:cs typeface="Times New Roman" panose="02020603050405020304" pitchFamily="18" charset="0"/>
              </a:rPr>
              <a:t>в 1,9 раза (2018 год – 12,5 на 100 случаев оказания медицинской </a:t>
            </a:r>
            <a:r>
              <a:rPr lang="ru-RU" sz="1600" spc="-1" dirty="0" smtClean="0">
                <a:uFill>
                  <a:solidFill>
                    <a:srgbClr val="FFFFFF"/>
                  </a:solidFill>
                </a:uFill>
                <a:latin typeface="Times New Roman" panose="02020603050405020304" pitchFamily="18" charset="0"/>
                <a:cs typeface="Times New Roman" panose="02020603050405020304" pitchFamily="18" charset="0"/>
              </a:rPr>
              <a:t>помощи);</a:t>
            </a:r>
            <a:endParaRPr lang="ru-RU" sz="1600" spc="-1" dirty="0">
              <a:uFill>
                <a:solidFill>
                  <a:srgbClr val="FFFFFF"/>
                </a:solidFill>
              </a:uFill>
              <a:latin typeface="Times New Roman" panose="02020603050405020304" pitchFamily="18" charset="0"/>
              <a:cs typeface="Times New Roman" panose="02020603050405020304" pitchFamily="18" charset="0"/>
            </a:endParaRPr>
          </a:p>
          <a:p>
            <a:pPr algn="just">
              <a:spcAft>
                <a:spcPts val="1200"/>
              </a:spcAft>
            </a:pPr>
            <a:r>
              <a:rPr lang="ru-RU" sz="1600" spc="-1" dirty="0">
                <a:uFill>
                  <a:solidFill>
                    <a:srgbClr val="FFFFFF"/>
                  </a:solidFill>
                </a:uFill>
                <a:latin typeface="Times New Roman" panose="02020603050405020304" pitchFamily="18" charset="0"/>
                <a:cs typeface="Times New Roman" panose="02020603050405020304" pitchFamily="18" charset="0"/>
              </a:rPr>
              <a:t> количественный показатель финансовых потерь на 100 случаев оказания медицинской помощи в 2019 году составил 45 664,0 рублей, по сравнению с предыдущим  годом увеличился в 3,7 раза (2018 год – 12 367,0 на 100 случаев оказания медицинской помощи).</a:t>
            </a:r>
          </a:p>
        </p:txBody>
      </p:sp>
    </p:spTree>
    <p:extLst>
      <p:ext uri="{BB962C8B-B14F-4D97-AF65-F5344CB8AC3E}">
        <p14:creationId xmlns:p14="http://schemas.microsoft.com/office/powerpoint/2010/main" xmlns="" val="1109438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1748542" y="218758"/>
            <a:ext cx="6428779" cy="176844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Дорожная карта </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pic>
        <p:nvPicPr>
          <p:cNvPr id="3" name="Рисунок 2"/>
          <p:cNvPicPr>
            <a:picLocks noChangeAspect="1"/>
          </p:cNvPicPr>
          <p:nvPr/>
        </p:nvPicPr>
        <p:blipFill rotWithShape="1">
          <a:blip r:embed="rId4" cstate="print">
            <a:extLst>
              <a:ext uri="{28A0092B-C50C-407E-A947-70E740481C1C}">
                <a14:useLocalDpi xmlns:a14="http://schemas.microsoft.com/office/drawing/2010/main" xmlns="" val="0"/>
              </a:ext>
            </a:extLst>
          </a:blip>
          <a:srcRect l="4716" t="7277" r="3516" b="13164"/>
          <a:stretch/>
        </p:blipFill>
        <p:spPr>
          <a:xfrm>
            <a:off x="499805" y="1214847"/>
            <a:ext cx="8366730" cy="5056634"/>
          </a:xfrm>
          <a:prstGeom prst="rect">
            <a:avLst/>
          </a:prstGeom>
        </p:spPr>
      </p:pic>
    </p:spTree>
    <p:extLst>
      <p:ext uri="{BB962C8B-B14F-4D97-AF65-F5344CB8AC3E}">
        <p14:creationId xmlns:p14="http://schemas.microsoft.com/office/powerpoint/2010/main" xmlns="" val="2014931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8" name="CustomShape 5"/>
          <p:cNvSpPr/>
          <p:nvPr/>
        </p:nvSpPr>
        <p:spPr>
          <a:xfrm>
            <a:off x="2025057" y="278686"/>
            <a:ext cx="6165386" cy="5922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b="1" dirty="0">
                <a:latin typeface="Times New Roman" panose="02020603050405020304" pitchFamily="18" charset="0"/>
                <a:cs typeface="Times New Roman" panose="02020603050405020304" pitchFamily="18" charset="0"/>
              </a:rPr>
              <a:t>Краткая характеристика ГБУЗ НСО «Кочковская ЦРБ»</a:t>
            </a:r>
            <a:endParaRPr lang="ru-RU" spc="-1" dirty="0">
              <a:solidFill>
                <a:srgbClr val="002060"/>
              </a:solidFill>
              <a:uFill>
                <a:solidFill>
                  <a:srgbClr val="FFFFFF"/>
                </a:solidFill>
              </a:uFill>
              <a:latin typeface="Arial" panose="020B0604020202020204" pitchFamily="34" charset="0"/>
              <a:cs typeface="Arial" panose="020B0604020202020204" pitchFamily="34" charset="0"/>
            </a:endParaRPr>
          </a:p>
        </p:txBody>
      </p:sp>
      <p:sp>
        <p:nvSpPr>
          <p:cNvPr id="59" name="CustomShape 6"/>
          <p:cNvSpPr/>
          <p:nvPr/>
        </p:nvSpPr>
        <p:spPr>
          <a:xfrm>
            <a:off x="901355" y="1726279"/>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ru-RU" sz="1600" strike="noStrike" spc="-1" dirty="0">
              <a:solidFill>
                <a:srgbClr val="203864"/>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3" name="Прямоугольник 2"/>
          <p:cNvSpPr/>
          <p:nvPr/>
        </p:nvSpPr>
        <p:spPr>
          <a:xfrm>
            <a:off x="901355" y="651806"/>
            <a:ext cx="7556125" cy="5693866"/>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ГБУЗ НСО «Кочковская центральная районная больница» расположена в </a:t>
            </a:r>
            <a:r>
              <a:rPr lang="ru-RU" sz="1400" dirty="0" err="1">
                <a:latin typeface="Times New Roman" panose="02020603050405020304" pitchFamily="18" charset="0"/>
                <a:cs typeface="Times New Roman" panose="02020603050405020304" pitchFamily="18" charset="0"/>
              </a:rPr>
              <a:t>с.Кочки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Кочковском</a:t>
            </a:r>
            <a:r>
              <a:rPr lang="ru-RU" sz="1400" dirty="0">
                <a:latin typeface="Times New Roman" panose="02020603050405020304" pitchFamily="18" charset="0"/>
                <a:cs typeface="Times New Roman" panose="02020603050405020304" pitchFamily="18" charset="0"/>
              </a:rPr>
              <a:t> районе Новосибирской области, является многопрофильной  медицинской организацией, оказывает первичную медико-санитарную помощь населению численностью 13 828 человек. Детское население составляет 2 925 человек.</a:t>
            </a:r>
          </a:p>
          <a:p>
            <a:r>
              <a:rPr lang="ru-RU" sz="1400" dirty="0">
                <a:latin typeface="Times New Roman" panose="02020603050405020304" pitchFamily="18" charset="0"/>
                <a:cs typeface="Times New Roman" panose="02020603050405020304" pitchFamily="18" charset="0"/>
              </a:rPr>
              <a:t>На основании приказа МЗ НСО от 21.11.2018 № 3723 с 2019 года поликлиника участвует в проекте «Новая модель медицинской организации, оказывающей первичную медико-санитарную помощь» на базе педиатрического отделения .</a:t>
            </a:r>
          </a:p>
          <a:p>
            <a:r>
              <a:rPr lang="ru-RU" sz="1400" dirty="0">
                <a:latin typeface="Times New Roman" panose="02020603050405020304" pitchFamily="18" charset="0"/>
                <a:cs typeface="Times New Roman" panose="02020603050405020304" pitchFamily="18" charset="0"/>
              </a:rPr>
              <a:t>В структуре амбулаторно-поликлинического отделения: рентгенологическое отделение, кабинет по выписке рецептов, кабинет восстановительного лечения, физиотерапевтический кабинет, эндоскопический кабинет, кабинет неотложной помощи детскому населению, кабинет неотложной помощи взрослому населению, инфекционный кабинет, неврологический кабинет, офтальмологический кабинет, психиатрический кабинет, хирургический кабинет, акушерско-гинекологический кабинет, фтизиатрический кабинет, процедурный кабинет, кабинет медицинской профилактики, кабинет </a:t>
            </a:r>
            <a:r>
              <a:rPr lang="ru-RU" sz="1400" dirty="0" err="1">
                <a:latin typeface="Times New Roman" panose="02020603050405020304" pitchFamily="18" charset="0"/>
                <a:cs typeface="Times New Roman" panose="02020603050405020304" pitchFamily="18" charset="0"/>
              </a:rPr>
              <a:t>оториноларинголога</a:t>
            </a:r>
            <a:r>
              <a:rPr lang="ru-RU" sz="1400" dirty="0">
                <a:latin typeface="Times New Roman" panose="02020603050405020304" pitchFamily="18" charset="0"/>
                <a:cs typeface="Times New Roman" panose="02020603050405020304" pitchFamily="18" charset="0"/>
              </a:rPr>
              <a:t>, дневной стационар для взрослых, кабинет функциональной диагностики, наркологический кабинет, дерматовенерологический кабинет, стоматологический кабинет, кабинет участкового терапевта, кабинет ультразвуковой диагностики, прививочный кабинет, зубопротезный кабинет, регистратура, клинико-диагностическая лаборатория, онкологический кабинет, кабинет участкового педиатра. Укомплектованность персонала – 100%.</a:t>
            </a:r>
          </a:p>
          <a:p>
            <a:r>
              <a:rPr lang="ru-RU" sz="1400" dirty="0">
                <a:latin typeface="Times New Roman" panose="02020603050405020304" pitchFamily="18" charset="0"/>
                <a:cs typeface="Times New Roman" panose="02020603050405020304" pitchFamily="18" charset="0"/>
              </a:rPr>
              <a:t>Приём в ГБУЗ НСО «Кочковская ЦРБ» ведётся по 30 специальностям.</a:t>
            </a:r>
          </a:p>
          <a:p>
            <a:r>
              <a:rPr lang="ru-RU" sz="1400" dirty="0">
                <a:latin typeface="Times New Roman" panose="02020603050405020304" pitchFamily="18" charset="0"/>
                <a:cs typeface="Times New Roman" panose="02020603050405020304" pitchFamily="18" charset="0"/>
              </a:rPr>
              <a:t>        На территории обслуживания 6 терапевтических участков (работают 5 врачей терапевтов участковых и 5 медицинских сестёр участковых), 3 педиатрических участка (работают 3 врача педиатра участковых и 3 медицинских сестры участковые), также 3 врачебных амбулатории (</a:t>
            </a:r>
            <a:r>
              <a:rPr lang="ru-RU" sz="1400" dirty="0" err="1">
                <a:latin typeface="Times New Roman" panose="02020603050405020304" pitchFamily="18" charset="0"/>
                <a:cs typeface="Times New Roman" panose="02020603050405020304" pitchFamily="18" charset="0"/>
              </a:rPr>
              <a:t>с.Черновка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с.Решёты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с.Быструха</a:t>
            </a:r>
            <a:r>
              <a:rPr lang="ru-RU" sz="1400" dirty="0">
                <a:latin typeface="Times New Roman" panose="02020603050405020304" pitchFamily="18" charset="0"/>
                <a:cs typeface="Times New Roman" panose="02020603050405020304" pitchFamily="18" charset="0"/>
              </a:rPr>
              <a:t>), 13 ФАП. </a:t>
            </a:r>
          </a:p>
          <a:p>
            <a:r>
              <a:rPr lang="ru-RU" sz="1400" dirty="0">
                <a:latin typeface="Times New Roman" panose="02020603050405020304" pitchFamily="18" charset="0"/>
                <a:cs typeface="Times New Roman" panose="02020603050405020304" pitchFamily="18" charset="0"/>
              </a:rPr>
              <a:t>        Доступность терапевтами участковыми осуществляется в течение 1 дня. Неотложная помощь оказывается фельдшером кабинета неотложной помощи поликлинического отделения.</a:t>
            </a:r>
          </a:p>
        </p:txBody>
      </p:sp>
    </p:spTree>
    <p:extLst>
      <p:ext uri="{BB962C8B-B14F-4D97-AF65-F5344CB8AC3E}">
        <p14:creationId xmlns:p14="http://schemas.microsoft.com/office/powerpoint/2010/main" xmlns="" val="209823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6" name="CustomShape 4"/>
          <p:cNvSpPr/>
          <p:nvPr/>
        </p:nvSpPr>
        <p:spPr>
          <a:xfrm>
            <a:off x="1389920" y="1454728"/>
            <a:ext cx="6852005" cy="402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8" name="CustomShape 5"/>
          <p:cNvSpPr/>
          <p:nvPr/>
        </p:nvSpPr>
        <p:spPr>
          <a:xfrm>
            <a:off x="2487827" y="215090"/>
            <a:ext cx="5742885" cy="87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endParaRPr lang="ru-RU" sz="2400" strike="noStrike" spc="-1" dirty="0">
              <a:solidFill>
                <a:srgbClr val="002060"/>
              </a:solidFill>
              <a:uFill>
                <a:solidFill>
                  <a:srgbClr val="FFFFFF"/>
                </a:solidFill>
              </a:uFill>
              <a:latin typeface="Arial" panose="020B0604020202020204" pitchFamily="34" charset="0"/>
              <a:cs typeface="Arial" panose="020B0604020202020204" pitchFamily="34" charset="0"/>
            </a:endParaRPr>
          </a:p>
        </p:txBody>
      </p:sp>
      <p:sp>
        <p:nvSpPr>
          <p:cNvPr id="59" name="CustomShape 6"/>
          <p:cNvSpPr/>
          <p:nvPr/>
        </p:nvSpPr>
        <p:spPr>
          <a:xfrm>
            <a:off x="901355" y="1726279"/>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ru-RU" sz="1600" strike="noStrike" spc="-1" dirty="0">
              <a:solidFill>
                <a:srgbClr val="203864"/>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6" name="Диаграмма 15"/>
          <p:cNvGraphicFramePr/>
          <p:nvPr>
            <p:extLst>
              <p:ext uri="{D42A27DB-BD31-4B8C-83A1-F6EECF244321}">
                <p14:modId xmlns:p14="http://schemas.microsoft.com/office/powerpoint/2010/main" xmlns="" val="3058823160"/>
              </p:ext>
            </p:extLst>
          </p:nvPr>
        </p:nvGraphicFramePr>
        <p:xfrm>
          <a:off x="1076360" y="1524034"/>
          <a:ext cx="7381120" cy="4455337"/>
        </p:xfrm>
        <a:graphic>
          <a:graphicData uri="http://schemas.openxmlformats.org/drawingml/2006/chart">
            <c:chart xmlns:c="http://schemas.openxmlformats.org/drawingml/2006/chart" xmlns:r="http://schemas.openxmlformats.org/officeDocument/2006/relationships" r:id="rId4"/>
          </a:graphicData>
        </a:graphic>
      </p:graphicFrame>
      <p:sp>
        <p:nvSpPr>
          <p:cNvPr id="2" name="Прямоугольник 1"/>
          <p:cNvSpPr/>
          <p:nvPr/>
        </p:nvSpPr>
        <p:spPr>
          <a:xfrm>
            <a:off x="2022269" y="347867"/>
            <a:ext cx="6208443" cy="923330"/>
          </a:xfrm>
          <a:prstGeom prst="rect">
            <a:avLst/>
          </a:prstGeom>
        </p:spPr>
        <p:txBody>
          <a:bodyPr wrap="square">
            <a:spAutoFit/>
          </a:bodyPr>
          <a:lstStyle/>
          <a:p>
            <a:r>
              <a:rPr lang="ru-RU" altLang="ru-RU" b="1" dirty="0">
                <a:solidFill>
                  <a:prstClr val="black"/>
                </a:solidFill>
                <a:latin typeface="Times New Roman" panose="02020603050405020304" pitchFamily="18" charset="0"/>
                <a:cs typeface="Times New Roman" panose="02020603050405020304" pitchFamily="18" charset="0"/>
              </a:rPr>
              <a:t>Динамика финансовых потерь по результатам медико-экономической экспертизы в поликлиническом отделении ГБУЗ НСО «Кочковская ЦРБ» в 2018-2019 гг.</a:t>
            </a:r>
            <a:endParaRPr lang="ru-RU" dirty="0"/>
          </a:p>
        </p:txBody>
      </p:sp>
    </p:spTree>
    <p:extLst>
      <p:ext uri="{BB962C8B-B14F-4D97-AF65-F5344CB8AC3E}">
        <p14:creationId xmlns:p14="http://schemas.microsoft.com/office/powerpoint/2010/main" xmlns="" val="1314946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6" name="CustomShape 4"/>
          <p:cNvSpPr/>
          <p:nvPr/>
        </p:nvSpPr>
        <p:spPr>
          <a:xfrm>
            <a:off x="1364190" y="0"/>
            <a:ext cx="7816720" cy="6875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8" name="CustomShape 5"/>
          <p:cNvSpPr/>
          <p:nvPr/>
        </p:nvSpPr>
        <p:spPr>
          <a:xfrm>
            <a:off x="1961804" y="215089"/>
            <a:ext cx="6758247" cy="10318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altLang="ru-RU" b="1" dirty="0">
                <a:solidFill>
                  <a:prstClr val="black"/>
                </a:solidFill>
                <a:latin typeface="Times New Roman" panose="02020603050405020304" pitchFamily="18" charset="0"/>
                <a:cs typeface="Times New Roman" panose="02020603050405020304" pitchFamily="18" charset="0"/>
              </a:rPr>
              <a:t>Структура финансовых потерь в разрезе отделений по результатам медико-экономической экспертизы в ГБУЗ НСО «</a:t>
            </a:r>
            <a:r>
              <a:rPr lang="ru-RU" altLang="ru-RU" b="1" spc="-1" dirty="0">
                <a:uFill>
                  <a:solidFill>
                    <a:srgbClr val="FFFFFF"/>
                  </a:solidFill>
                </a:uFill>
                <a:latin typeface="Times New Roman" panose="02020603050405020304" pitchFamily="18" charset="0"/>
                <a:cs typeface="Times New Roman" panose="02020603050405020304" pitchFamily="18" charset="0"/>
              </a:rPr>
              <a:t>Кочковская ЦРБ</a:t>
            </a:r>
            <a:r>
              <a:rPr lang="ru-RU" altLang="ru-RU" b="1" dirty="0">
                <a:solidFill>
                  <a:prstClr val="black"/>
                </a:solidFill>
                <a:latin typeface="Times New Roman" panose="02020603050405020304" pitchFamily="18" charset="0"/>
                <a:cs typeface="Times New Roman" panose="02020603050405020304" pitchFamily="18" charset="0"/>
              </a:rPr>
              <a:t>» </a:t>
            </a:r>
          </a:p>
          <a:p>
            <a:pPr algn="ctr"/>
            <a:r>
              <a:rPr lang="ru-RU" altLang="ru-RU" b="1" dirty="0">
                <a:solidFill>
                  <a:prstClr val="black"/>
                </a:solidFill>
                <a:latin typeface="Times New Roman" panose="02020603050405020304" pitchFamily="18" charset="0"/>
                <a:cs typeface="Times New Roman" panose="02020603050405020304" pitchFamily="18" charset="0"/>
              </a:rPr>
              <a:t>(%)</a:t>
            </a:r>
            <a:endParaRPr lang="ru-RU" strike="noStrike"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p:txBody>
      </p:sp>
      <p:sp>
        <p:nvSpPr>
          <p:cNvPr id="59" name="CustomShape 6"/>
          <p:cNvSpPr/>
          <p:nvPr/>
        </p:nvSpPr>
        <p:spPr>
          <a:xfrm>
            <a:off x="901355" y="1726279"/>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ru-RU" sz="1600" strike="noStrike" spc="-1" dirty="0">
              <a:solidFill>
                <a:srgbClr val="203864"/>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6" name="Диаграмма 15"/>
          <p:cNvGraphicFramePr/>
          <p:nvPr>
            <p:extLst>
              <p:ext uri="{D42A27DB-BD31-4B8C-83A1-F6EECF244321}">
                <p14:modId xmlns:p14="http://schemas.microsoft.com/office/powerpoint/2010/main" xmlns="" val="3207428165"/>
              </p:ext>
            </p:extLst>
          </p:nvPr>
        </p:nvGraphicFramePr>
        <p:xfrm>
          <a:off x="1025901" y="1559751"/>
          <a:ext cx="7431579" cy="44556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283448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6" name="CustomShape 4"/>
          <p:cNvSpPr/>
          <p:nvPr/>
        </p:nvSpPr>
        <p:spPr>
          <a:xfrm>
            <a:off x="1389920" y="-1"/>
            <a:ext cx="7816720" cy="6875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8" name="CustomShape 5"/>
          <p:cNvSpPr/>
          <p:nvPr/>
        </p:nvSpPr>
        <p:spPr>
          <a:xfrm>
            <a:off x="1920240" y="215090"/>
            <a:ext cx="6857999" cy="87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altLang="ru-RU" b="1" dirty="0">
                <a:solidFill>
                  <a:prstClr val="black"/>
                </a:solidFill>
                <a:latin typeface="Times New Roman" panose="02020603050405020304" pitchFamily="18" charset="0"/>
                <a:cs typeface="Times New Roman" panose="02020603050405020304" pitchFamily="18" charset="0"/>
              </a:rPr>
              <a:t>Динамика</a:t>
            </a:r>
            <a:r>
              <a:rPr lang="ru-RU" altLang="ru-RU" dirty="0">
                <a:solidFill>
                  <a:prstClr val="black"/>
                </a:solidFill>
                <a:latin typeface="Times New Roman" panose="02020603050405020304" pitchFamily="18" charset="0"/>
                <a:cs typeface="Times New Roman" panose="02020603050405020304" pitchFamily="18" charset="0"/>
              </a:rPr>
              <a:t> </a:t>
            </a:r>
            <a:r>
              <a:rPr lang="ru-RU" altLang="ru-RU" b="1" dirty="0">
                <a:solidFill>
                  <a:prstClr val="black"/>
                </a:solidFill>
                <a:latin typeface="Times New Roman" panose="02020603050405020304" pitchFamily="18" charset="0"/>
                <a:cs typeface="Times New Roman" panose="02020603050405020304" pitchFamily="18" charset="0"/>
              </a:rPr>
              <a:t>дефектов по результатам медико-экономической </a:t>
            </a:r>
            <a:r>
              <a:rPr lang="ru-RU" altLang="ru-RU" b="1" dirty="0" smtClean="0">
                <a:solidFill>
                  <a:prstClr val="black"/>
                </a:solidFill>
                <a:latin typeface="Times New Roman" panose="02020603050405020304" pitchFamily="18" charset="0"/>
                <a:cs typeface="Times New Roman" panose="02020603050405020304" pitchFamily="18" charset="0"/>
              </a:rPr>
              <a:t>экспертизы </a:t>
            </a:r>
            <a:r>
              <a:rPr lang="ru-RU" altLang="ru-RU" b="1" spc="-1" dirty="0" smtClean="0">
                <a:uFill>
                  <a:solidFill>
                    <a:srgbClr val="FFFFFF"/>
                  </a:solidFill>
                </a:uFill>
                <a:latin typeface="Times New Roman" panose="02020603050405020304" pitchFamily="18" charset="0"/>
                <a:cs typeface="Times New Roman" panose="02020603050405020304" pitchFamily="18" charset="0"/>
              </a:rPr>
              <a:t>на </a:t>
            </a:r>
            <a:r>
              <a:rPr lang="ru-RU" altLang="ru-RU" b="1" spc="-1" dirty="0">
                <a:uFill>
                  <a:solidFill>
                    <a:srgbClr val="FFFFFF"/>
                  </a:solidFill>
                </a:uFill>
                <a:latin typeface="Times New Roman" panose="02020603050405020304" pitchFamily="18" charset="0"/>
                <a:cs typeface="Times New Roman" panose="02020603050405020304" pitchFamily="18" charset="0"/>
              </a:rPr>
              <a:t>основании анализа реестров актов, представленных страховыми организациями за 2018-2019 г.</a:t>
            </a:r>
            <a:endParaRPr lang="ru-RU" strike="noStrike" spc="-1" dirty="0">
              <a:solidFill>
                <a:srgbClr val="002060"/>
              </a:solidFill>
              <a:uFill>
                <a:solidFill>
                  <a:srgbClr val="FFFFFF"/>
                </a:solidFill>
              </a:uFill>
              <a:latin typeface="Arial" panose="020B0604020202020204" pitchFamily="34" charset="0"/>
              <a:cs typeface="Arial" panose="020B0604020202020204" pitchFamily="34" charset="0"/>
            </a:endParaRPr>
          </a:p>
        </p:txBody>
      </p:sp>
      <p:sp>
        <p:nvSpPr>
          <p:cNvPr id="59" name="CustomShape 6"/>
          <p:cNvSpPr/>
          <p:nvPr/>
        </p:nvSpPr>
        <p:spPr>
          <a:xfrm>
            <a:off x="901355" y="1726279"/>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ru-RU" sz="1600" strike="noStrike" spc="-1" dirty="0">
              <a:solidFill>
                <a:srgbClr val="203864"/>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6" name="Диаграмма 15"/>
          <p:cNvGraphicFramePr/>
          <p:nvPr>
            <p:extLst>
              <p:ext uri="{D42A27DB-BD31-4B8C-83A1-F6EECF244321}">
                <p14:modId xmlns:p14="http://schemas.microsoft.com/office/powerpoint/2010/main" xmlns="" val="4229194922"/>
              </p:ext>
            </p:extLst>
          </p:nvPr>
        </p:nvGraphicFramePr>
        <p:xfrm>
          <a:off x="1084858" y="1388844"/>
          <a:ext cx="7390942" cy="49246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251051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6" name="CustomShape 4"/>
          <p:cNvSpPr/>
          <p:nvPr/>
        </p:nvSpPr>
        <p:spPr>
          <a:xfrm>
            <a:off x="1389920" y="-1"/>
            <a:ext cx="7816720" cy="6875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8" name="CustomShape 5"/>
          <p:cNvSpPr/>
          <p:nvPr/>
        </p:nvSpPr>
        <p:spPr>
          <a:xfrm>
            <a:off x="1953491" y="215090"/>
            <a:ext cx="6959281" cy="87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altLang="ru-RU" b="1" spc="-1" dirty="0" smtClean="0">
                <a:uFill>
                  <a:solidFill>
                    <a:srgbClr val="FFFFFF"/>
                  </a:solidFill>
                </a:uFill>
              </a:rPr>
              <a:t>Финансовые потери </a:t>
            </a:r>
            <a:r>
              <a:rPr lang="ru-RU" altLang="ru-RU" b="1" spc="-1" dirty="0">
                <a:uFill>
                  <a:solidFill>
                    <a:srgbClr val="FFFFFF"/>
                  </a:solidFill>
                </a:uFill>
              </a:rPr>
              <a:t>по результатам медико-экономической </a:t>
            </a:r>
            <a:r>
              <a:rPr lang="ru-RU" altLang="ru-RU" b="1" spc="-1" dirty="0" smtClean="0">
                <a:uFill>
                  <a:solidFill>
                    <a:srgbClr val="FFFFFF"/>
                  </a:solidFill>
                </a:uFill>
              </a:rPr>
              <a:t>экспертизы </a:t>
            </a:r>
            <a:r>
              <a:rPr lang="ru-RU" altLang="ru-RU" b="1" spc="-1" dirty="0">
                <a:uFill>
                  <a:solidFill>
                    <a:srgbClr val="FFFFFF"/>
                  </a:solidFill>
                </a:uFill>
              </a:rPr>
              <a:t>на основании анализа реестров актов, </a:t>
            </a:r>
            <a:r>
              <a:rPr lang="ru-RU" altLang="ru-RU" b="1" spc="-1" dirty="0" smtClean="0">
                <a:uFill>
                  <a:solidFill>
                    <a:srgbClr val="FFFFFF"/>
                  </a:solidFill>
                </a:uFill>
              </a:rPr>
              <a:t>представленных </a:t>
            </a:r>
            <a:r>
              <a:rPr lang="ru-RU" altLang="ru-RU" b="1" spc="-1" dirty="0">
                <a:uFill>
                  <a:solidFill>
                    <a:srgbClr val="FFFFFF"/>
                  </a:solidFill>
                </a:uFill>
              </a:rPr>
              <a:t>страховыми организациями за 2018 – 2019 г.</a:t>
            </a:r>
            <a:r>
              <a:rPr lang="ru-RU" altLang="ru-RU" spc="-1" dirty="0">
                <a:uFill>
                  <a:solidFill>
                    <a:srgbClr val="FFFFFF"/>
                  </a:solidFill>
                </a:uFill>
              </a:rPr>
              <a:t/>
            </a:r>
            <a:br>
              <a:rPr lang="ru-RU" altLang="ru-RU" spc="-1" dirty="0">
                <a:uFill>
                  <a:solidFill>
                    <a:srgbClr val="FFFFFF"/>
                  </a:solidFill>
                </a:uFill>
              </a:rPr>
            </a:br>
            <a:r>
              <a:rPr lang="ru-RU" altLang="ru-RU" spc="-1" dirty="0">
                <a:uFill>
                  <a:solidFill>
                    <a:srgbClr val="FFFFFF"/>
                  </a:solidFill>
                </a:uFill>
              </a:rPr>
              <a:t> </a:t>
            </a:r>
            <a:r>
              <a:rPr lang="ru-RU" altLang="ru-RU" spc="-1" dirty="0" smtClean="0">
                <a:uFill>
                  <a:solidFill>
                    <a:srgbClr val="FFFFFF"/>
                  </a:solidFill>
                </a:uFill>
              </a:rPr>
              <a:t>                                                  </a:t>
            </a:r>
            <a:r>
              <a:rPr lang="ru-RU" altLang="ru-RU" b="1" dirty="0" smtClean="0">
                <a:cs typeface="Calibri" pitchFamily="34" charset="0"/>
              </a:rPr>
              <a:t>(т. руб.)</a:t>
            </a:r>
            <a:endParaRPr lang="ru-RU" strike="noStrike" spc="-1" dirty="0">
              <a:solidFill>
                <a:srgbClr val="002060"/>
              </a:solidFill>
              <a:uFill>
                <a:solidFill>
                  <a:srgbClr val="FFFFFF"/>
                </a:solidFill>
              </a:uFill>
              <a:latin typeface="Arial" panose="020B0604020202020204" pitchFamily="34" charset="0"/>
              <a:cs typeface="Arial" panose="020B0604020202020204" pitchFamily="34" charset="0"/>
            </a:endParaRPr>
          </a:p>
        </p:txBody>
      </p:sp>
      <p:sp>
        <p:nvSpPr>
          <p:cNvPr id="59" name="CustomShape 6"/>
          <p:cNvSpPr/>
          <p:nvPr/>
        </p:nvSpPr>
        <p:spPr>
          <a:xfrm>
            <a:off x="901355" y="1726279"/>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ru-RU" sz="1600" strike="noStrike" spc="-1" dirty="0">
              <a:solidFill>
                <a:srgbClr val="203864"/>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6" name="Диаграмма 15"/>
          <p:cNvGraphicFramePr/>
          <p:nvPr>
            <p:extLst>
              <p:ext uri="{D42A27DB-BD31-4B8C-83A1-F6EECF244321}">
                <p14:modId xmlns:p14="http://schemas.microsoft.com/office/powerpoint/2010/main" xmlns="" val="708642840"/>
              </p:ext>
            </p:extLst>
          </p:nvPr>
        </p:nvGraphicFramePr>
        <p:xfrm>
          <a:off x="980902" y="1388844"/>
          <a:ext cx="7447106" cy="46723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376380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6" name="CustomShape 4"/>
          <p:cNvSpPr/>
          <p:nvPr/>
        </p:nvSpPr>
        <p:spPr>
          <a:xfrm>
            <a:off x="1389920" y="-1"/>
            <a:ext cx="7816720" cy="6875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8" name="CustomShape 5"/>
          <p:cNvSpPr/>
          <p:nvPr/>
        </p:nvSpPr>
        <p:spPr>
          <a:xfrm>
            <a:off x="2025057" y="215090"/>
            <a:ext cx="6841478" cy="10401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b="1" dirty="0">
                <a:latin typeface="Times New Roman" panose="02020603050405020304" pitchFamily="18" charset="0"/>
                <a:cs typeface="Times New Roman" panose="02020603050405020304" pitchFamily="18" charset="0"/>
              </a:rPr>
              <a:t>Дефекты и финансовые потери в разрезе  </a:t>
            </a:r>
            <a:r>
              <a:rPr lang="ru-RU" b="1" dirty="0" smtClean="0">
                <a:latin typeface="Times New Roman" panose="02020603050405020304" pitchFamily="18" charset="0"/>
                <a:cs typeface="Times New Roman" panose="02020603050405020304" pitchFamily="18" charset="0"/>
              </a:rPr>
              <a:t>структурных подразделений и </a:t>
            </a:r>
            <a:r>
              <a:rPr lang="ru-RU" b="1" dirty="0">
                <a:latin typeface="Times New Roman" panose="02020603050405020304" pitchFamily="18" charset="0"/>
                <a:cs typeface="Times New Roman" panose="02020603050405020304" pitchFamily="18" charset="0"/>
              </a:rPr>
              <a:t>врачей по результатам </a:t>
            </a:r>
            <a:r>
              <a:rPr lang="ru-RU" b="1" dirty="0" smtClean="0">
                <a:latin typeface="Times New Roman" panose="02020603050405020304" pitchFamily="18" charset="0"/>
                <a:cs typeface="Times New Roman" panose="02020603050405020304" pitchFamily="18" charset="0"/>
              </a:rPr>
              <a:t>медико-экономической </a:t>
            </a:r>
            <a:r>
              <a:rPr lang="ru-RU" b="1" dirty="0">
                <a:latin typeface="Times New Roman" panose="02020603050405020304" pitchFamily="18" charset="0"/>
                <a:cs typeface="Times New Roman" panose="02020603050405020304" pitchFamily="18" charset="0"/>
              </a:rPr>
              <a:t>экспертизы </a:t>
            </a:r>
            <a:r>
              <a:rPr lang="ru-RU" b="1" dirty="0" smtClean="0">
                <a:latin typeface="Times New Roman" panose="02020603050405020304" pitchFamily="18" charset="0"/>
                <a:cs typeface="Times New Roman" panose="02020603050405020304" pitchFamily="18" charset="0"/>
              </a:rPr>
              <a:t>в </a:t>
            </a:r>
            <a:r>
              <a:rPr lang="ru-RU" b="1" dirty="0">
                <a:latin typeface="Times New Roman" panose="02020603050405020304" pitchFamily="18" charset="0"/>
                <a:cs typeface="Times New Roman" panose="02020603050405020304" pitchFamily="18" charset="0"/>
              </a:rPr>
              <a:t>ГБУЗ НСО «Кочковская ЦРБ» в 2018 году.</a:t>
            </a:r>
            <a:endParaRPr lang="ru-RU" dirty="0">
              <a:latin typeface="Times New Roman" panose="02020603050405020304" pitchFamily="18" charset="0"/>
              <a:cs typeface="Times New Roman" panose="02020603050405020304" pitchFamily="18" charset="0"/>
            </a:endParaRPr>
          </a:p>
        </p:txBody>
      </p:sp>
      <p:sp>
        <p:nvSpPr>
          <p:cNvPr id="59" name="CustomShape 6"/>
          <p:cNvSpPr/>
          <p:nvPr/>
        </p:nvSpPr>
        <p:spPr>
          <a:xfrm>
            <a:off x="901355" y="1726279"/>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ru-RU" sz="1600" strike="noStrike" spc="-1" dirty="0">
              <a:solidFill>
                <a:srgbClr val="203864"/>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6" name="Таблица 15"/>
          <p:cNvGraphicFramePr>
            <a:graphicFrameLocks noGrp="1"/>
          </p:cNvGraphicFramePr>
          <p:nvPr>
            <p:extLst>
              <p:ext uri="{D42A27DB-BD31-4B8C-83A1-F6EECF244321}">
                <p14:modId xmlns:p14="http://schemas.microsoft.com/office/powerpoint/2010/main" xmlns="" val="40332281"/>
              </p:ext>
            </p:extLst>
          </p:nvPr>
        </p:nvGraphicFramePr>
        <p:xfrm>
          <a:off x="717194" y="1361322"/>
          <a:ext cx="8121053" cy="4476636"/>
        </p:xfrm>
        <a:graphic>
          <a:graphicData uri="http://schemas.openxmlformats.org/drawingml/2006/table">
            <a:tbl>
              <a:tblPr/>
              <a:tblGrid>
                <a:gridCol w="2044508">
                  <a:extLst>
                    <a:ext uri="{9D8B030D-6E8A-4147-A177-3AD203B41FA5}">
                      <a16:colId xmlns:a16="http://schemas.microsoft.com/office/drawing/2014/main" xmlns="" val="20000"/>
                    </a:ext>
                  </a:extLst>
                </a:gridCol>
                <a:gridCol w="888848">
                  <a:extLst>
                    <a:ext uri="{9D8B030D-6E8A-4147-A177-3AD203B41FA5}">
                      <a16:colId xmlns:a16="http://schemas.microsoft.com/office/drawing/2014/main" xmlns="" val="20003"/>
                    </a:ext>
                  </a:extLst>
                </a:gridCol>
                <a:gridCol w="1000446">
                  <a:extLst>
                    <a:ext uri="{9D8B030D-6E8A-4147-A177-3AD203B41FA5}">
                      <a16:colId xmlns:a16="http://schemas.microsoft.com/office/drawing/2014/main" xmlns="" val="20005"/>
                    </a:ext>
                  </a:extLst>
                </a:gridCol>
                <a:gridCol w="1039739">
                  <a:extLst>
                    <a:ext uri="{9D8B030D-6E8A-4147-A177-3AD203B41FA5}">
                      <a16:colId xmlns:a16="http://schemas.microsoft.com/office/drawing/2014/main" xmlns="" val="20007"/>
                    </a:ext>
                  </a:extLst>
                </a:gridCol>
                <a:gridCol w="1064888">
                  <a:extLst>
                    <a:ext uri="{9D8B030D-6E8A-4147-A177-3AD203B41FA5}">
                      <a16:colId xmlns:a16="http://schemas.microsoft.com/office/drawing/2014/main" xmlns="" val="20009"/>
                    </a:ext>
                  </a:extLst>
                </a:gridCol>
                <a:gridCol w="1041312">
                  <a:extLst>
                    <a:ext uri="{9D8B030D-6E8A-4147-A177-3AD203B41FA5}">
                      <a16:colId xmlns:a16="http://schemas.microsoft.com/office/drawing/2014/main" xmlns="" val="20010"/>
                    </a:ext>
                  </a:extLst>
                </a:gridCol>
                <a:gridCol w="1041312">
                  <a:extLst>
                    <a:ext uri="{9D8B030D-6E8A-4147-A177-3AD203B41FA5}">
                      <a16:colId xmlns:a16="http://schemas.microsoft.com/office/drawing/2014/main" xmlns="" val="20011"/>
                    </a:ext>
                  </a:extLst>
                </a:gridCol>
              </a:tblGrid>
              <a:tr h="325276">
                <a:tc rowSpan="2">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 отделения</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Дефекты</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Финансовые потери</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650550">
                <a:tc vMerge="1">
                  <a:txBody>
                    <a:bodyPr/>
                    <a:lstStyle/>
                    <a:p>
                      <a:endParaRPr lang="ru-RU"/>
                    </a:p>
                  </a:txBody>
                  <a:tcPr/>
                </a:tc>
                <a:tc>
                  <a:txBody>
                    <a:bodyPr/>
                    <a:lstStyle/>
                    <a:p>
                      <a:pPr algn="ctr">
                        <a:lnSpc>
                          <a:spcPct val="115000"/>
                        </a:lnSpc>
                        <a:spcAft>
                          <a:spcPts val="0"/>
                        </a:spcAft>
                      </a:pPr>
                      <a:r>
                        <a:rPr lang="en-US" sz="1100" b="1" dirty="0">
                          <a:latin typeface="Times New Roman" panose="02020603050405020304" pitchFamily="18" charset="0"/>
                          <a:ea typeface="Calibri"/>
                          <a:cs typeface="Times New Roman" panose="02020603050405020304" pitchFamily="18" charset="0"/>
                        </a:rPr>
                        <a:t>3.1</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dirty="0">
                          <a:latin typeface="Times New Roman" panose="02020603050405020304" pitchFamily="18" charset="0"/>
                          <a:ea typeface="Calibri"/>
                          <a:cs typeface="Times New Roman" panose="02020603050405020304" pitchFamily="18" charset="0"/>
                        </a:rPr>
                        <a:t>5.7.5</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4</a:t>
                      </a:r>
                      <a:r>
                        <a:rPr lang="en-US" sz="1100" b="1" dirty="0">
                          <a:latin typeface="Times New Roman" panose="02020603050405020304" pitchFamily="18" charset="0"/>
                          <a:ea typeface="Calibri"/>
                          <a:cs typeface="Times New Roman" panose="02020603050405020304" pitchFamily="18" charset="0"/>
                        </a:rPr>
                        <a:t>.1</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a:latin typeface="Times New Roman" panose="02020603050405020304" pitchFamily="18" charset="0"/>
                          <a:ea typeface="Calibri"/>
                          <a:cs typeface="Times New Roman" panose="02020603050405020304" pitchFamily="18" charset="0"/>
                        </a:rPr>
                        <a:t>не</a:t>
                      </a:r>
                      <a:endParaRPr lang="ru-RU" sz="110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a:latin typeface="Times New Roman" panose="02020603050405020304" pitchFamily="18" charset="0"/>
                          <a:ea typeface="Calibri"/>
                          <a:cs typeface="Times New Roman" panose="02020603050405020304" pitchFamily="18" charset="0"/>
                        </a:rPr>
                        <a:t>оплачено</a:t>
                      </a:r>
                      <a:endParaRPr lang="ru-RU" sz="110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a:latin typeface="Times New Roman" panose="02020603050405020304" pitchFamily="18" charset="0"/>
                          <a:ea typeface="Calibri"/>
                          <a:cs typeface="Times New Roman" panose="02020603050405020304" pitchFamily="18" charset="0"/>
                        </a:rPr>
                        <a:t>штраф</a:t>
                      </a:r>
                      <a:endParaRPr lang="ru-RU" sz="110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a:latin typeface="Times New Roman" panose="02020603050405020304" pitchFamily="18" charset="0"/>
                          <a:ea typeface="Calibri"/>
                          <a:cs typeface="Times New Roman" panose="02020603050405020304" pitchFamily="18" charset="0"/>
                        </a:rPr>
                        <a:t>всего</a:t>
                      </a:r>
                      <a:endParaRPr lang="ru-RU" sz="110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25276">
                <a:tc gridSpan="7">
                  <a:txBody>
                    <a:bodyPr/>
                    <a:lstStyle/>
                    <a:p>
                      <a:pPr algn="ctr">
                        <a:lnSpc>
                          <a:spcPct val="115000"/>
                        </a:lnSpc>
                        <a:spcAft>
                          <a:spcPts val="0"/>
                        </a:spcAft>
                      </a:pP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2"/>
                  </a:ext>
                </a:extLst>
              </a:tr>
              <a:tr h="318261">
                <a:tc>
                  <a:txBody>
                    <a:bodyPr/>
                    <a:lstStyle/>
                    <a:p>
                      <a:pPr>
                        <a:lnSpc>
                          <a:spcPct val="115000"/>
                        </a:lnSpc>
                        <a:spcAft>
                          <a:spcPts val="0"/>
                        </a:spcAft>
                      </a:pPr>
                      <a:r>
                        <a:rPr lang="ru-RU" sz="1000" dirty="0">
                          <a:latin typeface="Times New Roman" panose="02020603050405020304" pitchFamily="18" charset="0"/>
                          <a:ea typeface="Calibri"/>
                          <a:cs typeface="Times New Roman" panose="02020603050405020304" pitchFamily="18" charset="0"/>
                        </a:rPr>
                        <a:t>Терапия 101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260</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9935</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10195</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81766">
                <a:tc>
                  <a:txBody>
                    <a:bodyPr/>
                    <a:lstStyle/>
                    <a:p>
                      <a:pPr algn="l" fontAlgn="b"/>
                      <a:r>
                        <a:rPr lang="ru-RU" sz="1100" b="0" i="0" u="none" strike="noStrike" dirty="0">
                          <a:solidFill>
                            <a:srgbClr val="000000"/>
                          </a:solidFill>
                          <a:effectLst/>
                          <a:latin typeface="Calibri" panose="020F0502020204030204" pitchFamily="34" charset="0"/>
                        </a:rPr>
                        <a:t>Педиатрия (детская</a:t>
                      </a:r>
                      <a:r>
                        <a:rPr lang="ru-RU" sz="1100" b="0" i="0" u="none" strike="noStrike" baseline="0" dirty="0">
                          <a:solidFill>
                            <a:srgbClr val="000000"/>
                          </a:solidFill>
                          <a:effectLst/>
                          <a:latin typeface="Calibri" panose="020F0502020204030204" pitchFamily="34" charset="0"/>
                        </a:rPr>
                        <a:t> консультация</a:t>
                      </a:r>
                      <a:r>
                        <a:rPr lang="ru-RU" sz="1100" b="0" i="0" u="none" strike="noStrike" dirty="0">
                          <a:solidFill>
                            <a:srgbClr val="000000"/>
                          </a:solidFill>
                          <a:effectLst/>
                          <a:latin typeface="Calibri" panose="020F0502020204030204" pitchFamily="34" charset="0"/>
                        </a:rPr>
                        <a:t>) 232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3</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998</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31937</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32935</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23853">
                <a:tc>
                  <a:txBody>
                    <a:bodyPr/>
                    <a:lstStyle/>
                    <a:p>
                      <a:pPr algn="l" fontAlgn="b"/>
                      <a:r>
                        <a:rPr lang="ru-RU" sz="1100" b="0" i="0" u="none" strike="noStrike" dirty="0">
                          <a:solidFill>
                            <a:srgbClr val="000000"/>
                          </a:solidFill>
                          <a:effectLst/>
                          <a:latin typeface="Calibri" panose="020F0502020204030204" pitchFamily="34" charset="0"/>
                        </a:rPr>
                        <a:t>Хирургия 142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590</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9947</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10537</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25276">
                <a:tc>
                  <a:txBody>
                    <a:bodyPr/>
                    <a:lstStyle/>
                    <a:p>
                      <a:pPr algn="l" fontAlgn="b"/>
                      <a:r>
                        <a:rPr lang="ru-RU" sz="1100" b="0" i="0" u="none" strike="noStrike" dirty="0">
                          <a:solidFill>
                            <a:srgbClr val="000000"/>
                          </a:solidFill>
                          <a:effectLst/>
                          <a:latin typeface="Calibri" panose="020F0502020204030204" pitchFamily="34" charset="0"/>
                        </a:rPr>
                        <a:t>Гинекология712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2</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4247</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0</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4247</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25276">
                <a:tc>
                  <a:txBody>
                    <a:bodyPr/>
                    <a:lstStyle/>
                    <a:p>
                      <a:pPr algn="l" fontAlgn="b"/>
                      <a:r>
                        <a:rPr lang="ru-RU" sz="1100" b="0" i="0" u="none" strike="noStrike" dirty="0">
                          <a:solidFill>
                            <a:srgbClr val="000000"/>
                          </a:solidFill>
                          <a:effectLst/>
                          <a:latin typeface="Calibri" panose="020F0502020204030204" pitchFamily="34" charset="0"/>
                        </a:rPr>
                        <a:t>Стоматология 1017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33</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27649</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0</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27649</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25276">
                <a:tc>
                  <a:txBody>
                    <a:bodyPr/>
                    <a:lstStyle/>
                    <a:p>
                      <a:pPr algn="l" fontAlgn="b"/>
                      <a:r>
                        <a:rPr lang="ru-RU" sz="1100" b="0" i="0" u="none" strike="noStrike" dirty="0">
                          <a:solidFill>
                            <a:srgbClr val="000000"/>
                          </a:solidFill>
                          <a:effectLst/>
                          <a:latin typeface="Calibri" panose="020F0502020204030204" pitchFamily="34" charset="0"/>
                        </a:rPr>
                        <a:t>ФАП фельдшеры 185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0" dirty="0">
                          <a:latin typeface="Times New Roman" panose="02020603050405020304" pitchFamily="18" charset="0"/>
                          <a:ea typeface="Calibri"/>
                          <a:cs typeface="Times New Roman" panose="02020603050405020304" pitchFamily="18" charset="0"/>
                        </a:rPr>
                        <a:t>13</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0" dirty="0">
                          <a:latin typeface="Times New Roman" panose="02020603050405020304" pitchFamily="18" charset="0"/>
                          <a:ea typeface="Calibri"/>
                          <a:cs typeface="Times New Roman" panose="02020603050405020304" pitchFamily="18" charset="0"/>
                        </a:rPr>
                        <a:t>2449</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0" dirty="0">
                          <a:latin typeface="Times New Roman" panose="02020603050405020304" pitchFamily="18" charset="0"/>
                          <a:ea typeface="Calibri"/>
                          <a:cs typeface="Times New Roman" panose="02020603050405020304" pitchFamily="18" charset="0"/>
                        </a:rPr>
                        <a:t>0</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2449</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25276">
                <a:tc>
                  <a:txBody>
                    <a:bodyPr/>
                    <a:lstStyle/>
                    <a:p>
                      <a:pPr algn="l" fontAlgn="b"/>
                      <a:r>
                        <a:rPr lang="ru-RU" sz="1100" b="0" i="0" u="none" strike="noStrike" dirty="0">
                          <a:solidFill>
                            <a:srgbClr val="000000"/>
                          </a:solidFill>
                          <a:effectLst/>
                          <a:latin typeface="Calibri" panose="020F0502020204030204" pitchFamily="34" charset="0"/>
                        </a:rPr>
                        <a:t>ФАП акушеры 912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2</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1043</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0</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1043</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18358141"/>
                  </a:ext>
                </a:extLst>
              </a:tr>
              <a:tr h="650550">
                <a:tc>
                  <a:txBody>
                    <a:bodyPr/>
                    <a:lstStyle/>
                    <a:p>
                      <a:pPr>
                        <a:lnSpc>
                          <a:spcPct val="115000"/>
                        </a:lnSpc>
                        <a:spcAft>
                          <a:spcPts val="0"/>
                        </a:spcAft>
                      </a:pPr>
                      <a:endParaRPr lang="ru-RU" sz="1100" dirty="0">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Итого</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50</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1</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5</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37236</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51819</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b="1"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89055</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3"/>
                  </a:ext>
                </a:extLst>
              </a:tr>
            </a:tbl>
          </a:graphicData>
        </a:graphic>
      </p:graphicFrame>
    </p:spTree>
    <p:extLst>
      <p:ext uri="{BB962C8B-B14F-4D97-AF65-F5344CB8AC3E}">
        <p14:creationId xmlns:p14="http://schemas.microsoft.com/office/powerpoint/2010/main" xmlns="" val="4110007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6" name="CustomShape 4"/>
          <p:cNvSpPr/>
          <p:nvPr/>
        </p:nvSpPr>
        <p:spPr>
          <a:xfrm>
            <a:off x="1389920" y="-1"/>
            <a:ext cx="7816720" cy="6875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8" name="CustomShape 5"/>
          <p:cNvSpPr/>
          <p:nvPr/>
        </p:nvSpPr>
        <p:spPr>
          <a:xfrm>
            <a:off x="1820487" y="215090"/>
            <a:ext cx="6924502" cy="87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b="1" dirty="0">
                <a:latin typeface="Times New Roman" panose="02020603050405020304" pitchFamily="18" charset="0"/>
                <a:cs typeface="Times New Roman" panose="02020603050405020304" pitchFamily="18" charset="0"/>
              </a:rPr>
              <a:t>Дефекты и финансовые потери в </a:t>
            </a:r>
            <a:r>
              <a:rPr lang="ru-RU" b="1" dirty="0" smtClean="0">
                <a:latin typeface="Times New Roman" panose="02020603050405020304" pitchFamily="18" charset="0"/>
                <a:cs typeface="Times New Roman" panose="02020603050405020304" pitchFamily="18" charset="0"/>
              </a:rPr>
              <a:t>разрезе структурных </a:t>
            </a:r>
            <a:r>
              <a:rPr lang="ru-RU" b="1" dirty="0">
                <a:latin typeface="Times New Roman" panose="02020603050405020304" pitchFamily="18" charset="0"/>
                <a:cs typeface="Times New Roman" panose="02020603050405020304" pitchFamily="18" charset="0"/>
              </a:rPr>
              <a:t>подразделений </a:t>
            </a:r>
            <a:r>
              <a:rPr lang="ru-RU" b="1" dirty="0" smtClean="0">
                <a:latin typeface="Times New Roman" panose="02020603050405020304" pitchFamily="18" charset="0"/>
                <a:cs typeface="Times New Roman" panose="02020603050405020304" pitchFamily="18" charset="0"/>
              </a:rPr>
              <a:t>и </a:t>
            </a:r>
            <a:r>
              <a:rPr lang="ru-RU" b="1" dirty="0">
                <a:latin typeface="Times New Roman" panose="02020603050405020304" pitchFamily="18" charset="0"/>
                <a:cs typeface="Times New Roman" panose="02020603050405020304" pitchFamily="18" charset="0"/>
              </a:rPr>
              <a:t>врачей по результатам медико-экономической экспертизы </a:t>
            </a:r>
            <a:r>
              <a:rPr lang="ru-RU" b="1" dirty="0" smtClean="0">
                <a:latin typeface="Times New Roman" panose="02020603050405020304" pitchFamily="18" charset="0"/>
                <a:cs typeface="Times New Roman" panose="02020603050405020304" pitchFamily="18" charset="0"/>
              </a:rPr>
              <a:t>в </a:t>
            </a:r>
            <a:r>
              <a:rPr lang="ru-RU" b="1" dirty="0">
                <a:latin typeface="Times New Roman" panose="02020603050405020304" pitchFamily="18" charset="0"/>
                <a:cs typeface="Times New Roman" panose="02020603050405020304" pitchFamily="18" charset="0"/>
              </a:rPr>
              <a:t>ГБУЗ НСО «Кочковская ЦРБ» в 2019 году.</a:t>
            </a:r>
            <a:endParaRPr lang="ru-RU" strike="noStrike" spc="-1" dirty="0">
              <a:solidFill>
                <a:srgbClr val="002060"/>
              </a:solidFill>
              <a:uFill>
                <a:solidFill>
                  <a:srgbClr val="FFFFFF"/>
                </a:solidFill>
              </a:uFill>
              <a:latin typeface="Arial" panose="020B0604020202020204" pitchFamily="34" charset="0"/>
              <a:cs typeface="Arial" panose="020B0604020202020204" pitchFamily="34" charset="0"/>
            </a:endParaRPr>
          </a:p>
        </p:txBody>
      </p:sp>
      <p:sp>
        <p:nvSpPr>
          <p:cNvPr id="59" name="CustomShape 6"/>
          <p:cNvSpPr/>
          <p:nvPr/>
        </p:nvSpPr>
        <p:spPr>
          <a:xfrm>
            <a:off x="901355" y="1726279"/>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ru-RU" sz="1600" strike="noStrike" spc="-1" dirty="0">
              <a:solidFill>
                <a:srgbClr val="203864"/>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6" name="Таблица 15"/>
          <p:cNvGraphicFramePr>
            <a:graphicFrameLocks noGrp="1"/>
          </p:cNvGraphicFramePr>
          <p:nvPr>
            <p:extLst>
              <p:ext uri="{D42A27DB-BD31-4B8C-83A1-F6EECF244321}">
                <p14:modId xmlns:p14="http://schemas.microsoft.com/office/powerpoint/2010/main" xmlns="" val="2826268782"/>
              </p:ext>
            </p:extLst>
          </p:nvPr>
        </p:nvGraphicFramePr>
        <p:xfrm>
          <a:off x="581892" y="1620982"/>
          <a:ext cx="8372190" cy="4285782"/>
        </p:xfrm>
        <a:graphic>
          <a:graphicData uri="http://schemas.openxmlformats.org/drawingml/2006/table">
            <a:tbl>
              <a:tblPr/>
              <a:tblGrid>
                <a:gridCol w="2107733">
                  <a:extLst>
                    <a:ext uri="{9D8B030D-6E8A-4147-A177-3AD203B41FA5}">
                      <a16:colId xmlns:a16="http://schemas.microsoft.com/office/drawing/2014/main" xmlns="" val="1494826196"/>
                    </a:ext>
                  </a:extLst>
                </a:gridCol>
                <a:gridCol w="458168">
                  <a:extLst>
                    <a:ext uri="{9D8B030D-6E8A-4147-A177-3AD203B41FA5}">
                      <a16:colId xmlns:a16="http://schemas.microsoft.com/office/drawing/2014/main" xmlns="" val="3474513353"/>
                    </a:ext>
                  </a:extLst>
                </a:gridCol>
                <a:gridCol w="458168">
                  <a:extLst>
                    <a:ext uri="{9D8B030D-6E8A-4147-A177-3AD203B41FA5}">
                      <a16:colId xmlns:a16="http://schemas.microsoft.com/office/drawing/2014/main" xmlns="" val="1015883291"/>
                    </a:ext>
                  </a:extLst>
                </a:gridCol>
                <a:gridCol w="515692">
                  <a:extLst>
                    <a:ext uri="{9D8B030D-6E8A-4147-A177-3AD203B41FA5}">
                      <a16:colId xmlns:a16="http://schemas.microsoft.com/office/drawing/2014/main" xmlns="" val="2592381117"/>
                    </a:ext>
                  </a:extLst>
                </a:gridCol>
                <a:gridCol w="515692">
                  <a:extLst>
                    <a:ext uri="{9D8B030D-6E8A-4147-A177-3AD203B41FA5}">
                      <a16:colId xmlns:a16="http://schemas.microsoft.com/office/drawing/2014/main" xmlns="" val="3733888359"/>
                    </a:ext>
                  </a:extLst>
                </a:gridCol>
                <a:gridCol w="535946">
                  <a:extLst>
                    <a:ext uri="{9D8B030D-6E8A-4147-A177-3AD203B41FA5}">
                      <a16:colId xmlns:a16="http://schemas.microsoft.com/office/drawing/2014/main" xmlns="" val="2031691402"/>
                    </a:ext>
                  </a:extLst>
                </a:gridCol>
                <a:gridCol w="535946">
                  <a:extLst>
                    <a:ext uri="{9D8B030D-6E8A-4147-A177-3AD203B41FA5}">
                      <a16:colId xmlns:a16="http://schemas.microsoft.com/office/drawing/2014/main" xmlns="" val="157470820"/>
                    </a:ext>
                  </a:extLst>
                </a:gridCol>
                <a:gridCol w="1097819">
                  <a:extLst>
                    <a:ext uri="{9D8B030D-6E8A-4147-A177-3AD203B41FA5}">
                      <a16:colId xmlns:a16="http://schemas.microsoft.com/office/drawing/2014/main" xmlns="" val="334965810"/>
                    </a:ext>
                  </a:extLst>
                </a:gridCol>
                <a:gridCol w="1073513">
                  <a:extLst>
                    <a:ext uri="{9D8B030D-6E8A-4147-A177-3AD203B41FA5}">
                      <a16:colId xmlns:a16="http://schemas.microsoft.com/office/drawing/2014/main" xmlns="" val="814754301"/>
                    </a:ext>
                  </a:extLst>
                </a:gridCol>
                <a:gridCol w="1073513">
                  <a:extLst>
                    <a:ext uri="{9D8B030D-6E8A-4147-A177-3AD203B41FA5}">
                      <a16:colId xmlns:a16="http://schemas.microsoft.com/office/drawing/2014/main" xmlns="" val="2321340810"/>
                    </a:ext>
                  </a:extLst>
                </a:gridCol>
              </a:tblGrid>
              <a:tr h="335809">
                <a:tc rowSpan="2">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 отделения</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Дефекты</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Финансовые потери</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3239040131"/>
                  </a:ext>
                </a:extLst>
              </a:tr>
              <a:tr h="671615">
                <a:tc vMerge="1">
                  <a:txBody>
                    <a:bodyPr/>
                    <a:lstStyle/>
                    <a:p>
                      <a:endParaRPr lang="ru-RU"/>
                    </a:p>
                  </a:txBody>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3.2.1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1.1.3</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4.2</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4.6.1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4.3</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4.6</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не</a:t>
                      </a:r>
                      <a:endParaRPr lang="ru-RU" sz="1100"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оплачено</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a:latin typeface="Times New Roman" panose="02020603050405020304" pitchFamily="18" charset="0"/>
                          <a:ea typeface="Calibri"/>
                          <a:cs typeface="Times New Roman" panose="02020603050405020304" pitchFamily="18" charset="0"/>
                        </a:rPr>
                        <a:t>штраф</a:t>
                      </a:r>
                      <a:endParaRPr lang="ru-RU" sz="110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a:latin typeface="Times New Roman" panose="02020603050405020304" pitchFamily="18" charset="0"/>
                          <a:ea typeface="Calibri"/>
                          <a:cs typeface="Times New Roman" panose="02020603050405020304" pitchFamily="18" charset="0"/>
                        </a:rPr>
                        <a:t>всего</a:t>
                      </a:r>
                      <a:endParaRPr lang="ru-RU" sz="110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0156216"/>
                  </a:ext>
                </a:extLst>
              </a:tr>
              <a:tr h="335809">
                <a:tc gridSpan="10">
                  <a:txBody>
                    <a:bodyPr/>
                    <a:lstStyle/>
                    <a:p>
                      <a:pPr algn="ctr">
                        <a:lnSpc>
                          <a:spcPct val="115000"/>
                        </a:lnSpc>
                        <a:spcAft>
                          <a:spcPts val="0"/>
                        </a:spcAft>
                      </a:pP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695432247"/>
                  </a:ext>
                </a:extLst>
              </a:tr>
              <a:tr h="328566">
                <a:tc>
                  <a:txBody>
                    <a:bodyPr/>
                    <a:lstStyle/>
                    <a:p>
                      <a:pPr>
                        <a:lnSpc>
                          <a:spcPct val="115000"/>
                        </a:lnSpc>
                        <a:spcAft>
                          <a:spcPts val="0"/>
                        </a:spcAft>
                      </a:pPr>
                      <a:r>
                        <a:rPr lang="ru-RU" sz="1000" dirty="0">
                          <a:latin typeface="Times New Roman" panose="02020603050405020304" pitchFamily="18" charset="0"/>
                          <a:ea typeface="Calibri"/>
                          <a:cs typeface="Times New Roman" panose="02020603050405020304" pitchFamily="18" charset="0"/>
                        </a:rPr>
                        <a:t>Терапия 151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65</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875</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940</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21823889"/>
                  </a:ext>
                </a:extLst>
              </a:tr>
              <a:tr h="600603">
                <a:tc>
                  <a:txBody>
                    <a:bodyPr/>
                    <a:lstStyle/>
                    <a:p>
                      <a:pPr algn="l" fontAlgn="b"/>
                      <a:r>
                        <a:rPr lang="ru-RU" sz="1100" b="0" i="0" u="none" strike="noStrike" dirty="0">
                          <a:solidFill>
                            <a:srgbClr val="000000"/>
                          </a:solidFill>
                          <a:effectLst/>
                          <a:latin typeface="Calibri" panose="020F0502020204030204" pitchFamily="34" charset="0"/>
                        </a:rPr>
                        <a:t>Терапевт 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132</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0</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132</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74039059"/>
                  </a:ext>
                </a:extLst>
              </a:tr>
              <a:tr h="334338">
                <a:tc>
                  <a:txBody>
                    <a:bodyPr/>
                    <a:lstStyle/>
                    <a:p>
                      <a:pPr algn="l" fontAlgn="b"/>
                      <a:r>
                        <a:rPr lang="ru-RU" sz="1100" b="0" i="0" u="none" strike="noStrike" dirty="0">
                          <a:solidFill>
                            <a:srgbClr val="000000"/>
                          </a:solidFill>
                          <a:effectLst/>
                          <a:latin typeface="Calibri" panose="020F0502020204030204" pitchFamily="34" charset="0"/>
                        </a:rPr>
                        <a:t>Хирургия 102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606</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875</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1481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84932248"/>
                  </a:ext>
                </a:extLst>
              </a:tr>
              <a:tr h="335809">
                <a:tc>
                  <a:txBody>
                    <a:bodyPr/>
                    <a:lstStyle/>
                    <a:p>
                      <a:pPr algn="l" fontAlgn="b"/>
                      <a:r>
                        <a:rPr lang="ru-RU" sz="1100" b="0" i="0" u="none" strike="noStrike" dirty="0">
                          <a:solidFill>
                            <a:srgbClr val="000000"/>
                          </a:solidFill>
                          <a:effectLst/>
                          <a:latin typeface="Calibri" panose="020F0502020204030204" pitchFamily="34" charset="0"/>
                        </a:rPr>
                        <a:t>Гинекология712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2</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2</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2052</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26660</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28712</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2385646"/>
                  </a:ext>
                </a:extLst>
              </a:tr>
              <a:tr h="335809">
                <a:tc>
                  <a:txBody>
                    <a:bodyPr/>
                    <a:lstStyle/>
                    <a:p>
                      <a:pPr algn="l" fontAlgn="b"/>
                      <a:r>
                        <a:rPr lang="ru-RU" sz="1100" b="0" i="0" u="none" strike="noStrike" dirty="0">
                          <a:solidFill>
                            <a:srgbClr val="000000"/>
                          </a:solidFill>
                          <a:effectLst/>
                          <a:latin typeface="Calibri" panose="020F0502020204030204" pitchFamily="34" charset="0"/>
                        </a:rPr>
                        <a:t>Дневной</a:t>
                      </a:r>
                      <a:r>
                        <a:rPr lang="ru-RU" sz="1100" b="0" i="0" u="none" strike="noStrike" baseline="0" dirty="0">
                          <a:solidFill>
                            <a:srgbClr val="000000"/>
                          </a:solidFill>
                          <a:effectLst/>
                          <a:latin typeface="Calibri" panose="020F0502020204030204" pitchFamily="34" charset="0"/>
                        </a:rPr>
                        <a:t> стационар </a:t>
                      </a:r>
                      <a:endParaRPr lang="ru-RU"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21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19148</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0</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19148</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84463921"/>
                  </a:ext>
                </a:extLst>
              </a:tr>
              <a:tr h="335809">
                <a:tc>
                  <a:txBody>
                    <a:bodyPr/>
                    <a:lstStyle/>
                    <a:p>
                      <a:pPr algn="l" fontAlgn="b"/>
                      <a:r>
                        <a:rPr lang="ru-RU" sz="1100" b="0" i="0" u="none" strike="noStrike" dirty="0">
                          <a:solidFill>
                            <a:srgbClr val="000000"/>
                          </a:solidFill>
                          <a:effectLst/>
                          <a:latin typeface="Calibri" panose="020F0502020204030204" pitchFamily="34" charset="0"/>
                        </a:rPr>
                        <a:t>Онкология</a:t>
                      </a:r>
                      <a:r>
                        <a:rPr lang="ru-RU" sz="1100" b="0" i="0" u="none" strike="noStrike" baseline="0" dirty="0">
                          <a:solidFill>
                            <a:srgbClr val="000000"/>
                          </a:solidFill>
                          <a:effectLst/>
                          <a:latin typeface="Calibri" panose="020F0502020204030204" pitchFamily="34" charset="0"/>
                        </a:rPr>
                        <a:t> 613</a:t>
                      </a:r>
                      <a:endParaRPr lang="ru-RU"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0" dirty="0">
                          <a:latin typeface="Times New Roman" panose="02020603050405020304" pitchFamily="18" charset="0"/>
                          <a:ea typeface="Calibri"/>
                          <a:cs typeface="Times New Roman" panose="02020603050405020304" pitchFamily="18" charset="0"/>
                        </a:rPr>
                        <a:t>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panose="02020603050405020304" pitchFamily="18" charset="0"/>
                          <a:ea typeface="Calibri"/>
                          <a:cs typeface="Times New Roman" panose="02020603050405020304" pitchFamily="18" charset="0"/>
                        </a:rPr>
                        <a:t>-</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0" dirty="0">
                          <a:latin typeface="Times New Roman" panose="02020603050405020304" pitchFamily="18" charset="0"/>
                          <a:ea typeface="Calibri"/>
                          <a:cs typeface="Times New Roman" panose="02020603050405020304" pitchFamily="18" charset="0"/>
                        </a:rPr>
                        <a:t>874</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0" dirty="0">
                          <a:latin typeface="Times New Roman" panose="02020603050405020304" pitchFamily="18" charset="0"/>
                          <a:ea typeface="Calibri"/>
                          <a:cs typeface="Times New Roman" panose="02020603050405020304" pitchFamily="18" charset="0"/>
                        </a:rPr>
                        <a:t>0</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874</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22326749"/>
                  </a:ext>
                </a:extLst>
              </a:tr>
              <a:tr h="671615">
                <a:tc>
                  <a:txBody>
                    <a:bodyPr/>
                    <a:lstStyle/>
                    <a:p>
                      <a:pPr>
                        <a:lnSpc>
                          <a:spcPct val="115000"/>
                        </a:lnSpc>
                        <a:spcAft>
                          <a:spcPts val="0"/>
                        </a:spcAft>
                      </a:pPr>
                      <a:endParaRPr lang="ru-RU" sz="1100" dirty="0">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Итого</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b="1"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23</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b="1"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2</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b="1"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2</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b="1"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1</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b="1"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2</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b="1"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2</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22877</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28410</a:t>
                      </a:r>
                      <a:endParaRPr lang="ru-RU" sz="1100" dirty="0">
                        <a:latin typeface="Times New Roman" panose="02020603050405020304" pitchFamily="18" charset="0"/>
                        <a:ea typeface="Calibri"/>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b="1"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51287</a:t>
                      </a: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77904963"/>
                  </a:ext>
                </a:extLst>
              </a:tr>
            </a:tbl>
          </a:graphicData>
        </a:graphic>
      </p:graphicFrame>
    </p:spTree>
    <p:extLst>
      <p:ext uri="{BB962C8B-B14F-4D97-AF65-F5344CB8AC3E}">
        <p14:creationId xmlns:p14="http://schemas.microsoft.com/office/powerpoint/2010/main" xmlns="" val="3865405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6" name="CustomShape 4"/>
          <p:cNvSpPr/>
          <p:nvPr/>
        </p:nvSpPr>
        <p:spPr>
          <a:xfrm>
            <a:off x="1389920" y="-1"/>
            <a:ext cx="7816720" cy="6875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8" name="CustomShape 5"/>
          <p:cNvSpPr/>
          <p:nvPr/>
        </p:nvSpPr>
        <p:spPr>
          <a:xfrm>
            <a:off x="1920241" y="215090"/>
            <a:ext cx="6310472" cy="87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b="1" dirty="0">
                <a:latin typeface="Times New Roman" panose="02020603050405020304" pitchFamily="18" charset="0"/>
                <a:cs typeface="Times New Roman" panose="02020603050405020304" pitchFamily="18" charset="0"/>
              </a:rPr>
              <a:t>Диаграмма Парето</a:t>
            </a:r>
            <a:br>
              <a:rPr lang="ru-RU" b="1" dirty="0">
                <a:latin typeface="Times New Roman" panose="02020603050405020304" pitchFamily="18" charset="0"/>
                <a:cs typeface="Times New Roman" panose="02020603050405020304" pitchFamily="18" charset="0"/>
              </a:rPr>
            </a:br>
            <a:r>
              <a:rPr lang="ru-RU" b="1" dirty="0">
                <a:solidFill>
                  <a:prstClr val="black"/>
                </a:solidFill>
                <a:latin typeface="Times New Roman" pitchFamily="18" charset="0"/>
                <a:ea typeface="Times New Roman" pitchFamily="18" charset="0"/>
                <a:cs typeface="Times New Roman" pitchFamily="18" charset="0"/>
              </a:rPr>
              <a:t>в разрезе дефектов по результатам медико-экономической экспертизы </a:t>
            </a:r>
            <a:r>
              <a:rPr lang="ru-RU" b="1" dirty="0" smtClean="0">
                <a:solidFill>
                  <a:prstClr val="black"/>
                </a:solidFill>
                <a:latin typeface="Times New Roman" pitchFamily="18" charset="0"/>
                <a:ea typeface="Times New Roman" pitchFamily="18" charset="0"/>
                <a:cs typeface="Times New Roman" pitchFamily="18" charset="0"/>
              </a:rPr>
              <a:t>за </a:t>
            </a:r>
            <a:r>
              <a:rPr lang="ru-RU" b="1" dirty="0">
                <a:solidFill>
                  <a:prstClr val="black"/>
                </a:solidFill>
                <a:latin typeface="Times New Roman" pitchFamily="18" charset="0"/>
                <a:ea typeface="Times New Roman" pitchFamily="18" charset="0"/>
                <a:cs typeface="Times New Roman" pitchFamily="18" charset="0"/>
              </a:rPr>
              <a:t>2019 год, </a:t>
            </a:r>
            <a:endParaRPr lang="ru-RU" b="1" dirty="0" smtClean="0">
              <a:solidFill>
                <a:prstClr val="black"/>
              </a:solidFill>
              <a:latin typeface="Times New Roman" pitchFamily="18" charset="0"/>
              <a:ea typeface="Times New Roman" pitchFamily="18" charset="0"/>
              <a:cs typeface="Times New Roman" pitchFamily="18" charset="0"/>
            </a:endParaRPr>
          </a:p>
          <a:p>
            <a:pPr algn="ctr"/>
            <a:r>
              <a:rPr lang="ru-RU" b="1" dirty="0" smtClean="0">
                <a:solidFill>
                  <a:prstClr val="black"/>
                </a:solidFill>
                <a:latin typeface="Times New Roman" pitchFamily="18" charset="0"/>
                <a:ea typeface="Times New Roman" pitchFamily="18" charset="0"/>
                <a:cs typeface="Times New Roman" pitchFamily="18" charset="0"/>
              </a:rPr>
              <a:t>количество дефектов</a:t>
            </a:r>
            <a:endParaRPr lang="ru-RU"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9" name="CustomShape 6"/>
          <p:cNvSpPr/>
          <p:nvPr/>
        </p:nvSpPr>
        <p:spPr>
          <a:xfrm>
            <a:off x="539640" y="1665361"/>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1" normalizeH="0" baseline="0" noProof="0" dirty="0">
              <a:ln>
                <a:noFill/>
              </a:ln>
              <a:solidFill>
                <a:srgbClr val="203864"/>
              </a:solidFill>
              <a:effectLst/>
              <a:uLnTx/>
              <a:uFill>
                <a:solidFill>
                  <a:srgbClr val="FFFFFF"/>
                </a:solidFill>
              </a:uFill>
              <a:latin typeface="Times New Roman" panose="02020603050405020304"/>
              <a:ea typeface="+mn-ea"/>
              <a:cs typeface="+mn-cs"/>
            </a:endParaRP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srgbClr val="0054A1"/>
                </a:solidFill>
                <a:effectLst/>
                <a:uLnTx/>
                <a:uFillTx/>
                <a:latin typeface="Arial" panose="020B0604020202020204" pitchFamily="34" charset="0"/>
                <a:ea typeface="+mn-ea"/>
                <a:cs typeface="Arial" panose="020B0604020202020204" pitchFamily="34" charset="0"/>
              </a:rPr>
              <a:t>БЕРЕЖЛИВОЕ</a:t>
            </a:r>
          </a:p>
        </p:txBody>
      </p:sp>
      <p:graphicFrame>
        <p:nvGraphicFramePr>
          <p:cNvPr id="19" name="Диаграмма 18"/>
          <p:cNvGraphicFramePr>
            <a:graphicFrameLocks/>
          </p:cNvGraphicFramePr>
          <p:nvPr>
            <p:extLst>
              <p:ext uri="{D42A27DB-BD31-4B8C-83A1-F6EECF244321}">
                <p14:modId xmlns:p14="http://schemas.microsoft.com/office/powerpoint/2010/main" xmlns="" val="2561396806"/>
              </p:ext>
            </p:extLst>
          </p:nvPr>
        </p:nvGraphicFramePr>
        <p:xfrm>
          <a:off x="1016873" y="1938025"/>
          <a:ext cx="7819486" cy="4022926"/>
        </p:xfrm>
        <a:graphic>
          <a:graphicData uri="http://schemas.openxmlformats.org/drawingml/2006/chart">
            <c:chart xmlns:c="http://schemas.openxmlformats.org/drawingml/2006/chart" xmlns:r="http://schemas.openxmlformats.org/officeDocument/2006/relationships" r:id="rId4"/>
          </a:graphicData>
        </a:graphic>
      </p:graphicFrame>
      <p:sp>
        <p:nvSpPr>
          <p:cNvPr id="20" name="Прямоугольник 19"/>
          <p:cNvSpPr/>
          <p:nvPr/>
        </p:nvSpPr>
        <p:spPr>
          <a:xfrm>
            <a:off x="1792107" y="2495861"/>
            <a:ext cx="4341275" cy="3465090"/>
          </a:xfrm>
          <a:prstGeom prst="rect">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xmlns="" val="2951723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 name="CustomShape 5"/>
          <p:cNvSpPr/>
          <p:nvPr/>
        </p:nvSpPr>
        <p:spPr>
          <a:xfrm>
            <a:off x="1895303" y="215090"/>
            <a:ext cx="6335410" cy="87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b="1" dirty="0">
                <a:latin typeface="Times New Roman" panose="02020603050405020304" pitchFamily="18" charset="0"/>
                <a:cs typeface="Times New Roman" panose="02020603050405020304" pitchFamily="18" charset="0"/>
              </a:rPr>
              <a:t>Диаграмма Парето</a:t>
            </a:r>
            <a:br>
              <a:rPr lang="ru-RU" b="1" dirty="0">
                <a:latin typeface="Times New Roman" panose="02020603050405020304" pitchFamily="18" charset="0"/>
                <a:cs typeface="Times New Roman" panose="02020603050405020304" pitchFamily="18" charset="0"/>
              </a:rPr>
            </a:br>
            <a:r>
              <a:rPr lang="ru-RU" b="1" dirty="0">
                <a:solidFill>
                  <a:prstClr val="black"/>
                </a:solidFill>
                <a:latin typeface="Times New Roman" pitchFamily="18" charset="0"/>
                <a:ea typeface="Times New Roman" pitchFamily="18" charset="0"/>
                <a:cs typeface="Times New Roman" pitchFamily="18" charset="0"/>
              </a:rPr>
              <a:t>в разрезе дефектов по результатам медико-экономической </a:t>
            </a:r>
            <a:r>
              <a:rPr lang="ru-RU" b="1" dirty="0" smtClean="0">
                <a:solidFill>
                  <a:prstClr val="black"/>
                </a:solidFill>
                <a:latin typeface="Times New Roman" pitchFamily="18" charset="0"/>
                <a:ea typeface="Times New Roman" pitchFamily="18" charset="0"/>
                <a:cs typeface="Times New Roman" pitchFamily="18" charset="0"/>
              </a:rPr>
              <a:t>экспертизы за 2018 </a:t>
            </a:r>
            <a:r>
              <a:rPr lang="ru-RU" b="1" dirty="0">
                <a:solidFill>
                  <a:prstClr val="black"/>
                </a:solidFill>
                <a:latin typeface="Times New Roman" pitchFamily="18" charset="0"/>
                <a:ea typeface="Times New Roman" pitchFamily="18" charset="0"/>
                <a:cs typeface="Times New Roman" pitchFamily="18" charset="0"/>
              </a:rPr>
              <a:t>год, </a:t>
            </a:r>
            <a:endParaRPr lang="ru-RU" b="1" dirty="0" smtClean="0">
              <a:solidFill>
                <a:prstClr val="black"/>
              </a:solidFill>
              <a:latin typeface="Times New Roman" pitchFamily="18" charset="0"/>
              <a:ea typeface="Times New Roman" pitchFamily="18" charset="0"/>
              <a:cs typeface="Times New Roman" pitchFamily="18" charset="0"/>
            </a:endParaRPr>
          </a:p>
          <a:p>
            <a:pPr algn="ctr"/>
            <a:r>
              <a:rPr lang="ru-RU" b="1" dirty="0">
                <a:solidFill>
                  <a:prstClr val="black"/>
                </a:solidFill>
                <a:latin typeface="Times New Roman" pitchFamily="18" charset="0"/>
                <a:ea typeface="Times New Roman" pitchFamily="18" charset="0"/>
                <a:cs typeface="Times New Roman" pitchFamily="18" charset="0"/>
              </a:rPr>
              <a:t>к</a:t>
            </a:r>
            <a:r>
              <a:rPr lang="ru-RU" b="1" dirty="0" smtClean="0">
                <a:solidFill>
                  <a:prstClr val="black"/>
                </a:solidFill>
                <a:latin typeface="Times New Roman" pitchFamily="18" charset="0"/>
                <a:ea typeface="Times New Roman" pitchFamily="18" charset="0"/>
                <a:cs typeface="Times New Roman" pitchFamily="18" charset="0"/>
              </a:rPr>
              <a:t>оличество дефектов</a:t>
            </a:r>
            <a:endParaRPr lang="ru-RU"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CustomShape 6"/>
          <p:cNvSpPr/>
          <p:nvPr/>
        </p:nvSpPr>
        <p:spPr>
          <a:xfrm>
            <a:off x="685800" y="1943247"/>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1" normalizeH="0" baseline="0" noProof="0" dirty="0">
              <a:ln>
                <a:noFill/>
              </a:ln>
              <a:solidFill>
                <a:srgbClr val="203864"/>
              </a:solidFill>
              <a:effectLst/>
              <a:uLnTx/>
              <a:uFill>
                <a:solidFill>
                  <a:srgbClr val="FFFFFF"/>
                </a:solidFill>
              </a:uFill>
              <a:latin typeface="Times New Roman" panose="02020603050405020304"/>
              <a:ea typeface="+mn-ea"/>
              <a:cs typeface="+mn-cs"/>
            </a:endParaRPr>
          </a:p>
        </p:txBody>
      </p:sp>
      <p:sp>
        <p:nvSpPr>
          <p:cNvPr id="8" name="Прямоугольник 7">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9"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sp>
        <p:nvSpPr>
          <p:cNvPr id="10" name="Прямоугольник 9">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sp>
        <p:nvSpPr>
          <p:cNvPr id="11" name="Прямоугольник 10">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17"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5847" y="40632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xmlns="" id="{5D8DD06E-0EA8-4D7C-AA9C-4819A6F185B8}"/>
              </a:ext>
            </a:extLst>
          </p:cNvPr>
          <p:cNvSpPr txBox="1"/>
          <p:nvPr/>
        </p:nvSpPr>
        <p:spPr>
          <a:xfrm>
            <a:off x="735482" y="218420"/>
            <a:ext cx="101822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srgbClr val="0054A1"/>
                </a:solidFill>
                <a:effectLst/>
                <a:uLnTx/>
                <a:uFillTx/>
                <a:latin typeface="Arial" panose="020B0604020202020204" pitchFamily="34" charset="0"/>
                <a:ea typeface="+mn-ea"/>
                <a:cs typeface="Arial" panose="020B0604020202020204" pitchFamily="34" charset="0"/>
              </a:rPr>
              <a:t>БЕРЕЖЛИВОЕ</a:t>
            </a:r>
          </a:p>
        </p:txBody>
      </p:sp>
      <p:sp>
        <p:nvSpPr>
          <p:cNvPr id="19"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20" name="Прямоугольник 19"/>
          <p:cNvSpPr/>
          <p:nvPr/>
        </p:nvSpPr>
        <p:spPr>
          <a:xfrm>
            <a:off x="1676947" y="1773516"/>
            <a:ext cx="1638385" cy="3884381"/>
          </a:xfrm>
          <a:prstGeom prst="rect">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graphicFrame>
        <p:nvGraphicFramePr>
          <p:cNvPr id="21" name="Диаграмма 20"/>
          <p:cNvGraphicFramePr>
            <a:graphicFrameLocks/>
          </p:cNvGraphicFramePr>
          <p:nvPr>
            <p:extLst>
              <p:ext uri="{D42A27DB-BD31-4B8C-83A1-F6EECF244321}">
                <p14:modId xmlns:p14="http://schemas.microsoft.com/office/powerpoint/2010/main" xmlns="" val="320176143"/>
              </p:ext>
            </p:extLst>
          </p:nvPr>
        </p:nvGraphicFramePr>
        <p:xfrm>
          <a:off x="1123956" y="1815457"/>
          <a:ext cx="7066485" cy="40616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401599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5"/>
          <p:cNvSpPr/>
          <p:nvPr/>
        </p:nvSpPr>
        <p:spPr>
          <a:xfrm>
            <a:off x="2487827" y="215090"/>
            <a:ext cx="5742885" cy="87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b="1" dirty="0">
                <a:latin typeface="Times New Roman" panose="02020603050405020304" pitchFamily="18" charset="0"/>
                <a:cs typeface="Times New Roman" panose="02020603050405020304" pitchFamily="18" charset="0"/>
              </a:rPr>
              <a:t>Диаграмма Парето</a:t>
            </a:r>
            <a:br>
              <a:rPr lang="ru-RU" b="1" dirty="0">
                <a:latin typeface="Times New Roman" panose="02020603050405020304" pitchFamily="18" charset="0"/>
                <a:cs typeface="Times New Roman" panose="02020603050405020304" pitchFamily="18" charset="0"/>
              </a:rPr>
            </a:br>
            <a:r>
              <a:rPr lang="ru-RU" b="1" dirty="0" smtClean="0">
                <a:solidFill>
                  <a:prstClr val="black"/>
                </a:solidFill>
                <a:latin typeface="Times New Roman" pitchFamily="18" charset="0"/>
                <a:ea typeface="Times New Roman" pitchFamily="18" charset="0"/>
                <a:cs typeface="Times New Roman" pitchFamily="18" charset="0"/>
              </a:rPr>
              <a:t>по </a:t>
            </a:r>
            <a:r>
              <a:rPr lang="ru-RU" b="1" dirty="0">
                <a:solidFill>
                  <a:prstClr val="black"/>
                </a:solidFill>
                <a:latin typeface="Times New Roman" pitchFamily="18" charset="0"/>
                <a:ea typeface="Times New Roman" pitchFamily="18" charset="0"/>
                <a:cs typeface="Times New Roman" pitchFamily="18" charset="0"/>
              </a:rPr>
              <a:t>результатам медико-экономической экспертизы </a:t>
            </a:r>
            <a:r>
              <a:rPr lang="ru-RU" b="1" dirty="0" smtClean="0">
                <a:solidFill>
                  <a:prstClr val="black"/>
                </a:solidFill>
                <a:latin typeface="Times New Roman" pitchFamily="18" charset="0"/>
                <a:ea typeface="Times New Roman" pitchFamily="18" charset="0"/>
                <a:cs typeface="Times New Roman" pitchFamily="18" charset="0"/>
              </a:rPr>
              <a:t>за 2018 </a:t>
            </a:r>
            <a:r>
              <a:rPr lang="ru-RU" b="1" dirty="0">
                <a:solidFill>
                  <a:prstClr val="black"/>
                </a:solidFill>
                <a:latin typeface="Times New Roman" pitchFamily="18" charset="0"/>
                <a:ea typeface="Times New Roman" pitchFamily="18" charset="0"/>
                <a:cs typeface="Times New Roman" pitchFamily="18" charset="0"/>
              </a:rPr>
              <a:t>год, </a:t>
            </a:r>
            <a:r>
              <a:rPr lang="ru-RU" b="1" dirty="0" smtClean="0">
                <a:solidFill>
                  <a:prstClr val="black"/>
                </a:solidFill>
                <a:latin typeface="Times New Roman" pitchFamily="18" charset="0"/>
                <a:ea typeface="Times New Roman" pitchFamily="18" charset="0"/>
                <a:cs typeface="Times New Roman" pitchFamily="18" charset="0"/>
              </a:rPr>
              <a:t>сумма</a:t>
            </a:r>
            <a:endParaRPr lang="ru-RU"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CustomShape 6"/>
          <p:cNvSpPr/>
          <p:nvPr/>
        </p:nvSpPr>
        <p:spPr>
          <a:xfrm>
            <a:off x="685800" y="1943247"/>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1" normalizeH="0" baseline="0" noProof="0" dirty="0">
              <a:ln>
                <a:noFill/>
              </a:ln>
              <a:solidFill>
                <a:srgbClr val="203864"/>
              </a:solidFill>
              <a:effectLst/>
              <a:uLnTx/>
              <a:uFill>
                <a:solidFill>
                  <a:srgbClr val="FFFFFF"/>
                </a:solidFill>
              </a:uFill>
              <a:latin typeface="Times New Roman" panose="02020603050405020304"/>
              <a:ea typeface="+mn-ea"/>
              <a:cs typeface="+mn-cs"/>
            </a:endParaRPr>
          </a:p>
        </p:txBody>
      </p:sp>
      <p:sp>
        <p:nvSpPr>
          <p:cNvPr id="7" name="Прямоугольник 6">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8"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sp>
        <p:nvSpPr>
          <p:cNvPr id="9" name="Прямоугольник 8">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Прямоугольник 9">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11"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5847" y="40632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xmlns="" id="{5D8DD06E-0EA8-4D7C-AA9C-4819A6F185B8}"/>
              </a:ext>
            </a:extLst>
          </p:cNvPr>
          <p:cNvSpPr txBox="1"/>
          <p:nvPr/>
        </p:nvSpPr>
        <p:spPr>
          <a:xfrm>
            <a:off x="735482" y="218420"/>
            <a:ext cx="101822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srgbClr val="0054A1"/>
                </a:solidFill>
                <a:effectLst/>
                <a:uLnTx/>
                <a:uFillTx/>
                <a:latin typeface="Arial" panose="020B0604020202020204" pitchFamily="34" charset="0"/>
                <a:ea typeface="+mn-ea"/>
                <a:cs typeface="Arial" panose="020B0604020202020204" pitchFamily="34" charset="0"/>
              </a:rPr>
              <a:t>БЕРЕЖЛИВОЕ</a:t>
            </a:r>
          </a:p>
        </p:txBody>
      </p:sp>
      <p:sp>
        <p:nvSpPr>
          <p:cNvPr id="1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graphicFrame>
        <p:nvGraphicFramePr>
          <p:cNvPr id="15" name="Диаграмма 14"/>
          <p:cNvGraphicFramePr>
            <a:graphicFrameLocks/>
          </p:cNvGraphicFramePr>
          <p:nvPr>
            <p:extLst>
              <p:ext uri="{D42A27DB-BD31-4B8C-83A1-F6EECF244321}">
                <p14:modId xmlns:p14="http://schemas.microsoft.com/office/powerpoint/2010/main" xmlns="" val="72387712"/>
              </p:ext>
            </p:extLst>
          </p:nvPr>
        </p:nvGraphicFramePr>
        <p:xfrm>
          <a:off x="1099778" y="1633537"/>
          <a:ext cx="6934200" cy="45053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180917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 name="CustomShape 5"/>
          <p:cNvSpPr/>
          <p:nvPr/>
        </p:nvSpPr>
        <p:spPr>
          <a:xfrm>
            <a:off x="2487827" y="215090"/>
            <a:ext cx="5742885" cy="87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b="1" dirty="0">
                <a:latin typeface="Times New Roman" panose="02020603050405020304" pitchFamily="18" charset="0"/>
                <a:cs typeface="Times New Roman" panose="02020603050405020304" pitchFamily="18" charset="0"/>
              </a:rPr>
              <a:t>Диаграмма Парето</a:t>
            </a:r>
            <a:br>
              <a:rPr lang="ru-RU" b="1" dirty="0">
                <a:latin typeface="Times New Roman" panose="02020603050405020304" pitchFamily="18" charset="0"/>
                <a:cs typeface="Times New Roman" panose="02020603050405020304" pitchFamily="18" charset="0"/>
              </a:rPr>
            </a:br>
            <a:r>
              <a:rPr lang="ru-RU" b="1" dirty="0" smtClean="0">
                <a:solidFill>
                  <a:prstClr val="black"/>
                </a:solidFill>
                <a:latin typeface="Times New Roman" pitchFamily="18" charset="0"/>
                <a:ea typeface="Times New Roman" pitchFamily="18" charset="0"/>
                <a:cs typeface="Times New Roman" pitchFamily="18" charset="0"/>
              </a:rPr>
              <a:t>по </a:t>
            </a:r>
            <a:r>
              <a:rPr lang="ru-RU" b="1" dirty="0">
                <a:solidFill>
                  <a:prstClr val="black"/>
                </a:solidFill>
                <a:latin typeface="Times New Roman" pitchFamily="18" charset="0"/>
                <a:ea typeface="Times New Roman" pitchFamily="18" charset="0"/>
                <a:cs typeface="Times New Roman" pitchFamily="18" charset="0"/>
              </a:rPr>
              <a:t>результатам медико-экономической экспертизы в </a:t>
            </a:r>
            <a:br>
              <a:rPr lang="ru-RU" b="1" dirty="0">
                <a:solidFill>
                  <a:prstClr val="black"/>
                </a:solidFill>
                <a:latin typeface="Times New Roman" pitchFamily="18" charset="0"/>
                <a:ea typeface="Times New Roman" pitchFamily="18" charset="0"/>
                <a:cs typeface="Times New Roman" pitchFamily="18" charset="0"/>
              </a:rPr>
            </a:br>
            <a:r>
              <a:rPr lang="ru-RU" b="1" dirty="0">
                <a:solidFill>
                  <a:prstClr val="black"/>
                </a:solidFill>
                <a:latin typeface="Times New Roman" pitchFamily="18" charset="0"/>
                <a:ea typeface="Times New Roman" pitchFamily="18" charset="0"/>
                <a:cs typeface="Times New Roman" pitchFamily="18" charset="0"/>
              </a:rPr>
              <a:t>педиатрическом отделении за </a:t>
            </a:r>
            <a:r>
              <a:rPr lang="ru-RU" b="1" dirty="0" smtClean="0">
                <a:solidFill>
                  <a:prstClr val="black"/>
                </a:solidFill>
                <a:latin typeface="Times New Roman" pitchFamily="18" charset="0"/>
                <a:ea typeface="Times New Roman" pitchFamily="18" charset="0"/>
                <a:cs typeface="Times New Roman" pitchFamily="18" charset="0"/>
              </a:rPr>
              <a:t>2019 </a:t>
            </a:r>
            <a:r>
              <a:rPr lang="ru-RU" b="1" dirty="0">
                <a:solidFill>
                  <a:prstClr val="black"/>
                </a:solidFill>
                <a:latin typeface="Times New Roman" pitchFamily="18" charset="0"/>
                <a:ea typeface="Times New Roman" pitchFamily="18" charset="0"/>
                <a:cs typeface="Times New Roman" pitchFamily="18" charset="0"/>
              </a:rPr>
              <a:t>год, </a:t>
            </a:r>
            <a:r>
              <a:rPr lang="ru-RU" b="1" dirty="0" smtClean="0">
                <a:solidFill>
                  <a:prstClr val="black"/>
                </a:solidFill>
                <a:latin typeface="Times New Roman" pitchFamily="18" charset="0"/>
                <a:ea typeface="Times New Roman" pitchFamily="18" charset="0"/>
                <a:cs typeface="Times New Roman" pitchFamily="18" charset="0"/>
              </a:rPr>
              <a:t>сумма</a:t>
            </a:r>
            <a:endParaRPr lang="ru-RU"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CustomShape 6"/>
          <p:cNvSpPr/>
          <p:nvPr/>
        </p:nvSpPr>
        <p:spPr>
          <a:xfrm>
            <a:off x="685800" y="1943247"/>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1" normalizeH="0" baseline="0" noProof="0" dirty="0">
              <a:ln>
                <a:noFill/>
              </a:ln>
              <a:solidFill>
                <a:srgbClr val="203864"/>
              </a:solidFill>
              <a:effectLst/>
              <a:uLnTx/>
              <a:uFill>
                <a:solidFill>
                  <a:srgbClr val="FFFFFF"/>
                </a:solidFill>
              </a:uFill>
              <a:latin typeface="Times New Roman" panose="02020603050405020304"/>
              <a:ea typeface="+mn-ea"/>
              <a:cs typeface="+mn-cs"/>
            </a:endParaRPr>
          </a:p>
        </p:txBody>
      </p:sp>
      <p:sp>
        <p:nvSpPr>
          <p:cNvPr id="7" name="Прямоугольник 6">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8"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sp>
        <p:nvSpPr>
          <p:cNvPr id="9" name="Прямоугольник 8">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Прямоугольник 9">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11"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5847" y="40632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xmlns="" id="{5D8DD06E-0EA8-4D7C-AA9C-4819A6F185B8}"/>
              </a:ext>
            </a:extLst>
          </p:cNvPr>
          <p:cNvSpPr txBox="1"/>
          <p:nvPr/>
        </p:nvSpPr>
        <p:spPr>
          <a:xfrm>
            <a:off x="735482" y="218420"/>
            <a:ext cx="101822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srgbClr val="0054A1"/>
                </a:solidFill>
                <a:effectLst/>
                <a:uLnTx/>
                <a:uFillTx/>
                <a:latin typeface="Arial" panose="020B0604020202020204" pitchFamily="34" charset="0"/>
                <a:ea typeface="+mn-ea"/>
                <a:cs typeface="Arial" panose="020B0604020202020204" pitchFamily="34" charset="0"/>
              </a:rPr>
              <a:t>БЕРЕЖЛИВОЕ</a:t>
            </a:r>
          </a:p>
        </p:txBody>
      </p:sp>
      <p:sp>
        <p:nvSpPr>
          <p:cNvPr id="1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graphicFrame>
        <p:nvGraphicFramePr>
          <p:cNvPr id="14" name="Диаграмма 13"/>
          <p:cNvGraphicFramePr>
            <a:graphicFrameLocks/>
          </p:cNvGraphicFramePr>
          <p:nvPr>
            <p:extLst>
              <p:ext uri="{D42A27DB-BD31-4B8C-83A1-F6EECF244321}">
                <p14:modId xmlns:p14="http://schemas.microsoft.com/office/powerpoint/2010/main" xmlns="" val="3436686880"/>
              </p:ext>
            </p:extLst>
          </p:nvPr>
        </p:nvGraphicFramePr>
        <p:xfrm>
          <a:off x="1099778" y="1633537"/>
          <a:ext cx="6934200" cy="45053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3192812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1947862" y="210792"/>
            <a:ext cx="6190612" cy="14697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1600" b="1" spc="-1" dirty="0">
                <a:uFill>
                  <a:solidFill>
                    <a:srgbClr val="FFFFFF"/>
                  </a:solidFill>
                </a:uFill>
                <a:latin typeface="Times New Roman" panose="02020603050405020304" pitchFamily="18" charset="0"/>
                <a:cs typeface="Times New Roman" panose="02020603050405020304" pitchFamily="18" charset="0"/>
              </a:rPr>
              <a:t>Приказ ГБУЗ НСО «Кочковская ЦРБ» от </a:t>
            </a:r>
            <a:r>
              <a:rPr lang="en-US" sz="1600" b="1" spc="-1" dirty="0">
                <a:uFill>
                  <a:solidFill>
                    <a:srgbClr val="FFFFFF"/>
                  </a:solidFill>
                </a:uFill>
                <a:latin typeface="Times New Roman" panose="02020603050405020304" pitchFamily="18" charset="0"/>
                <a:cs typeface="Times New Roman" panose="02020603050405020304" pitchFamily="18" charset="0"/>
              </a:rPr>
              <a:t>04</a:t>
            </a:r>
            <a:r>
              <a:rPr lang="ru-RU" sz="1600" b="1" spc="-1" dirty="0">
                <a:uFill>
                  <a:solidFill>
                    <a:srgbClr val="FFFFFF"/>
                  </a:solidFill>
                </a:uFill>
                <a:latin typeface="Times New Roman" panose="02020603050405020304" pitchFamily="18" charset="0"/>
                <a:cs typeface="Times New Roman" panose="02020603050405020304" pitchFamily="18" charset="0"/>
              </a:rPr>
              <a:t>.02.2020</a:t>
            </a:r>
          </a:p>
          <a:p>
            <a:pPr algn="ctr"/>
            <a:r>
              <a:rPr lang="ru-RU" sz="1600" b="1" spc="-1" dirty="0">
                <a:uFill>
                  <a:solidFill>
                    <a:srgbClr val="FFFFFF"/>
                  </a:solidFill>
                </a:uFill>
                <a:latin typeface="Times New Roman" panose="02020603050405020304" pitchFamily="18" charset="0"/>
                <a:cs typeface="Times New Roman" panose="02020603050405020304" pitchFamily="18" charset="0"/>
              </a:rPr>
              <a:t>«О мерах по реализации проекта «Новая модель медицинской организации, оказывающей первичную медико-санитарную помощь» </a:t>
            </a:r>
            <a:r>
              <a:rPr lang="ru-RU" sz="1600" b="1" spc="-1" dirty="0" smtClean="0">
                <a:uFill>
                  <a:solidFill>
                    <a:srgbClr val="FFFFFF"/>
                  </a:solidFill>
                </a:uFill>
                <a:latin typeface="Times New Roman" panose="02020603050405020304" pitchFamily="18" charset="0"/>
                <a:cs typeface="Times New Roman" panose="02020603050405020304" pitchFamily="18" charset="0"/>
              </a:rPr>
              <a:t>в </a:t>
            </a:r>
            <a:r>
              <a:rPr lang="ru-RU" sz="1600" b="1" spc="-1" dirty="0">
                <a:uFill>
                  <a:solidFill>
                    <a:srgbClr val="FFFFFF"/>
                  </a:solidFill>
                </a:uFill>
                <a:latin typeface="Times New Roman" panose="02020603050405020304" pitchFamily="18" charset="0"/>
                <a:cs typeface="Times New Roman" panose="02020603050405020304" pitchFamily="18" charset="0"/>
              </a:rPr>
              <a:t>ГБУЗ НСО «Кочковская ЦРБ» в 2020 году»</a:t>
            </a:r>
          </a:p>
          <a:p>
            <a:pPr algn="r">
              <a:lnSpc>
                <a:spcPct val="100000"/>
              </a:lnSpc>
            </a:pPr>
            <a:endParaRPr lang="ru-RU" sz="1400" spc="-1" dirty="0">
              <a:solidFill>
                <a:srgbClr val="002060"/>
              </a:solidFill>
              <a:uFill>
                <a:solidFill>
                  <a:srgbClr val="FFFFFF"/>
                </a:solidFill>
              </a:uFill>
              <a:latin typeface="Times New Roman" panose="02020603050405020304"/>
            </a:endParaRPr>
          </a:p>
          <a:p>
            <a:pPr algn="r">
              <a:lnSpc>
                <a:spcPct val="100000"/>
              </a:lnSpc>
            </a:pPr>
            <a:endParaRPr lang="ru-RU" sz="1400" spc="-1" dirty="0">
              <a:solidFill>
                <a:srgbClr val="002060"/>
              </a:solidFill>
              <a:uFill>
                <a:solidFill>
                  <a:srgbClr val="FFFFFF"/>
                </a:solidFill>
              </a:uFill>
              <a:latin typeface="Times New Roman" panose="02020603050405020304"/>
            </a:endParaRP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pic>
        <p:nvPicPr>
          <p:cNvPr id="5" name="Рисунок 4"/>
          <p:cNvPicPr>
            <a:picLocks noChangeAspect="1"/>
          </p:cNvPicPr>
          <p:nvPr/>
        </p:nvPicPr>
        <p:blipFill rotWithShape="1">
          <a:blip r:embed="rId4" cstate="print">
            <a:extLst>
              <a:ext uri="{28A0092B-C50C-407E-A947-70E740481C1C}">
                <a14:useLocalDpi xmlns:a14="http://schemas.microsoft.com/office/drawing/2010/main" xmlns="" val="0"/>
              </a:ext>
            </a:extLst>
          </a:blip>
          <a:srcRect l="9390" t="5672" r="10851" b="31363"/>
          <a:stretch/>
        </p:blipFill>
        <p:spPr>
          <a:xfrm>
            <a:off x="4487853" y="1515183"/>
            <a:ext cx="3794749" cy="3744655"/>
          </a:xfrm>
          <a:prstGeom prst="rect">
            <a:avLst/>
          </a:prstGeom>
        </p:spPr>
      </p:pic>
      <p:pic>
        <p:nvPicPr>
          <p:cNvPr id="2" name="Рисунок 1"/>
          <p:cNvPicPr>
            <a:picLocks noChangeAspect="1"/>
          </p:cNvPicPr>
          <p:nvPr/>
        </p:nvPicPr>
        <p:blipFill rotWithShape="1">
          <a:blip r:embed="rId5" cstate="print">
            <a:extLst>
              <a:ext uri="{28A0092B-C50C-407E-A947-70E740481C1C}">
                <a14:useLocalDpi xmlns:a14="http://schemas.microsoft.com/office/drawing/2010/main" xmlns="" val="0"/>
              </a:ext>
            </a:extLst>
          </a:blip>
          <a:srcRect l="11111" t="6111" r="14815" b="6852"/>
          <a:stretch/>
        </p:blipFill>
        <p:spPr>
          <a:xfrm>
            <a:off x="1027793" y="1513725"/>
            <a:ext cx="3272890" cy="4807057"/>
          </a:xfrm>
          <a:prstGeom prst="rect">
            <a:avLst/>
          </a:prstGeom>
        </p:spPr>
      </p:pic>
    </p:spTree>
    <p:extLst>
      <p:ext uri="{BB962C8B-B14F-4D97-AF65-F5344CB8AC3E}">
        <p14:creationId xmlns:p14="http://schemas.microsoft.com/office/powerpoint/2010/main" xmlns="" val="36149844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5"/>
          <p:cNvSpPr/>
          <p:nvPr/>
        </p:nvSpPr>
        <p:spPr>
          <a:xfrm>
            <a:off x="2487827" y="215090"/>
            <a:ext cx="5742885" cy="87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b="1" dirty="0">
                <a:solidFill>
                  <a:prstClr val="black"/>
                </a:solidFill>
                <a:latin typeface="Times New Roman" panose="02020603050405020304" pitchFamily="18" charset="0"/>
                <a:cs typeface="Times New Roman" pitchFamily="18" charset="0"/>
              </a:rPr>
              <a:t>Структура дефектов в  </a:t>
            </a:r>
            <a:r>
              <a:rPr lang="ru-RU" altLang="ru-RU" b="1" dirty="0">
                <a:solidFill>
                  <a:prstClr val="black"/>
                </a:solidFill>
                <a:latin typeface="Times New Roman" panose="02020603050405020304" pitchFamily="18" charset="0"/>
                <a:cs typeface="Times New Roman" panose="02020603050405020304" pitchFamily="18" charset="0"/>
              </a:rPr>
              <a:t>поликлиническом отделении ГБУЗ НСО «Кочковская ЦРБ» в 2018 году.</a:t>
            </a:r>
            <a:r>
              <a:rPr lang="ru-RU" altLang="ru-RU" sz="2000" dirty="0">
                <a:solidFill>
                  <a:prstClr val="black"/>
                </a:solidFill>
                <a:latin typeface="Times New Roman" panose="02020603050405020304" pitchFamily="18" charset="0"/>
                <a:cs typeface="Times New Roman" panose="02020603050405020304" pitchFamily="18" charset="0"/>
              </a:rPr>
              <a:t/>
            </a:r>
            <a:br>
              <a:rPr lang="ru-RU" altLang="ru-RU" sz="2000" dirty="0">
                <a:solidFill>
                  <a:prstClr val="black"/>
                </a:solidFill>
                <a:latin typeface="Times New Roman" panose="02020603050405020304" pitchFamily="18" charset="0"/>
                <a:cs typeface="Times New Roman" panose="02020603050405020304" pitchFamily="18" charset="0"/>
              </a:rPr>
            </a:br>
            <a:endParaRPr lang="ru-RU" b="1" dirty="0">
              <a:solidFill>
                <a:prstClr val="black"/>
              </a:solidFill>
              <a:latin typeface="Times New Roman" pitchFamily="18" charset="0"/>
              <a:cs typeface="Times New Roman" pitchFamily="18" charset="0"/>
            </a:endParaRPr>
          </a:p>
        </p:txBody>
      </p:sp>
      <p:sp>
        <p:nvSpPr>
          <p:cNvPr id="7" name="Прямоугольник 6">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8"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sp>
        <p:nvSpPr>
          <p:cNvPr id="9" name="Прямоугольник 8">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Прямоугольник 9">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11"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5847" y="40632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xmlns="" id="{5D8DD06E-0EA8-4D7C-AA9C-4819A6F185B8}"/>
              </a:ext>
            </a:extLst>
          </p:cNvPr>
          <p:cNvSpPr txBox="1"/>
          <p:nvPr/>
        </p:nvSpPr>
        <p:spPr>
          <a:xfrm>
            <a:off x="735482" y="218420"/>
            <a:ext cx="101822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srgbClr val="0054A1"/>
                </a:solidFill>
                <a:effectLst/>
                <a:uLnTx/>
                <a:uFillTx/>
                <a:latin typeface="Arial" panose="020B0604020202020204" pitchFamily="34" charset="0"/>
                <a:ea typeface="+mn-ea"/>
                <a:cs typeface="Arial" panose="020B0604020202020204" pitchFamily="34" charset="0"/>
              </a:rPr>
              <a:t>БЕРЕЖЛИВОЕ</a:t>
            </a:r>
          </a:p>
        </p:txBody>
      </p:sp>
      <p:graphicFrame>
        <p:nvGraphicFramePr>
          <p:cNvPr id="15" name="Диаграмма 14"/>
          <p:cNvGraphicFramePr/>
          <p:nvPr>
            <p:extLst>
              <p:ext uri="{D42A27DB-BD31-4B8C-83A1-F6EECF244321}">
                <p14:modId xmlns:p14="http://schemas.microsoft.com/office/powerpoint/2010/main" xmlns="" val="2894377276"/>
              </p:ext>
            </p:extLst>
          </p:nvPr>
        </p:nvGraphicFramePr>
        <p:xfrm>
          <a:off x="0" y="1178343"/>
          <a:ext cx="9145037" cy="56796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584458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5"/>
          <p:cNvSpPr/>
          <p:nvPr/>
        </p:nvSpPr>
        <p:spPr>
          <a:xfrm>
            <a:off x="2487827" y="215090"/>
            <a:ext cx="5742885" cy="87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b="1" dirty="0">
                <a:solidFill>
                  <a:prstClr val="black"/>
                </a:solidFill>
                <a:latin typeface="Times New Roman" pitchFamily="18" charset="0"/>
                <a:cs typeface="Times New Roman" pitchFamily="18" charset="0"/>
              </a:rPr>
              <a:t>Структура финансовых потерь  в разрезе врачей в 2019 году.</a:t>
            </a:r>
          </a:p>
        </p:txBody>
      </p:sp>
      <p:sp>
        <p:nvSpPr>
          <p:cNvPr id="5" name="Прямоугольник 4">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6"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sp>
        <p:nvSpPr>
          <p:cNvPr id="7" name="Прямоугольник 6">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Прямоугольник 7">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9"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5847" y="40632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5D8DD06E-0EA8-4D7C-AA9C-4819A6F185B8}"/>
              </a:ext>
            </a:extLst>
          </p:cNvPr>
          <p:cNvSpPr txBox="1"/>
          <p:nvPr/>
        </p:nvSpPr>
        <p:spPr>
          <a:xfrm>
            <a:off x="735482" y="218420"/>
            <a:ext cx="101822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srgbClr val="0054A1"/>
                </a:solidFill>
                <a:effectLst/>
                <a:uLnTx/>
                <a:uFillTx/>
                <a:latin typeface="Arial" panose="020B0604020202020204" pitchFamily="34" charset="0"/>
                <a:ea typeface="+mn-ea"/>
                <a:cs typeface="Arial" panose="020B0604020202020204" pitchFamily="34" charset="0"/>
              </a:rPr>
              <a:t>БЕРЕЖЛИВОЕ</a:t>
            </a:r>
          </a:p>
        </p:txBody>
      </p:sp>
      <p:graphicFrame>
        <p:nvGraphicFramePr>
          <p:cNvPr id="11" name="Диаграмма 10"/>
          <p:cNvGraphicFramePr/>
          <p:nvPr>
            <p:extLst>
              <p:ext uri="{D42A27DB-BD31-4B8C-83A1-F6EECF244321}">
                <p14:modId xmlns:p14="http://schemas.microsoft.com/office/powerpoint/2010/main" xmlns="" val="237517336"/>
              </p:ext>
            </p:extLst>
          </p:nvPr>
        </p:nvGraphicFramePr>
        <p:xfrm>
          <a:off x="502794" y="1537855"/>
          <a:ext cx="8641205" cy="49507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389028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5"/>
          <p:cNvSpPr/>
          <p:nvPr/>
        </p:nvSpPr>
        <p:spPr>
          <a:xfrm>
            <a:off x="1753709" y="215090"/>
            <a:ext cx="6477003" cy="87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fontAlgn="base">
              <a:spcBef>
                <a:spcPct val="0"/>
              </a:spcBef>
              <a:spcAft>
                <a:spcPct val="0"/>
              </a:spcAft>
            </a:pPr>
            <a:r>
              <a:rPr lang="ru-RU" sz="1600" b="1" dirty="0">
                <a:latin typeface="Times New Roman" pitchFamily="18" charset="0"/>
                <a:ea typeface="Calibri" pitchFamily="34" charset="0"/>
                <a:cs typeface="Times New Roman" pitchFamily="18" charset="0"/>
              </a:rPr>
              <a:t>Расчет показателей, отражающих финансовые потери </a:t>
            </a:r>
          </a:p>
          <a:p>
            <a:pPr lvl="0" algn="ctr" fontAlgn="base">
              <a:spcBef>
                <a:spcPct val="0"/>
              </a:spcBef>
              <a:spcAft>
                <a:spcPct val="0"/>
              </a:spcAft>
            </a:pPr>
            <a:r>
              <a:rPr lang="ru-RU" sz="1600" b="1" dirty="0">
                <a:latin typeface="Times New Roman" pitchFamily="18" charset="0"/>
                <a:ea typeface="Calibri" pitchFamily="34" charset="0"/>
                <a:cs typeface="Times New Roman" pitchFamily="18" charset="0"/>
              </a:rPr>
              <a:t>по результатам медико-экономической экспертизы в соответствии с критериями качества медицинской помощи новой модели медицинской организации, оказывающей первичную медико-санитарную </a:t>
            </a:r>
            <a:r>
              <a:rPr lang="ru-RU" sz="1600" b="1" dirty="0" smtClean="0">
                <a:latin typeface="Times New Roman" pitchFamily="18" charset="0"/>
                <a:ea typeface="Calibri" pitchFamily="34" charset="0"/>
                <a:cs typeface="Times New Roman" pitchFamily="18" charset="0"/>
              </a:rPr>
              <a:t>помощь.</a:t>
            </a:r>
            <a:endParaRPr lang="ru-RU" sz="1600" dirty="0"/>
          </a:p>
        </p:txBody>
      </p:sp>
      <p:sp>
        <p:nvSpPr>
          <p:cNvPr id="5" name="Прямоугольник 4">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6"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sp>
        <p:nvSpPr>
          <p:cNvPr id="7" name="Прямоугольник 6">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Прямоугольник 7">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9"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5847" y="40632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5D8DD06E-0EA8-4D7C-AA9C-4819A6F185B8}"/>
              </a:ext>
            </a:extLst>
          </p:cNvPr>
          <p:cNvSpPr txBox="1"/>
          <p:nvPr/>
        </p:nvSpPr>
        <p:spPr>
          <a:xfrm>
            <a:off x="735482" y="218420"/>
            <a:ext cx="101822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srgbClr val="0054A1"/>
                </a:solidFill>
                <a:effectLst/>
                <a:uLnTx/>
                <a:uFillTx/>
                <a:latin typeface="Arial" panose="020B0604020202020204" pitchFamily="34" charset="0"/>
                <a:ea typeface="+mn-ea"/>
                <a:cs typeface="Arial" panose="020B0604020202020204" pitchFamily="34" charset="0"/>
              </a:rPr>
              <a:t>БЕРЕЖЛИВОЕ</a:t>
            </a:r>
          </a:p>
        </p:txBody>
      </p:sp>
      <p:graphicFrame>
        <p:nvGraphicFramePr>
          <p:cNvPr id="13" name="Таблица 12"/>
          <p:cNvGraphicFramePr>
            <a:graphicFrameLocks noGrp="1"/>
          </p:cNvGraphicFramePr>
          <p:nvPr>
            <p:extLst>
              <p:ext uri="{D42A27DB-BD31-4B8C-83A1-F6EECF244321}">
                <p14:modId xmlns:p14="http://schemas.microsoft.com/office/powerpoint/2010/main" xmlns="" val="2700192446"/>
              </p:ext>
            </p:extLst>
          </p:nvPr>
        </p:nvGraphicFramePr>
        <p:xfrm>
          <a:off x="596180" y="1695795"/>
          <a:ext cx="7695584" cy="4374806"/>
        </p:xfrm>
        <a:graphic>
          <a:graphicData uri="http://schemas.openxmlformats.org/drawingml/2006/table">
            <a:tbl>
              <a:tblPr/>
              <a:tblGrid>
                <a:gridCol w="4614040">
                  <a:extLst>
                    <a:ext uri="{9D8B030D-6E8A-4147-A177-3AD203B41FA5}">
                      <a16:colId xmlns:a16="http://schemas.microsoft.com/office/drawing/2014/main" xmlns="" val="20000"/>
                    </a:ext>
                  </a:extLst>
                </a:gridCol>
                <a:gridCol w="1540369">
                  <a:extLst>
                    <a:ext uri="{9D8B030D-6E8A-4147-A177-3AD203B41FA5}">
                      <a16:colId xmlns:a16="http://schemas.microsoft.com/office/drawing/2014/main" xmlns="" val="20001"/>
                    </a:ext>
                  </a:extLst>
                </a:gridCol>
                <a:gridCol w="1541175">
                  <a:extLst>
                    <a:ext uri="{9D8B030D-6E8A-4147-A177-3AD203B41FA5}">
                      <a16:colId xmlns:a16="http://schemas.microsoft.com/office/drawing/2014/main" xmlns="" val="20002"/>
                    </a:ext>
                  </a:extLst>
                </a:gridCol>
              </a:tblGrid>
              <a:tr h="752021">
                <a:tc rowSpan="2">
                  <a:txBody>
                    <a:bodyPr/>
                    <a:lstStyle/>
                    <a:p>
                      <a:pPr algn="ctr">
                        <a:lnSpc>
                          <a:spcPct val="115000"/>
                        </a:lnSpc>
                        <a:spcAft>
                          <a:spcPts val="0"/>
                        </a:spcAft>
                      </a:pPr>
                      <a:endParaRPr lang="ru-RU" sz="1200" b="1"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endParaRPr lang="ru-RU" sz="1200" b="1"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Показатели</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endParaRPr lang="ru-RU" sz="1200" b="1" dirty="0">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всего по ГБУЗ НСО</a:t>
                      </a:r>
                    </a:p>
                    <a:p>
                      <a:pPr algn="ct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 «</a:t>
                      </a:r>
                      <a:r>
                        <a:rPr lang="ru-RU" altLang="ru-RU" sz="1200" b="1" spc="-1" dirty="0">
                          <a:uFill>
                            <a:solidFill>
                              <a:srgbClr val="FFFFFF"/>
                            </a:solidFill>
                          </a:uFill>
                          <a:latin typeface="Times New Roman" panose="02020603050405020304" pitchFamily="18" charset="0"/>
                          <a:cs typeface="Times New Roman" panose="02020603050405020304" pitchFamily="18" charset="0"/>
                        </a:rPr>
                        <a:t>Кочковская ЦРБ</a:t>
                      </a:r>
                      <a:r>
                        <a:rPr lang="ru-RU" sz="1200" b="1" dirty="0">
                          <a:latin typeface="Times New Roman" panose="02020603050405020304" pitchFamily="18" charset="0"/>
                          <a:ea typeface="Calibri"/>
                          <a:cs typeface="Times New Roman" panose="02020603050405020304" pitchFamily="18" charset="0"/>
                        </a:rPr>
                        <a:t>»</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xmlns="" val="10000"/>
                  </a:ext>
                </a:extLst>
              </a:tr>
              <a:tr h="228661">
                <a:tc vMerge="1">
                  <a:txBody>
                    <a:bodyPr/>
                    <a:lstStyle/>
                    <a:p>
                      <a:pPr algn="ctr">
                        <a:lnSpc>
                          <a:spcPct val="115000"/>
                        </a:lnSpc>
                        <a:spcAft>
                          <a:spcPts val="0"/>
                        </a:spcAft>
                      </a:pPr>
                      <a:endParaRPr lang="ru-RU" sz="900" dirty="0">
                        <a:latin typeface="Cambria"/>
                        <a:ea typeface="Calibri"/>
                        <a:cs typeface="Times New Roman"/>
                      </a:endParaRP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2018</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2019</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36025">
                <a:tc>
                  <a:txBody>
                    <a:bodyPr/>
                    <a:lstStyle/>
                    <a:p>
                      <a:pP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Проведено медико-экономических экспертиз</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615</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632</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28661">
                <a:tc>
                  <a:txBody>
                    <a:bodyPr/>
                    <a:lstStyle/>
                    <a:p>
                      <a:pP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Дефекты</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56</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32</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90684">
                <a:tc>
                  <a:txBody>
                    <a:bodyPr/>
                    <a:lstStyle/>
                    <a:p>
                      <a:pP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Количество снятий оплаты</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56</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32</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28661">
                <a:tc>
                  <a:txBody>
                    <a:bodyPr/>
                    <a:lstStyle/>
                    <a:p>
                      <a:pP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Количество штрафов</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5</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4</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90684">
                <a:tc>
                  <a:txBody>
                    <a:bodyPr/>
                    <a:lstStyle/>
                    <a:p>
                      <a:pP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Всего штрафных санкций</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61</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36</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28661">
                <a:tc>
                  <a:txBody>
                    <a:bodyPr/>
                    <a:lstStyle/>
                    <a:p>
                      <a:pP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Сумма снятий оплаты</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200" dirty="0">
                          <a:latin typeface="Times New Roman" panose="02020603050405020304" pitchFamily="18" charset="0"/>
                          <a:ea typeface="Calibri"/>
                          <a:cs typeface="Times New Roman" panose="02020603050405020304" pitchFamily="18" charset="0"/>
                        </a:rPr>
                        <a:t>37 236</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22 877</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28661">
                <a:tc>
                  <a:txBody>
                    <a:bodyPr/>
                    <a:lstStyle/>
                    <a:p>
                      <a:pP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Сумма штрафов</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51 819</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28</a:t>
                      </a:r>
                      <a:r>
                        <a:rPr lang="ru-RU" sz="1200" baseline="0" dirty="0">
                          <a:latin typeface="Times New Roman" panose="02020603050405020304" pitchFamily="18" charset="0"/>
                          <a:ea typeface="Calibri"/>
                          <a:cs typeface="Times New Roman" panose="02020603050405020304" pitchFamily="18" charset="0"/>
                        </a:rPr>
                        <a:t> 410</a:t>
                      </a:r>
                      <a:endParaRPr lang="ru-RU" sz="1200" dirty="0">
                        <a:latin typeface="Times New Roman" panose="02020603050405020304" pitchFamily="18" charset="0"/>
                        <a:ea typeface="Calibri"/>
                        <a:cs typeface="Times New Roman" panose="02020603050405020304" pitchFamily="18" charset="0"/>
                      </a:endParaRP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90684">
                <a:tc>
                  <a:txBody>
                    <a:bodyPr/>
                    <a:lstStyle/>
                    <a:p>
                      <a:pP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Всего сумма финансовых потерь</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89 055</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panose="02020603050405020304" pitchFamily="18" charset="0"/>
                          <a:ea typeface="Calibri"/>
                          <a:cs typeface="Times New Roman" panose="02020603050405020304" pitchFamily="18" charset="0"/>
                        </a:rPr>
                        <a:t>51 287</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487315">
                <a:tc>
                  <a:txBody>
                    <a:bodyPr/>
                    <a:lstStyle/>
                    <a:p>
                      <a:pP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Количественный показатель штрафных санкций на 100 случаев </a:t>
                      </a:r>
                      <a:r>
                        <a:rPr lang="ru-RU" sz="1200" b="1" dirty="0" smtClean="0">
                          <a:latin typeface="Times New Roman" panose="02020603050405020304" pitchFamily="18" charset="0"/>
                          <a:ea typeface="Calibri"/>
                          <a:cs typeface="Times New Roman" panose="02020603050405020304" pitchFamily="18" charset="0"/>
                        </a:rPr>
                        <a:t>экспертиз (количество</a:t>
                      </a:r>
                      <a:r>
                        <a:rPr lang="ru-RU" sz="1200" b="1" dirty="0">
                          <a:latin typeface="Times New Roman" panose="02020603050405020304" pitchFamily="18" charset="0"/>
                          <a:ea typeface="Calibri"/>
                          <a:cs typeface="Times New Roman" panose="02020603050405020304" pitchFamily="18" charset="0"/>
                        </a:rPr>
                        <a:t>)</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latin typeface="Times New Roman" panose="02020603050405020304" pitchFamily="18" charset="0"/>
                          <a:ea typeface="Calibri"/>
                          <a:cs typeface="Times New Roman" panose="02020603050405020304" pitchFamily="18" charset="0"/>
                        </a:rPr>
                        <a:t>9.91</a:t>
                      </a:r>
                      <a:endParaRPr lang="ru-RU" sz="1200" dirty="0">
                        <a:latin typeface="Times New Roman" panose="02020603050405020304" pitchFamily="18" charset="0"/>
                        <a:ea typeface="Calibri"/>
                        <a:cs typeface="Times New Roman" panose="02020603050405020304" pitchFamily="18" charset="0"/>
                      </a:endParaRP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latin typeface="Times New Roman" panose="02020603050405020304" pitchFamily="18" charset="0"/>
                          <a:ea typeface="Calibri"/>
                          <a:cs typeface="Times New Roman" panose="02020603050405020304" pitchFamily="18" charset="0"/>
                        </a:rPr>
                        <a:t>5.69</a:t>
                      </a:r>
                      <a:endParaRPr lang="ru-RU" sz="1200" dirty="0">
                        <a:latin typeface="Times New Roman" panose="02020603050405020304" pitchFamily="18" charset="0"/>
                        <a:ea typeface="Calibri"/>
                        <a:cs typeface="Times New Roman" panose="02020603050405020304" pitchFamily="18" charset="0"/>
                      </a:endParaRP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684088">
                <a:tc>
                  <a:txBody>
                    <a:bodyPr/>
                    <a:lstStyle/>
                    <a:p>
                      <a:pPr>
                        <a:lnSpc>
                          <a:spcPct val="115000"/>
                        </a:lnSpc>
                        <a:spcAft>
                          <a:spcPts val="0"/>
                        </a:spcAft>
                      </a:pPr>
                      <a:r>
                        <a:rPr lang="ru-RU" sz="1200" b="1" dirty="0">
                          <a:latin typeface="Times New Roman" panose="02020603050405020304" pitchFamily="18" charset="0"/>
                          <a:ea typeface="Calibri"/>
                          <a:cs typeface="Times New Roman" panose="02020603050405020304" pitchFamily="18" charset="0"/>
                        </a:rPr>
                        <a:t>Количественный показатель финансовых потерь на 100 случаев </a:t>
                      </a:r>
                      <a:r>
                        <a:rPr lang="ru-RU" sz="1200" b="1" dirty="0" smtClean="0">
                          <a:latin typeface="Times New Roman" panose="02020603050405020304" pitchFamily="18" charset="0"/>
                          <a:ea typeface="Calibri"/>
                          <a:cs typeface="Times New Roman" panose="02020603050405020304" pitchFamily="18" charset="0"/>
                        </a:rPr>
                        <a:t>экспертиз </a:t>
                      </a:r>
                      <a:r>
                        <a:rPr lang="ru-RU" sz="1200" b="1" dirty="0">
                          <a:latin typeface="Times New Roman" panose="02020603050405020304" pitchFamily="18" charset="0"/>
                          <a:ea typeface="Calibri"/>
                          <a:cs typeface="Times New Roman" panose="02020603050405020304" pitchFamily="18" charset="0"/>
                        </a:rPr>
                        <a:t>(руб.)</a:t>
                      </a: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smtClean="0">
                          <a:latin typeface="Times New Roman" panose="02020603050405020304" pitchFamily="18" charset="0"/>
                          <a:ea typeface="Calibri"/>
                          <a:cs typeface="Times New Roman" panose="02020603050405020304" pitchFamily="18" charset="0"/>
                        </a:rPr>
                        <a:t>14 480.48</a:t>
                      </a:r>
                      <a:endParaRPr lang="ru-RU" sz="1200" b="1" dirty="0">
                        <a:latin typeface="Times New Roman" panose="02020603050405020304" pitchFamily="18" charset="0"/>
                        <a:ea typeface="Calibri"/>
                        <a:cs typeface="Times New Roman" panose="02020603050405020304" pitchFamily="18" charset="0"/>
                      </a:endParaRP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smtClean="0">
                          <a:latin typeface="Times New Roman" panose="02020603050405020304" pitchFamily="18" charset="0"/>
                          <a:ea typeface="Calibri"/>
                          <a:cs typeface="Times New Roman" panose="02020603050405020304" pitchFamily="18" charset="0"/>
                        </a:rPr>
                        <a:t>8 115.03</a:t>
                      </a:r>
                      <a:endParaRPr lang="ru-RU" sz="1200" b="1" dirty="0">
                        <a:latin typeface="Times New Roman" panose="02020603050405020304" pitchFamily="18" charset="0"/>
                        <a:ea typeface="Calibri"/>
                        <a:cs typeface="Times New Roman" panose="02020603050405020304" pitchFamily="18" charset="0"/>
                      </a:endParaRPr>
                    </a:p>
                  </a:txBody>
                  <a:tcPr marL="42070" marR="42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xmlns="" val="2197086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8" name="CustomShape 5"/>
          <p:cNvSpPr/>
          <p:nvPr/>
        </p:nvSpPr>
        <p:spPr>
          <a:xfrm>
            <a:off x="3093087" y="278686"/>
            <a:ext cx="5097355" cy="5922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Основная проблема процесса</a:t>
            </a:r>
          </a:p>
        </p:txBody>
      </p:sp>
      <p:sp>
        <p:nvSpPr>
          <p:cNvPr id="59" name="CustomShape 6"/>
          <p:cNvSpPr/>
          <p:nvPr/>
        </p:nvSpPr>
        <p:spPr>
          <a:xfrm>
            <a:off x="427559" y="1217160"/>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ru-RU" sz="1600" strike="noStrike" spc="-1" dirty="0">
              <a:solidFill>
                <a:srgbClr val="203864"/>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3" name="TextBox 2"/>
          <p:cNvSpPr txBox="1"/>
          <p:nvPr/>
        </p:nvSpPr>
        <p:spPr>
          <a:xfrm>
            <a:off x="945722" y="1800225"/>
            <a:ext cx="8071440" cy="3693319"/>
          </a:xfrm>
          <a:prstGeom prst="rect">
            <a:avLst/>
          </a:prstGeom>
          <a:noFill/>
        </p:spPr>
        <p:txBody>
          <a:bodyPr wrap="none" rtlCol="0">
            <a:spAutoFit/>
          </a:bodyPr>
          <a:lstStyle/>
          <a:p>
            <a:pPr fontAlgn="t"/>
            <a:r>
              <a:rPr lang="ru-RU" dirty="0"/>
              <a:t>Что</a:t>
            </a:r>
            <a:r>
              <a:rPr lang="en-US" dirty="0"/>
              <a:t>?</a:t>
            </a:r>
            <a:endParaRPr lang="ru-RU" dirty="0"/>
          </a:p>
          <a:p>
            <a:r>
              <a:rPr lang="ru-RU" dirty="0"/>
              <a:t>Количество  </a:t>
            </a:r>
            <a:r>
              <a:rPr lang="ru-RU" dirty="0" smtClean="0"/>
              <a:t>финансовых потерь </a:t>
            </a:r>
            <a:r>
              <a:rPr lang="ru-RU" dirty="0"/>
              <a:t>(снятий, штрафов) на 100 случаев </a:t>
            </a:r>
            <a:r>
              <a:rPr lang="ru-RU" dirty="0" smtClean="0"/>
              <a:t>экспертиз,</a:t>
            </a:r>
          </a:p>
          <a:p>
            <a:r>
              <a:rPr lang="ru-RU" dirty="0" smtClean="0"/>
              <a:t>Увеличение в 2019 году финансовых потерь по 3.2.1. </a:t>
            </a:r>
            <a:endParaRPr lang="ru-RU" dirty="0"/>
          </a:p>
          <a:p>
            <a:pPr fontAlgn="t"/>
            <a:r>
              <a:rPr lang="ru-RU" dirty="0"/>
              <a:t>Где</a:t>
            </a:r>
            <a:r>
              <a:rPr lang="en-US" dirty="0"/>
              <a:t>?</a:t>
            </a:r>
            <a:endParaRPr lang="ru-RU" dirty="0"/>
          </a:p>
          <a:p>
            <a:pPr fontAlgn="t"/>
            <a:r>
              <a:rPr lang="ru-RU" dirty="0"/>
              <a:t>ГБУЗ НСО «Кочковская ЦРБ» по адресу: </a:t>
            </a:r>
            <a:r>
              <a:rPr lang="ru-RU" dirty="0" err="1"/>
              <a:t>ул.Революционная</a:t>
            </a:r>
            <a:r>
              <a:rPr lang="ru-RU" dirty="0"/>
              <a:t>, 35 </a:t>
            </a:r>
          </a:p>
          <a:p>
            <a:pPr fontAlgn="t"/>
            <a:r>
              <a:rPr lang="ru-RU" dirty="0"/>
              <a:t>Когда</a:t>
            </a:r>
            <a:r>
              <a:rPr lang="en-US" dirty="0"/>
              <a:t>?</a:t>
            </a:r>
            <a:endParaRPr lang="ru-RU" dirty="0"/>
          </a:p>
          <a:p>
            <a:r>
              <a:rPr lang="ru-RU" dirty="0"/>
              <a:t>за 2018 - 2019 год</a:t>
            </a:r>
          </a:p>
          <a:p>
            <a:pPr fontAlgn="t"/>
            <a:r>
              <a:rPr lang="ru-RU" dirty="0"/>
              <a:t>Сколько</a:t>
            </a:r>
            <a:r>
              <a:rPr lang="en-US" dirty="0"/>
              <a:t>?</a:t>
            </a:r>
            <a:endParaRPr lang="ru-RU" dirty="0"/>
          </a:p>
          <a:p>
            <a:r>
              <a:rPr lang="ru-RU" dirty="0"/>
              <a:t>Составляет в 2018 году 89 055 руб. в 2019 году 51 287 рублей</a:t>
            </a:r>
            <a:r>
              <a:rPr lang="ru-RU" dirty="0" smtClean="0"/>
              <a:t>.</a:t>
            </a:r>
          </a:p>
          <a:p>
            <a:endParaRPr lang="ru-RU" dirty="0"/>
          </a:p>
          <a:p>
            <a:r>
              <a:rPr lang="ru-RU" dirty="0" smtClean="0"/>
              <a:t>Основной проблемой процесса является снижение финансовых потерь по коду </a:t>
            </a:r>
          </a:p>
          <a:p>
            <a:r>
              <a:rPr lang="ru-RU" dirty="0" smtClean="0"/>
              <a:t>3.1,3.2.1.</a:t>
            </a:r>
            <a:endParaRPr lang="ru-RU" dirty="0"/>
          </a:p>
          <a:p>
            <a:endParaRPr lang="ru-RU" dirty="0"/>
          </a:p>
        </p:txBody>
      </p:sp>
    </p:spTree>
    <p:extLst>
      <p:ext uri="{BB962C8B-B14F-4D97-AF65-F5344CB8AC3E}">
        <p14:creationId xmlns:p14="http://schemas.microsoft.com/office/powerpoint/2010/main" xmlns="" val="2482173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8" name="CustomShape 5"/>
          <p:cNvSpPr/>
          <p:nvPr/>
        </p:nvSpPr>
        <p:spPr>
          <a:xfrm>
            <a:off x="3847070" y="206670"/>
            <a:ext cx="4348468" cy="4700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Ключевая цель проекта</a:t>
            </a:r>
          </a:p>
        </p:txBody>
      </p:sp>
      <p:sp>
        <p:nvSpPr>
          <p:cNvPr id="59" name="CustomShape 6"/>
          <p:cNvSpPr/>
          <p:nvPr/>
        </p:nvSpPr>
        <p:spPr>
          <a:xfrm>
            <a:off x="901355" y="1726279"/>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ru-RU" sz="1600" strike="noStrike" spc="-1" dirty="0">
              <a:solidFill>
                <a:srgbClr val="203864"/>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2" name="TextBox 1"/>
          <p:cNvSpPr txBox="1"/>
          <p:nvPr/>
        </p:nvSpPr>
        <p:spPr>
          <a:xfrm>
            <a:off x="0" y="2765177"/>
            <a:ext cx="9218165" cy="1292662"/>
          </a:xfrm>
          <a:prstGeom prst="rect">
            <a:avLst/>
          </a:prstGeom>
          <a:noFill/>
        </p:spPr>
        <p:txBody>
          <a:bodyPr wrap="none" rtlCol="0">
            <a:spAutoFit/>
          </a:bodyPr>
          <a:lstStyle/>
          <a:p>
            <a:r>
              <a:rPr lang="ru-RU" sz="2000" dirty="0" smtClean="0">
                <a:latin typeface="Times New Roman" pitchFamily="18" charset="0"/>
                <a:cs typeface="Times New Roman" pitchFamily="18" charset="0"/>
              </a:rPr>
              <a:t>Ключевой целью проекта является </a:t>
            </a:r>
            <a:r>
              <a:rPr lang="ru-RU" sz="2000" dirty="0">
                <a:latin typeface="Times New Roman" pitchFamily="18" charset="0"/>
                <a:cs typeface="Times New Roman" pitchFamily="18" charset="0"/>
              </a:rPr>
              <a:t>снижение финансовых потерь по коду </a:t>
            </a:r>
          </a:p>
          <a:p>
            <a:r>
              <a:rPr lang="ru-RU" sz="2000" dirty="0">
                <a:latin typeface="Times New Roman" pitchFamily="18" charset="0"/>
                <a:cs typeface="Times New Roman" pitchFamily="18" charset="0"/>
              </a:rPr>
              <a:t>3.2.1</a:t>
            </a:r>
            <a:r>
              <a:rPr lang="ru-RU" sz="2000" dirty="0" smtClean="0">
                <a:latin typeface="Times New Roman" pitchFamily="18" charset="0"/>
                <a:cs typeface="Times New Roman" pitchFamily="18" charset="0"/>
              </a:rPr>
              <a:t>. , выполнение в полном объеме диагностических услуг, согласно стандартам </a:t>
            </a:r>
          </a:p>
          <a:p>
            <a:r>
              <a:rPr lang="ru-RU" sz="2000" dirty="0" smtClean="0">
                <a:latin typeface="Times New Roman" pitchFamily="18" charset="0"/>
                <a:cs typeface="Times New Roman" pitchFamily="18" charset="0"/>
              </a:rPr>
              <a:t>оказания медицинской помощи и внесение в медицинскую документацию.</a:t>
            </a:r>
            <a:endParaRPr lang="ru-RU" sz="2000" dirty="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xmlns="" val="182315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8" name="CustomShape 5"/>
          <p:cNvSpPr/>
          <p:nvPr/>
        </p:nvSpPr>
        <p:spPr>
          <a:xfrm>
            <a:off x="2223986" y="193695"/>
            <a:ext cx="5966456" cy="48300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spc="-1" dirty="0">
                <a:uFill>
                  <a:solidFill>
                    <a:srgbClr val="FFFFFF"/>
                  </a:solidFill>
                </a:uFill>
                <a:latin typeface="Times New Roman" panose="02020603050405020304" pitchFamily="18" charset="0"/>
                <a:cs typeface="Times New Roman" panose="02020603050405020304" pitchFamily="18" charset="0"/>
              </a:rPr>
              <a:t>Вовлеченные лица и границы процесса </a:t>
            </a:r>
          </a:p>
        </p:txBody>
      </p:sp>
      <p:sp>
        <p:nvSpPr>
          <p:cNvPr id="59" name="CustomShape 6"/>
          <p:cNvSpPr/>
          <p:nvPr/>
        </p:nvSpPr>
        <p:spPr>
          <a:xfrm>
            <a:off x="427559" y="1349014"/>
            <a:ext cx="8064000" cy="45012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600" u="sng" spc="-1" dirty="0">
                <a:uFill>
                  <a:solidFill>
                    <a:srgbClr val="FFFFFF"/>
                  </a:solidFill>
                </a:uFill>
                <a:latin typeface="Times New Roman" panose="02020603050405020304"/>
              </a:rPr>
              <a:t>Заказчик проекта:  </a:t>
            </a:r>
            <a:r>
              <a:rPr lang="ru-RU" sz="1600" spc="-1" dirty="0">
                <a:uFill>
                  <a:solidFill>
                    <a:srgbClr val="FFFFFF"/>
                  </a:solidFill>
                </a:uFill>
                <a:latin typeface="Times New Roman" panose="02020603050405020304"/>
              </a:rPr>
              <a:t>главный врач ГБУЗ НСО «Кочковская ЦРБ» Новиков В.В</a:t>
            </a:r>
            <a:r>
              <a:rPr lang="ru-RU" sz="1600" spc="-1" dirty="0" smtClean="0">
                <a:uFill>
                  <a:solidFill>
                    <a:srgbClr val="FFFFFF"/>
                  </a:solidFill>
                </a:uFill>
                <a:latin typeface="Times New Roman" panose="02020603050405020304"/>
              </a:rPr>
              <a:t>.</a:t>
            </a:r>
            <a:endParaRPr lang="ru-RU" sz="1600" u="sng" spc="-1" dirty="0">
              <a:uFill>
                <a:solidFill>
                  <a:srgbClr val="FFFFFF"/>
                </a:solidFill>
              </a:uFill>
              <a:latin typeface="Times New Roman" panose="02020603050405020304"/>
            </a:endParaRPr>
          </a:p>
          <a:p>
            <a:pPr>
              <a:lnSpc>
                <a:spcPct val="100000"/>
              </a:lnSpc>
            </a:pPr>
            <a:endParaRPr lang="ru-RU" sz="1600" u="sng" spc="-1" dirty="0">
              <a:uFill>
                <a:solidFill>
                  <a:srgbClr val="FFFFFF"/>
                </a:solidFill>
              </a:uFill>
              <a:latin typeface="Times New Roman" panose="02020603050405020304"/>
            </a:endParaRPr>
          </a:p>
          <a:p>
            <a:pPr algn="just"/>
            <a:r>
              <a:rPr lang="ru-RU" sz="1600" u="sng" spc="-1" dirty="0">
                <a:uFill>
                  <a:solidFill>
                    <a:srgbClr val="FFFFFF"/>
                  </a:solidFill>
                </a:uFill>
                <a:latin typeface="Times New Roman" panose="02020603050405020304"/>
              </a:rPr>
              <a:t>Процесс: «Оптимизация работы со штрафными санкциями по результатам </a:t>
            </a:r>
          </a:p>
          <a:p>
            <a:pPr algn="just"/>
            <a:r>
              <a:rPr lang="ru-RU" sz="1600" u="sng" spc="-1" dirty="0">
                <a:uFill>
                  <a:solidFill>
                    <a:srgbClr val="FFFFFF"/>
                  </a:solidFill>
                </a:uFill>
                <a:latin typeface="Times New Roman" panose="02020603050405020304"/>
              </a:rPr>
              <a:t>медико-экономической экспертизы в поликлиническом отделении ГБУЗ НСО </a:t>
            </a:r>
          </a:p>
          <a:p>
            <a:pPr algn="just"/>
            <a:r>
              <a:rPr lang="ru-RU" sz="1600" u="sng" spc="-1" dirty="0">
                <a:uFill>
                  <a:solidFill>
                    <a:srgbClr val="FFFFFF"/>
                  </a:solidFill>
                </a:uFill>
                <a:latin typeface="Times New Roman" panose="02020603050405020304"/>
              </a:rPr>
              <a:t>«</a:t>
            </a:r>
            <a:r>
              <a:rPr lang="ru-RU" sz="1600" spc="-1" dirty="0">
                <a:uFill>
                  <a:solidFill>
                    <a:srgbClr val="FFFFFF"/>
                  </a:solidFill>
                </a:uFill>
                <a:latin typeface="Times New Roman" panose="02020603050405020304"/>
              </a:rPr>
              <a:t>Кочковская ЦРБ</a:t>
            </a:r>
            <a:r>
              <a:rPr lang="ru-RU" sz="1600" u="sng" spc="-1" dirty="0">
                <a:uFill>
                  <a:solidFill>
                    <a:srgbClr val="FFFFFF"/>
                  </a:solidFill>
                </a:uFill>
                <a:latin typeface="Times New Roman" panose="02020603050405020304"/>
              </a:rPr>
              <a:t>»</a:t>
            </a:r>
            <a:r>
              <a:rPr lang="ru-RU" sz="1600" dirty="0">
                <a:latin typeface="Times New Roman" panose="02020603050405020304" pitchFamily="18" charset="0"/>
                <a:cs typeface="Times New Roman" panose="02020603050405020304" pitchFamily="18" charset="0"/>
              </a:rPr>
              <a:t> </a:t>
            </a:r>
            <a:endParaRPr lang="ru-RU" sz="1600" dirty="0" smtClean="0">
              <a:latin typeface="Times New Roman" panose="02020603050405020304" pitchFamily="18" charset="0"/>
              <a:cs typeface="Times New Roman" panose="02020603050405020304" pitchFamily="18" charset="0"/>
            </a:endParaRPr>
          </a:p>
          <a:p>
            <a:pPr algn="just"/>
            <a:endParaRPr lang="ru-RU" sz="1600" u="sng" spc="-1" dirty="0">
              <a:uFill>
                <a:solidFill>
                  <a:srgbClr val="FFFFFF"/>
                </a:solidFill>
              </a:uFill>
              <a:latin typeface="Times New Roman" panose="02020603050405020304" pitchFamily="18" charset="0"/>
              <a:cs typeface="Times New Roman" panose="02020603050405020304" pitchFamily="18" charset="0"/>
            </a:endParaRPr>
          </a:p>
          <a:p>
            <a:pPr algn="just"/>
            <a:r>
              <a:rPr lang="ru-RU" sz="1600" u="sng" spc="-1" dirty="0" smtClean="0">
                <a:uFill>
                  <a:solidFill>
                    <a:srgbClr val="FFFFFF"/>
                  </a:solidFill>
                </a:uFill>
                <a:latin typeface="Times New Roman" panose="02020603050405020304"/>
              </a:rPr>
              <a:t>Границы </a:t>
            </a:r>
            <a:r>
              <a:rPr lang="ru-RU" sz="1600" u="sng" spc="-1" dirty="0">
                <a:uFill>
                  <a:solidFill>
                    <a:srgbClr val="FFFFFF"/>
                  </a:solidFill>
                </a:uFill>
                <a:latin typeface="Times New Roman" panose="02020603050405020304"/>
              </a:rPr>
              <a:t>процесса: Начало: получение от страховой организации уведомления </a:t>
            </a:r>
            <a:r>
              <a:rPr lang="ru-RU" sz="1600" u="sng" spc="-1" dirty="0" smtClean="0">
                <a:uFill>
                  <a:solidFill>
                    <a:srgbClr val="FFFFFF"/>
                  </a:solidFill>
                </a:uFill>
                <a:latin typeface="Times New Roman" panose="02020603050405020304"/>
              </a:rPr>
              <a:t>о проведении медико-экономической </a:t>
            </a:r>
            <a:r>
              <a:rPr lang="ru-RU" sz="1600" u="sng" spc="-1" dirty="0">
                <a:uFill>
                  <a:solidFill>
                    <a:srgbClr val="FFFFFF"/>
                  </a:solidFill>
                </a:uFill>
                <a:latin typeface="Times New Roman" panose="02020603050405020304"/>
              </a:rPr>
              <a:t>экспертизы.</a:t>
            </a:r>
          </a:p>
          <a:p>
            <a:pPr marL="1882775" indent="-1882140">
              <a:lnSpc>
                <a:spcPct val="100000"/>
              </a:lnSpc>
            </a:pPr>
            <a:r>
              <a:rPr lang="ru-RU" sz="1600" u="sng" spc="-1" dirty="0">
                <a:uFill>
                  <a:solidFill>
                    <a:srgbClr val="FFFFFF"/>
                  </a:solidFill>
                </a:uFill>
                <a:latin typeface="Times New Roman" panose="02020603050405020304"/>
                <a:cs typeface="Times New Roman" panose="02020603050405020304" pitchFamily="18" charset="0"/>
              </a:rPr>
              <a:t>Окончание: получение и анализ актов по результатам медико-экономической </a:t>
            </a:r>
          </a:p>
          <a:p>
            <a:pPr marL="1882775" indent="-1882140">
              <a:lnSpc>
                <a:spcPct val="100000"/>
              </a:lnSpc>
            </a:pPr>
            <a:r>
              <a:rPr lang="ru-RU" sz="1600" u="sng" spc="-1" dirty="0" smtClean="0">
                <a:uFill>
                  <a:solidFill>
                    <a:srgbClr val="FFFFFF"/>
                  </a:solidFill>
                </a:uFill>
                <a:latin typeface="Times New Roman" panose="02020603050405020304"/>
                <a:cs typeface="Times New Roman" panose="02020603050405020304" pitchFamily="18" charset="0"/>
              </a:rPr>
              <a:t>экспертизы</a:t>
            </a:r>
            <a:r>
              <a:rPr lang="ru-RU" sz="1600" u="sng" spc="-1" dirty="0">
                <a:uFill>
                  <a:solidFill>
                    <a:srgbClr val="FFFFFF"/>
                  </a:solidFill>
                </a:uFill>
                <a:latin typeface="Times New Roman" panose="02020603050405020304"/>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a:lnSpc>
                <a:spcPct val="100000"/>
              </a:lnSpc>
            </a:pPr>
            <a:endParaRPr lang="ru-RU" sz="1600" u="sng" spc="-1" dirty="0">
              <a:uFill>
                <a:solidFill>
                  <a:srgbClr val="FFFFFF"/>
                </a:solidFill>
              </a:uFill>
              <a:latin typeface="Times New Roman" panose="02020603050405020304"/>
            </a:endParaRPr>
          </a:p>
          <a:p>
            <a:pPr>
              <a:lnSpc>
                <a:spcPct val="100000"/>
              </a:lnSpc>
            </a:pPr>
            <a:endParaRPr lang="ru-RU" sz="1600" u="sng" spc="-1" dirty="0">
              <a:uFill>
                <a:solidFill>
                  <a:srgbClr val="FFFFFF"/>
                </a:solidFill>
              </a:uFill>
              <a:latin typeface="Times New Roman" panose="02020603050405020304"/>
            </a:endParaRPr>
          </a:p>
          <a:p>
            <a:r>
              <a:rPr lang="ru-RU" sz="1600" u="sng" spc="-1" dirty="0">
                <a:uFill>
                  <a:solidFill>
                    <a:srgbClr val="FFFFFF"/>
                  </a:solidFill>
                </a:uFill>
                <a:latin typeface="Times New Roman" panose="02020603050405020304"/>
              </a:rPr>
              <a:t>Руководитель проекта </a:t>
            </a:r>
            <a:r>
              <a:rPr lang="ru-RU" sz="1600" u="sng" spc="-1" dirty="0" smtClean="0">
                <a:uFill>
                  <a:solidFill>
                    <a:srgbClr val="FFFFFF"/>
                  </a:solidFill>
                </a:uFill>
                <a:latin typeface="Times New Roman" panose="02020603050405020304"/>
              </a:rPr>
              <a:t>– </a:t>
            </a:r>
            <a:r>
              <a:rPr lang="ru-RU" sz="1600" spc="-1" dirty="0" smtClean="0">
                <a:uFill>
                  <a:solidFill>
                    <a:srgbClr val="FFFFFF"/>
                  </a:solidFill>
                </a:uFill>
                <a:latin typeface="Times New Roman" panose="02020603050405020304"/>
              </a:rPr>
              <a:t>главный </a:t>
            </a:r>
            <a:r>
              <a:rPr lang="ru-RU" sz="1600" spc="-1" dirty="0">
                <a:uFill>
                  <a:solidFill>
                    <a:srgbClr val="FFFFFF"/>
                  </a:solidFill>
                </a:uFill>
                <a:latin typeface="Times New Roman" panose="02020603050405020304"/>
              </a:rPr>
              <a:t>врач ГБУЗ НСО «Кочковская ЦРБ» Новиков В.В.</a:t>
            </a:r>
            <a:endParaRPr lang="ru-RU" sz="1600" u="sng" spc="-1" dirty="0">
              <a:uFill>
                <a:solidFill>
                  <a:srgbClr val="FFFFFF"/>
                </a:solidFill>
              </a:uFill>
              <a:latin typeface="Times New Roman" panose="02020603050405020304"/>
            </a:endParaRPr>
          </a:p>
          <a:p>
            <a:pPr>
              <a:lnSpc>
                <a:spcPct val="100000"/>
              </a:lnSpc>
            </a:pPr>
            <a:endParaRPr lang="ru-RU" sz="1600" u="sng" spc="-1" dirty="0">
              <a:uFill>
                <a:solidFill>
                  <a:srgbClr val="FFFFFF"/>
                </a:solidFill>
              </a:uFill>
              <a:latin typeface="Times New Roman" panose="02020603050405020304"/>
            </a:endParaRPr>
          </a:p>
          <a:p>
            <a:pPr>
              <a:lnSpc>
                <a:spcPct val="100000"/>
              </a:lnSpc>
            </a:pPr>
            <a:endParaRPr lang="ru-RU" sz="1600" u="sng" spc="-1" dirty="0">
              <a:uFill>
                <a:solidFill>
                  <a:srgbClr val="FFFFFF"/>
                </a:solidFill>
              </a:uFill>
              <a:latin typeface="Times New Roman" panose="02020603050405020304"/>
            </a:endParaRPr>
          </a:p>
          <a:p>
            <a:r>
              <a:rPr lang="ru-RU" sz="1600" u="sng" spc="-1" dirty="0">
                <a:uFill>
                  <a:solidFill>
                    <a:srgbClr val="FFFFFF"/>
                  </a:solidFill>
                </a:uFill>
                <a:latin typeface="Times New Roman" panose="02020603050405020304"/>
              </a:rPr>
              <a:t>Команда проекта - </a:t>
            </a:r>
            <a:r>
              <a:rPr lang="ru-RU" sz="1600" spc="-1" dirty="0">
                <a:uFill>
                  <a:solidFill>
                    <a:srgbClr val="FFFFFF"/>
                  </a:solidFill>
                </a:uFill>
                <a:latin typeface="Times New Roman" panose="02020603050405020304"/>
              </a:rPr>
              <a:t>Губанова Татьяна Анатольевна; </a:t>
            </a:r>
            <a:r>
              <a:rPr lang="ru-RU" sz="1600" spc="-1" dirty="0" err="1">
                <a:uFill>
                  <a:solidFill>
                    <a:srgbClr val="FFFFFF"/>
                  </a:solidFill>
                </a:uFill>
                <a:latin typeface="Times New Roman" panose="02020603050405020304"/>
              </a:rPr>
              <a:t>Урывкина</a:t>
            </a:r>
            <a:r>
              <a:rPr lang="ru-RU" sz="1600" spc="-1" dirty="0">
                <a:uFill>
                  <a:solidFill>
                    <a:srgbClr val="FFFFFF"/>
                  </a:solidFill>
                </a:uFill>
                <a:latin typeface="Times New Roman" panose="02020603050405020304"/>
              </a:rPr>
              <a:t> Марина Юрьевна; Мельник Татьяна Витальевна; </a:t>
            </a:r>
            <a:r>
              <a:rPr lang="ru-RU" sz="1600" spc="-1" dirty="0" err="1">
                <a:uFill>
                  <a:solidFill>
                    <a:srgbClr val="FFFFFF"/>
                  </a:solidFill>
                </a:uFill>
                <a:latin typeface="Times New Roman" panose="02020603050405020304"/>
              </a:rPr>
              <a:t>Шабля</a:t>
            </a:r>
            <a:r>
              <a:rPr lang="ru-RU" sz="1600" spc="-1" dirty="0">
                <a:uFill>
                  <a:solidFill>
                    <a:srgbClr val="FFFFFF"/>
                  </a:solidFill>
                </a:uFill>
                <a:latin typeface="Times New Roman" panose="02020603050405020304"/>
              </a:rPr>
              <a:t> Юлия Павловна; Басанова Анастасия Георгиевна; </a:t>
            </a:r>
            <a:r>
              <a:rPr lang="ru-RU" sz="1600" spc="-1" dirty="0" err="1">
                <a:uFill>
                  <a:solidFill>
                    <a:srgbClr val="FFFFFF"/>
                  </a:solidFill>
                </a:uFill>
                <a:latin typeface="Times New Roman" panose="02020603050405020304"/>
              </a:rPr>
              <a:t>Юстус</a:t>
            </a:r>
            <a:r>
              <a:rPr lang="ru-RU" sz="1600" spc="-1" dirty="0">
                <a:uFill>
                  <a:solidFill>
                    <a:srgbClr val="FFFFFF"/>
                  </a:solidFill>
                </a:uFill>
                <a:latin typeface="Times New Roman" panose="02020603050405020304"/>
              </a:rPr>
              <a:t> Виктория Сергеевна.</a:t>
            </a:r>
          </a:p>
          <a:p>
            <a:pPr>
              <a:lnSpc>
                <a:spcPct val="100000"/>
              </a:lnSpc>
            </a:pPr>
            <a:endParaRPr lang="ru-RU" sz="1600" strike="noStrike" spc="-1" dirty="0">
              <a:solidFill>
                <a:srgbClr val="203864"/>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Tree>
    <p:extLst>
      <p:ext uri="{BB962C8B-B14F-4D97-AF65-F5344CB8AC3E}">
        <p14:creationId xmlns:p14="http://schemas.microsoft.com/office/powerpoint/2010/main" xmlns="" val="1073169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3199760" y="274484"/>
            <a:ext cx="49680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strike="noStrike" spc="-1" dirty="0">
                <a:uFill>
                  <a:solidFill>
                    <a:srgbClr val="FFFFFF"/>
                  </a:solidFill>
                </a:uFill>
                <a:latin typeface="Times New Roman" panose="02020603050405020304" pitchFamily="18" charset="0"/>
                <a:cs typeface="Times New Roman" panose="02020603050405020304" pitchFamily="18" charset="0"/>
              </a:rPr>
              <a:t>Обоснование выбора проекта </a:t>
            </a:r>
          </a:p>
        </p:txBody>
      </p:sp>
      <p:sp>
        <p:nvSpPr>
          <p:cNvPr id="68" name="CustomShape 6"/>
          <p:cNvSpPr/>
          <p:nvPr/>
        </p:nvSpPr>
        <p:spPr>
          <a:xfrm>
            <a:off x="788194" y="1283849"/>
            <a:ext cx="7402248" cy="476781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2900" indent="-342265">
              <a:lnSpc>
                <a:spcPct val="100000"/>
              </a:lnSpc>
              <a:buClr>
                <a:srgbClr val="002060"/>
              </a:buClr>
              <a:buFont typeface="StarSymbol"/>
              <a:buAutoNum type="arabicPeriod"/>
            </a:pPr>
            <a:r>
              <a:rPr lang="ru-RU" sz="1600" b="1" spc="-1" dirty="0">
                <a:uFill>
                  <a:solidFill>
                    <a:srgbClr val="FFFFFF"/>
                  </a:solidFill>
                </a:uFill>
                <a:latin typeface="Times New Roman" panose="02020603050405020304"/>
              </a:rPr>
              <a:t>Описание проблемы:</a:t>
            </a:r>
          </a:p>
          <a:p>
            <a:pPr marL="635">
              <a:lnSpc>
                <a:spcPct val="100000"/>
              </a:lnSpc>
              <a:buClr>
                <a:srgbClr val="002060"/>
              </a:buClr>
            </a:pPr>
            <a:endParaRPr lang="ru-RU" sz="1600" b="1" spc="-1" dirty="0">
              <a:uFill>
                <a:solidFill>
                  <a:srgbClr val="FFFFFF"/>
                </a:solidFill>
              </a:uFill>
              <a:latin typeface="Times New Roman" panose="02020603050405020304"/>
            </a:endParaRPr>
          </a:p>
          <a:p>
            <a:pPr marL="361950" defTabSz="541338">
              <a:lnSpc>
                <a:spcPct val="100000"/>
              </a:lnSpc>
              <a:buClr>
                <a:srgbClr val="002060"/>
              </a:buClr>
            </a:pPr>
            <a:endParaRPr lang="ru-RU" sz="1400" strike="noStrike" spc="-1" dirty="0" smtClean="0">
              <a:uFill>
                <a:solidFill>
                  <a:srgbClr val="FFFFFF"/>
                </a:solidFill>
              </a:uFill>
              <a:latin typeface="Times New Roman" panose="02020603050405020304"/>
            </a:endParaRPr>
          </a:p>
          <a:p>
            <a:pPr marL="361950" defTabSz="541338">
              <a:lnSpc>
                <a:spcPct val="100000"/>
              </a:lnSpc>
              <a:buClr>
                <a:srgbClr val="002060"/>
              </a:buClr>
            </a:pPr>
            <a:endParaRPr lang="ru-RU" sz="1400" spc="-1" dirty="0" smtClean="0">
              <a:uFill>
                <a:solidFill>
                  <a:srgbClr val="FFFFFF"/>
                </a:solidFill>
              </a:uFill>
              <a:latin typeface="Times New Roman" panose="02020603050405020304"/>
            </a:endParaRPr>
          </a:p>
          <a:p>
            <a:pPr marL="361950" defTabSz="541338">
              <a:lnSpc>
                <a:spcPct val="100000"/>
              </a:lnSpc>
              <a:buClr>
                <a:srgbClr val="002060"/>
              </a:buClr>
            </a:pPr>
            <a:endParaRPr lang="ru-RU" sz="1400" strike="noStrike" spc="-1" dirty="0" smtClean="0">
              <a:uFill>
                <a:solidFill>
                  <a:srgbClr val="FFFFFF"/>
                </a:solidFill>
              </a:uFill>
              <a:latin typeface="Times New Roman" panose="02020603050405020304"/>
            </a:endParaRPr>
          </a:p>
          <a:p>
            <a:pPr marL="361950" defTabSz="541338">
              <a:lnSpc>
                <a:spcPct val="100000"/>
              </a:lnSpc>
              <a:buClr>
                <a:srgbClr val="002060"/>
              </a:buClr>
            </a:pPr>
            <a:endParaRPr lang="ru-RU" sz="1400" spc="-1" dirty="0" smtClean="0">
              <a:uFill>
                <a:solidFill>
                  <a:srgbClr val="FFFFFF"/>
                </a:solidFill>
              </a:uFill>
              <a:latin typeface="Times New Roman" panose="02020603050405020304"/>
            </a:endParaRPr>
          </a:p>
          <a:p>
            <a:pPr marL="361950" defTabSz="541338">
              <a:lnSpc>
                <a:spcPct val="100000"/>
              </a:lnSpc>
              <a:buClr>
                <a:srgbClr val="002060"/>
              </a:buClr>
            </a:pPr>
            <a:endParaRPr lang="ru-RU" sz="1400" spc="-1" dirty="0">
              <a:uFill>
                <a:solidFill>
                  <a:srgbClr val="FFFFFF"/>
                </a:solidFill>
              </a:uFill>
              <a:latin typeface="Times New Roman" panose="02020603050405020304"/>
            </a:endParaRPr>
          </a:p>
          <a:p>
            <a:pPr marL="361950" defTabSz="541338">
              <a:lnSpc>
                <a:spcPct val="100000"/>
              </a:lnSpc>
              <a:buClr>
                <a:srgbClr val="002060"/>
              </a:buClr>
            </a:pPr>
            <a:endParaRPr lang="ru-RU" sz="1400" spc="-1" dirty="0" smtClean="0">
              <a:uFill>
                <a:solidFill>
                  <a:srgbClr val="FFFFFF"/>
                </a:solidFill>
              </a:uFill>
              <a:latin typeface="Times New Roman" panose="02020603050405020304"/>
            </a:endParaRPr>
          </a:p>
          <a:p>
            <a:pPr marL="361950" defTabSz="541338">
              <a:lnSpc>
                <a:spcPct val="100000"/>
              </a:lnSpc>
              <a:buClr>
                <a:srgbClr val="002060"/>
              </a:buClr>
            </a:pPr>
            <a:endParaRPr lang="ru-RU" sz="1400" spc="-1" dirty="0">
              <a:uFill>
                <a:solidFill>
                  <a:srgbClr val="FFFFFF"/>
                </a:solidFill>
              </a:uFill>
              <a:latin typeface="Times New Roman" panose="02020603050405020304"/>
            </a:endParaRPr>
          </a:p>
          <a:p>
            <a:pPr marL="361950" defTabSz="541338">
              <a:lnSpc>
                <a:spcPct val="100000"/>
              </a:lnSpc>
              <a:buClr>
                <a:srgbClr val="002060"/>
              </a:buClr>
            </a:pPr>
            <a:endParaRPr lang="ru-RU" sz="1400" strike="noStrike" spc="-1" dirty="0">
              <a:uFill>
                <a:solidFill>
                  <a:srgbClr val="FFFFFF"/>
                </a:solidFill>
              </a:uFill>
              <a:latin typeface="Times New Roman" panose="02020603050405020304"/>
            </a:endParaRPr>
          </a:p>
          <a:p>
            <a:pPr>
              <a:lnSpc>
                <a:spcPct val="100000"/>
              </a:lnSpc>
            </a:pPr>
            <a:r>
              <a:rPr lang="ru-RU" sz="1600" b="1" strike="noStrike" spc="-1" dirty="0">
                <a:uFill>
                  <a:solidFill>
                    <a:srgbClr val="FFFFFF"/>
                  </a:solidFill>
                </a:uFill>
                <a:latin typeface="Times New Roman" panose="02020603050405020304"/>
              </a:rPr>
              <a:t>2. </a:t>
            </a:r>
            <a:r>
              <a:rPr lang="ru-RU" sz="1600" b="1" spc="-1" dirty="0">
                <a:uFill>
                  <a:solidFill>
                    <a:srgbClr val="FFFFFF"/>
                  </a:solidFill>
                </a:uFill>
                <a:latin typeface="Times New Roman" panose="02020603050405020304"/>
              </a:rPr>
              <a:t>Влияние  на цели/задачи (что будет, если проект не реализовать): </a:t>
            </a:r>
          </a:p>
          <a:p>
            <a:pPr marL="647700" indent="-285750">
              <a:buClr>
                <a:srgbClr val="002060"/>
              </a:buClr>
              <a:buFont typeface="Arial" panose="020B0604020202020204"/>
              <a:buChar char="•"/>
            </a:pPr>
            <a:r>
              <a:rPr lang="ru-RU" sz="1600" dirty="0" smtClean="0">
                <a:latin typeface="Times New Roman" panose="02020603050405020304" pitchFamily="18" charset="0"/>
                <a:cs typeface="Times New Roman" panose="02020603050405020304" pitchFamily="18" charset="0"/>
              </a:rPr>
              <a:t>не </a:t>
            </a:r>
            <a:r>
              <a:rPr lang="ru-RU" sz="1600" dirty="0">
                <a:latin typeface="Times New Roman" panose="02020603050405020304" pitchFamily="18" charset="0"/>
                <a:cs typeface="Times New Roman" panose="02020603050405020304" pitchFamily="18" charset="0"/>
              </a:rPr>
              <a:t>достижение критериев новой модели медицинской организации, </a:t>
            </a:r>
            <a:r>
              <a:rPr lang="ru-RU" sz="1600" dirty="0" smtClean="0">
                <a:latin typeface="Times New Roman" panose="02020603050405020304" pitchFamily="18" charset="0"/>
                <a:cs typeface="Times New Roman" panose="02020603050405020304" pitchFamily="18" charset="0"/>
              </a:rPr>
              <a:t>оказывающей первичную медико-санитарную помощь по </a:t>
            </a:r>
            <a:r>
              <a:rPr lang="ru-RU" sz="1600" dirty="0" err="1" smtClean="0">
                <a:latin typeface="Times New Roman" panose="02020603050405020304" pitchFamily="18" charset="0"/>
                <a:cs typeface="Times New Roman" panose="02020603050405020304" pitchFamily="18" charset="0"/>
              </a:rPr>
              <a:t>п.п</a:t>
            </a:r>
            <a:r>
              <a:rPr lang="ru-RU" sz="1600" dirty="0" smtClean="0">
                <a:latin typeface="Times New Roman" panose="02020603050405020304" pitchFamily="18" charset="0"/>
                <a:cs typeface="Times New Roman" panose="02020603050405020304" pitchFamily="18" charset="0"/>
              </a:rPr>
              <a:t>. 5.1, 5.2 (качество медицинской </a:t>
            </a:r>
            <a:r>
              <a:rPr lang="ru-RU" sz="1600" dirty="0">
                <a:latin typeface="Times New Roman" panose="02020603050405020304" pitchFamily="18" charset="0"/>
                <a:cs typeface="Times New Roman" panose="02020603050405020304" pitchFamily="18" charset="0"/>
              </a:rPr>
              <a:t>помощи) методических рекомендаций МЗ РФ (2-е издание) «Новая модель медицинской организации, оказывающей первичную медико-санитарную помощь» (2019 год);</a:t>
            </a:r>
            <a:endParaRPr lang="ru-RU" sz="1600" spc="-1" dirty="0">
              <a:uFill>
                <a:solidFill>
                  <a:srgbClr val="FFFFFF"/>
                </a:solidFill>
              </a:uFill>
              <a:latin typeface="Times New Roman" panose="02020603050405020304" pitchFamily="18" charset="0"/>
              <a:cs typeface="Times New Roman" panose="02020603050405020304" pitchFamily="18" charset="0"/>
            </a:endParaRPr>
          </a:p>
          <a:p>
            <a:pPr marL="647700" indent="-285750">
              <a:lnSpc>
                <a:spcPct val="100000"/>
              </a:lnSpc>
              <a:buClr>
                <a:srgbClr val="002060"/>
              </a:buClr>
              <a:buFont typeface="Arial" panose="020B0604020202020204"/>
              <a:buChar char="•"/>
            </a:pPr>
            <a:r>
              <a:rPr lang="ru-RU" sz="1600" dirty="0">
                <a:latin typeface="Times New Roman" panose="02020603050405020304" pitchFamily="18" charset="0"/>
                <a:cs typeface="Times New Roman" panose="02020603050405020304" pitchFamily="18" charset="0"/>
              </a:rPr>
              <a:t>неполная оплата затрат на оказание медицинской помощи населению по обязательному медицинскому страхованию граждан из средств ФОМС по результатам медико-экономической экспертизы;</a:t>
            </a:r>
          </a:p>
          <a:p>
            <a:pPr marL="647700" indent="-285750">
              <a:buClr>
                <a:srgbClr val="002060"/>
              </a:buClr>
              <a:buFont typeface="Arial" panose="020B0604020202020204"/>
              <a:buChar char="•"/>
            </a:pPr>
            <a:r>
              <a:rPr lang="ru-RU" sz="1600" spc="-1" dirty="0">
                <a:uFill>
                  <a:solidFill>
                    <a:srgbClr val="FFFFFF"/>
                  </a:solidFill>
                </a:uFill>
                <a:latin typeface="Times New Roman" panose="02020603050405020304" pitchFamily="18" charset="0"/>
                <a:cs typeface="Times New Roman" panose="02020603050405020304" pitchFamily="18" charset="0"/>
              </a:rPr>
              <a:t>оплата штрафов из внебюджетных финансовых средств медицинской организации.</a:t>
            </a:r>
          </a:p>
          <a:p>
            <a:pPr>
              <a:lnSpc>
                <a:spcPct val="100000"/>
              </a:lnSpc>
            </a:pPr>
            <a:endParaRPr lang="ru-RU" sz="1600" strike="noStrike" spc="-1" dirty="0">
              <a:solidFill>
                <a:srgbClr val="002060"/>
              </a:solidFill>
              <a:uFill>
                <a:solidFill>
                  <a:srgbClr val="FFFFFF"/>
                </a:solidFill>
              </a:uFill>
              <a:latin typeface="Times New Roman" panose="02020603050405020304"/>
            </a:endParaRPr>
          </a:p>
          <a:p>
            <a:pPr>
              <a:lnSpc>
                <a:spcPct val="100000"/>
              </a:lnSpc>
            </a:pPr>
            <a:endParaRPr lang="ru-RU" sz="1600" strike="noStrike"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953557" y="6301539"/>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3" name="Таблица 2"/>
          <p:cNvGraphicFramePr>
            <a:graphicFrameLocks noGrp="1"/>
          </p:cNvGraphicFramePr>
          <p:nvPr>
            <p:extLst>
              <p:ext uri="{D42A27DB-BD31-4B8C-83A1-F6EECF244321}">
                <p14:modId xmlns:p14="http://schemas.microsoft.com/office/powerpoint/2010/main" xmlns="" val="2860333427"/>
              </p:ext>
            </p:extLst>
          </p:nvPr>
        </p:nvGraphicFramePr>
        <p:xfrm>
          <a:off x="938464" y="1730375"/>
          <a:ext cx="7353300" cy="1742440"/>
        </p:xfrm>
        <a:graphic>
          <a:graphicData uri="http://schemas.openxmlformats.org/drawingml/2006/table">
            <a:tbl>
              <a:tblPr firstRow="1" bandRow="1">
                <a:tableStyleId>{0505E3EF-67EA-436B-97B2-0124C06EBD24}</a:tableStyleId>
              </a:tblPr>
              <a:tblGrid>
                <a:gridCol w="997778">
                  <a:extLst>
                    <a:ext uri="{9D8B030D-6E8A-4147-A177-3AD203B41FA5}">
                      <a16:colId xmlns:a16="http://schemas.microsoft.com/office/drawing/2014/main" xmlns="" val="20000"/>
                    </a:ext>
                  </a:extLst>
                </a:gridCol>
                <a:gridCol w="6355522">
                  <a:extLst>
                    <a:ext uri="{9D8B030D-6E8A-4147-A177-3AD203B41FA5}">
                      <a16:colId xmlns:a16="http://schemas.microsoft.com/office/drawing/2014/main" xmlns="" val="20001"/>
                    </a:ext>
                  </a:extLst>
                </a:gridCol>
              </a:tblGrid>
              <a:tr h="370840">
                <a:tc>
                  <a:txBody>
                    <a:bodyPr/>
                    <a:lstStyle/>
                    <a:p>
                      <a:r>
                        <a:rPr lang="ru-RU" sz="1200" b="1" dirty="0" smtClean="0"/>
                        <a:t>Что?</a:t>
                      </a:r>
                      <a:endParaRPr lang="ru-RU" sz="1200" b="1" dirty="0"/>
                    </a:p>
                  </a:txBody>
                  <a:tcPr/>
                </a:tc>
                <a:tc>
                  <a:txBody>
                    <a:bodyPr/>
                    <a:lstStyle/>
                    <a:p>
                      <a:r>
                        <a:rPr lang="ru-RU" sz="1200" b="1" dirty="0" smtClean="0"/>
                        <a:t>Количество  финансовых</a:t>
                      </a:r>
                      <a:r>
                        <a:rPr lang="ru-RU" sz="1200" b="1" baseline="0" dirty="0" smtClean="0"/>
                        <a:t> потерь</a:t>
                      </a:r>
                      <a:r>
                        <a:rPr lang="ru-RU" sz="1200" b="1" dirty="0" smtClean="0"/>
                        <a:t> (снятий, штрафов) на 100 случаев экспертиз</a:t>
                      </a:r>
                      <a:endParaRPr lang="ru-RU" sz="1200" b="1" dirty="0"/>
                    </a:p>
                  </a:txBody>
                  <a:tcPr/>
                </a:tc>
                <a:extLst>
                  <a:ext uri="{0D108BD9-81ED-4DB2-BD59-A6C34878D82A}">
                    <a16:rowId xmlns:a16="http://schemas.microsoft.com/office/drawing/2014/main" xmlns="" val="10000"/>
                  </a:ext>
                </a:extLst>
              </a:tr>
              <a:tr h="370840">
                <a:tc>
                  <a:txBody>
                    <a:bodyPr/>
                    <a:lstStyle/>
                    <a:p>
                      <a:r>
                        <a:rPr lang="ru-RU" sz="1200" b="1" dirty="0" smtClean="0"/>
                        <a:t>Где?</a:t>
                      </a:r>
                      <a:endParaRPr lang="ru-RU" sz="12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t>ГБУЗ НСО «Кочковская ЦРБ» по адресу: </a:t>
                      </a:r>
                      <a:r>
                        <a:rPr lang="ru-RU" sz="1200" b="1" dirty="0" err="1" smtClean="0"/>
                        <a:t>ул.Революционная</a:t>
                      </a:r>
                      <a:r>
                        <a:rPr lang="ru-RU" sz="1200" b="1" dirty="0" smtClean="0"/>
                        <a:t>, 35 </a:t>
                      </a:r>
                    </a:p>
                    <a:p>
                      <a:endParaRPr lang="ru-RU" sz="1200" b="1" dirty="0"/>
                    </a:p>
                  </a:txBody>
                  <a:tcPr/>
                </a:tc>
                <a:extLst>
                  <a:ext uri="{0D108BD9-81ED-4DB2-BD59-A6C34878D82A}">
                    <a16:rowId xmlns:a16="http://schemas.microsoft.com/office/drawing/2014/main" xmlns="" val="10001"/>
                  </a:ext>
                </a:extLst>
              </a:tr>
              <a:tr h="370840">
                <a:tc>
                  <a:txBody>
                    <a:bodyPr/>
                    <a:lstStyle/>
                    <a:p>
                      <a:r>
                        <a:rPr lang="ru-RU" sz="1200" b="1" dirty="0" smtClean="0"/>
                        <a:t>Когда?</a:t>
                      </a:r>
                      <a:endParaRPr lang="ru-RU" sz="12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t>за 2018 - 2019 год</a:t>
                      </a:r>
                    </a:p>
                    <a:p>
                      <a:endParaRPr lang="ru-RU" sz="1200" b="1" dirty="0"/>
                    </a:p>
                  </a:txBody>
                  <a:tcPr/>
                </a:tc>
                <a:extLst>
                  <a:ext uri="{0D108BD9-81ED-4DB2-BD59-A6C34878D82A}">
                    <a16:rowId xmlns:a16="http://schemas.microsoft.com/office/drawing/2014/main" xmlns="" val="10002"/>
                  </a:ext>
                </a:extLst>
              </a:tr>
              <a:tr h="370840">
                <a:tc>
                  <a:txBody>
                    <a:bodyPr/>
                    <a:lstStyle/>
                    <a:p>
                      <a:r>
                        <a:rPr lang="ru-RU" sz="1200" b="1" dirty="0" smtClean="0"/>
                        <a:t>Сколько?</a:t>
                      </a:r>
                      <a:endParaRPr lang="ru-RU" sz="12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t>Составляет в 2018 году 89 055 руб. в 2019 году 51 287 рублей.</a:t>
                      </a:r>
                    </a:p>
                    <a:p>
                      <a:endParaRPr lang="ru-RU" sz="1200" b="1" dirty="0"/>
                    </a:p>
                  </a:txBody>
                  <a:tcPr/>
                </a:tc>
                <a:extLst>
                  <a:ext uri="{0D108BD9-81ED-4DB2-BD59-A6C34878D82A}">
                    <a16:rowId xmlns:a16="http://schemas.microsoft.com/office/drawing/2014/main" xmlns="" val="10003"/>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7" name="CustomShape 5"/>
          <p:cNvSpPr/>
          <p:nvPr/>
        </p:nvSpPr>
        <p:spPr>
          <a:xfrm>
            <a:off x="3199760" y="274484"/>
            <a:ext cx="49680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strike="noStrike" spc="-1" dirty="0">
                <a:uFill>
                  <a:solidFill>
                    <a:srgbClr val="FFFFFF"/>
                  </a:solidFill>
                </a:uFill>
                <a:latin typeface="Times New Roman" panose="02020603050405020304" pitchFamily="18" charset="0"/>
                <a:cs typeface="Times New Roman" panose="02020603050405020304" pitchFamily="18" charset="0"/>
              </a:rPr>
              <a:t>Обоснование выбора проекта </a:t>
            </a:r>
          </a:p>
        </p:txBody>
      </p:sp>
      <p:sp>
        <p:nvSpPr>
          <p:cNvPr id="8" name="CustomShape 6"/>
          <p:cNvSpPr/>
          <p:nvPr/>
        </p:nvSpPr>
        <p:spPr>
          <a:xfrm>
            <a:off x="788194" y="1283849"/>
            <a:ext cx="7402248" cy="46315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r>
              <a:rPr lang="ru-RU" sz="1600" b="1" spc="-1" dirty="0">
                <a:solidFill>
                  <a:srgbClr val="002060"/>
                </a:solidFill>
                <a:uFill>
                  <a:solidFill>
                    <a:srgbClr val="FFFFFF"/>
                  </a:solidFill>
                </a:uFill>
                <a:latin typeface="Times New Roman" panose="02020603050405020304"/>
              </a:rPr>
              <a:t>3.   </a:t>
            </a:r>
            <a:r>
              <a:rPr lang="ru-RU" sz="1600" b="1" u="sng" spc="-1" dirty="0">
                <a:uFill>
                  <a:solidFill>
                    <a:srgbClr val="FFFFFF"/>
                  </a:solidFill>
                </a:uFill>
                <a:latin typeface="Times New Roman" panose="02020603050405020304"/>
              </a:rPr>
              <a:t>Трудоемкость процесса</a:t>
            </a:r>
            <a:r>
              <a:rPr lang="en-US" sz="1600" b="1" u="sng" spc="-1" dirty="0">
                <a:uFill>
                  <a:solidFill>
                    <a:srgbClr val="FFFFFF"/>
                  </a:solidFill>
                </a:uFill>
                <a:latin typeface="Times New Roman" panose="02020603050405020304"/>
              </a:rPr>
              <a:t> (</a:t>
            </a:r>
            <a:r>
              <a:rPr lang="ru-RU" sz="1600" b="1" u="sng" spc="-1" dirty="0">
                <a:uFill>
                  <a:solidFill>
                    <a:srgbClr val="FFFFFF"/>
                  </a:solidFill>
                </a:uFill>
                <a:latin typeface="Times New Roman" panose="02020603050405020304"/>
              </a:rPr>
              <a:t>в том числе кросс-функциональность):</a:t>
            </a:r>
            <a:endParaRPr lang="ru-RU" sz="1600" b="1" u="sng" spc="-1" dirty="0">
              <a:uFill>
                <a:solidFill>
                  <a:srgbClr val="FFFFFF"/>
                </a:solidFill>
              </a:uFill>
              <a:latin typeface="Times New Roman" panose="02020603050405020304" pitchFamily="18" charset="0"/>
              <a:cs typeface="Times New Roman" panose="02020603050405020304" pitchFamily="18" charset="0"/>
            </a:endParaRPr>
          </a:p>
          <a:p>
            <a:pPr marL="647700" indent="-285750" algn="just">
              <a:lnSpc>
                <a:spcPct val="100000"/>
              </a:lnSpc>
              <a:buClr>
                <a:srgbClr val="002060"/>
              </a:buClr>
              <a:buFont typeface="Arial" panose="020B0604020202020204"/>
              <a:buChar char="•"/>
            </a:pPr>
            <a:r>
              <a:rPr lang="ru-RU" sz="1600" spc="-1" dirty="0">
                <a:uFill>
                  <a:solidFill>
                    <a:srgbClr val="FFFFFF"/>
                  </a:solidFill>
                </a:uFill>
                <a:latin typeface="Times New Roman" panose="02020603050405020304" pitchFamily="18" charset="0"/>
                <a:cs typeface="Times New Roman" panose="02020603050405020304" pitchFamily="18" charset="0"/>
              </a:rPr>
              <a:t>подготовка первичной медицинской документации к экспертизе согласно реестру проверяющей страховой организации занимает много времени;</a:t>
            </a:r>
            <a:endParaRPr lang="en-US" sz="1600" spc="-1" dirty="0">
              <a:uFill>
                <a:solidFill>
                  <a:srgbClr val="FFFFFF"/>
                </a:solidFill>
              </a:uFill>
              <a:latin typeface="Times New Roman" panose="02020603050405020304" pitchFamily="18" charset="0"/>
              <a:cs typeface="Times New Roman" panose="02020603050405020304" pitchFamily="18" charset="0"/>
            </a:endParaRPr>
          </a:p>
          <a:p>
            <a:pPr marL="647700" indent="-285750" algn="just">
              <a:lnSpc>
                <a:spcPct val="100000"/>
              </a:lnSpc>
              <a:buClr>
                <a:srgbClr val="002060"/>
              </a:buClr>
              <a:buFont typeface="Arial" panose="020B0604020202020204"/>
              <a:buChar char="•"/>
            </a:pPr>
            <a:r>
              <a:rPr lang="ru-RU" sz="1600" spc="-1" dirty="0">
                <a:uFill>
                  <a:solidFill>
                    <a:srgbClr val="FFFFFF"/>
                  </a:solidFill>
                </a:uFill>
                <a:latin typeface="Times New Roman" panose="02020603050405020304" pitchFamily="18" charset="0"/>
                <a:cs typeface="Times New Roman" panose="02020603050405020304" pitchFamily="18" charset="0"/>
              </a:rPr>
              <a:t>анализ обоснованности выявленных дефектов и штрафных санкций;</a:t>
            </a:r>
          </a:p>
          <a:p>
            <a:pPr marL="647700" indent="-285750" algn="just">
              <a:lnSpc>
                <a:spcPct val="100000"/>
              </a:lnSpc>
              <a:buClr>
                <a:srgbClr val="002060"/>
              </a:buClr>
              <a:buFont typeface="Arial" panose="020B0604020202020204"/>
              <a:buChar char="•"/>
            </a:pPr>
            <a:r>
              <a:rPr lang="ru-RU" sz="1600" spc="-1" dirty="0">
                <a:uFill>
                  <a:solidFill>
                    <a:srgbClr val="FFFFFF"/>
                  </a:solidFill>
                </a:uFill>
                <a:latin typeface="Times New Roman" panose="02020603050405020304" pitchFamily="18" charset="0"/>
                <a:cs typeface="Times New Roman" panose="02020603050405020304" pitchFamily="18" charset="0"/>
              </a:rPr>
              <a:t>в процессе задействованы:  заведующая организационно-методическим отделом, заведующая поликлиникой, старший медицинский регистратор; врачи</a:t>
            </a:r>
            <a:r>
              <a:rPr lang="ru-RU" sz="1600" spc="-1" dirty="0" smtClean="0">
                <a:uFill>
                  <a:solidFill>
                    <a:srgbClr val="FFFFFF"/>
                  </a:solidFill>
                </a:uFill>
                <a:latin typeface="Times New Roman" panose="02020603050405020304" pitchFamily="18" charset="0"/>
                <a:cs typeface="Times New Roman" panose="02020603050405020304" pitchFamily="18" charset="0"/>
              </a:rPr>
              <a:t>; специалист – эксперт;</a:t>
            </a:r>
            <a:endParaRPr lang="ru-RU" sz="1600" spc="-1" dirty="0">
              <a:uFill>
                <a:solidFill>
                  <a:srgbClr val="FFFFFF"/>
                </a:solidFill>
              </a:uFill>
              <a:latin typeface="Times New Roman" panose="02020603050405020304" pitchFamily="18" charset="0"/>
              <a:cs typeface="Times New Roman" panose="02020603050405020304" pitchFamily="18" charset="0"/>
            </a:endParaRPr>
          </a:p>
          <a:p>
            <a:pPr marL="647700" indent="-285750" algn="just">
              <a:lnSpc>
                <a:spcPct val="100000"/>
              </a:lnSpc>
              <a:buClr>
                <a:srgbClr val="002060"/>
              </a:buClr>
              <a:buFont typeface="Arial" panose="020B0604020202020204"/>
              <a:buChar char="•"/>
            </a:pPr>
            <a:r>
              <a:rPr lang="ru-RU" sz="1600" spc="-1" dirty="0">
                <a:uFill>
                  <a:solidFill>
                    <a:srgbClr val="FFFFFF"/>
                  </a:solidFill>
                </a:uFill>
                <a:latin typeface="Times New Roman" panose="02020603050405020304" pitchFamily="18" charset="0"/>
                <a:cs typeface="Times New Roman" panose="02020603050405020304" pitchFamily="18" charset="0"/>
              </a:rPr>
              <a:t>подготовка претензий по разногласиям.</a:t>
            </a:r>
          </a:p>
          <a:p>
            <a:pPr>
              <a:lnSpc>
                <a:spcPct val="100000"/>
              </a:lnSpc>
            </a:pPr>
            <a:endParaRPr lang="en-US" sz="1600" strike="noStrike" spc="-1" dirty="0" smtClean="0">
              <a:uFill>
                <a:solidFill>
                  <a:srgbClr val="FFFFFF"/>
                </a:solidFill>
              </a:uFill>
              <a:latin typeface="Times New Roman" panose="02020603050405020304"/>
            </a:endParaRPr>
          </a:p>
          <a:p>
            <a:pPr marL="342900" indent="-342265" algn="just">
              <a:buClr>
                <a:srgbClr val="002060"/>
              </a:buClr>
              <a:buFont typeface="StarSymbol"/>
              <a:buAutoNum type="arabicPeriod" startAt="4"/>
            </a:pPr>
            <a:r>
              <a:rPr lang="ru-RU" sz="1600" b="1" u="sng" spc="-1" dirty="0">
                <a:uFill>
                  <a:solidFill>
                    <a:srgbClr val="FFFFFF"/>
                  </a:solidFill>
                </a:uFill>
                <a:latin typeface="Times New Roman" panose="02020603050405020304"/>
              </a:rPr>
              <a:t>Неудовлетворенность заказчика:</a:t>
            </a:r>
            <a:endParaRPr lang="ru-RU" sz="1600" b="1" u="sng" spc="-1" dirty="0">
              <a:uFill>
                <a:solidFill>
                  <a:srgbClr val="FFFFFF"/>
                </a:solidFill>
              </a:uFill>
              <a:latin typeface="Times New Roman" panose="02020603050405020304" pitchFamily="18" charset="0"/>
              <a:cs typeface="Times New Roman" panose="02020603050405020304" pitchFamily="18" charset="0"/>
            </a:endParaRPr>
          </a:p>
          <a:p>
            <a:pPr marL="647700" lvl="0" indent="-285750" algn="just">
              <a:buClr>
                <a:srgbClr val="002060"/>
              </a:buClr>
              <a:buFont typeface="Arial" panose="020B0604020202020204"/>
              <a:buChar char="•"/>
            </a:pPr>
            <a:r>
              <a:rPr lang="ru-RU" sz="1600" spc="-1" dirty="0">
                <a:uFill>
                  <a:solidFill>
                    <a:srgbClr val="FFFFFF"/>
                  </a:solidFill>
                </a:uFill>
                <a:latin typeface="Times New Roman" panose="02020603050405020304" pitchFamily="18" charset="0"/>
                <a:cs typeface="Times New Roman" panose="02020603050405020304" pitchFamily="18" charset="0"/>
              </a:rPr>
              <a:t>Снижение объемов финансирования медицинской организации из средств ОМС и внебюджетных средств</a:t>
            </a:r>
            <a:endParaRPr lang="ru-RU" sz="1600" strike="noStrike" spc="-1" dirty="0">
              <a:solidFill>
                <a:srgbClr val="002060"/>
              </a:solidFill>
              <a:uFill>
                <a:solidFill>
                  <a:srgbClr val="FFFFFF"/>
                </a:solidFill>
              </a:uFill>
              <a:latin typeface="Times New Roman" panose="02020603050405020304"/>
            </a:endParaRPr>
          </a:p>
          <a:p>
            <a:pPr>
              <a:lnSpc>
                <a:spcPct val="100000"/>
              </a:lnSpc>
            </a:pPr>
            <a:endParaRPr lang="ru-RU" sz="1600" strike="noStrike" spc="-1" dirty="0">
              <a:solidFill>
                <a:srgbClr val="002060"/>
              </a:solidFill>
              <a:uFill>
                <a:solidFill>
                  <a:srgbClr val="FFFFFF"/>
                </a:solidFill>
              </a:uFill>
              <a:latin typeface="Times New Roman" panose="02020603050405020304"/>
            </a:endParaRPr>
          </a:p>
        </p:txBody>
      </p:sp>
      <p:sp>
        <p:nvSpPr>
          <p:cNvPr id="9" name="Прямоугольник 8">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0"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1"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Прямоугольник 11">
            <a:extLst>
              <a:ext uri="{FF2B5EF4-FFF2-40B4-BE49-F238E27FC236}">
                <a16:creationId xmlns:a16="http://schemas.microsoft.com/office/drawing/2014/main" xmlns="" id="{7686BB04-4877-4AB2-8D04-774B8DBB0057}"/>
              </a:ext>
            </a:extLst>
          </p:cNvPr>
          <p:cNvSpPr/>
          <p:nvPr/>
        </p:nvSpPr>
        <p:spPr>
          <a:xfrm>
            <a:off x="953557" y="6301539"/>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3" name="Прямоугольник 12">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TextBox 13">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Tree>
    <p:extLst>
      <p:ext uri="{BB962C8B-B14F-4D97-AF65-F5344CB8AC3E}">
        <p14:creationId xmlns:p14="http://schemas.microsoft.com/office/powerpoint/2010/main" xmlns="" val="2805952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71"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72"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76" name="CustomShape 5"/>
          <p:cNvSpPr/>
          <p:nvPr/>
        </p:nvSpPr>
        <p:spPr>
          <a:xfrm>
            <a:off x="4044322" y="201680"/>
            <a:ext cx="414612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strike="noStrike" spc="-1" dirty="0">
                <a:uFill>
                  <a:solidFill>
                    <a:srgbClr val="FFFFFF"/>
                  </a:solidFill>
                </a:uFill>
                <a:latin typeface="Times New Roman" panose="02020603050405020304" pitchFamily="18" charset="0"/>
                <a:cs typeface="Times New Roman" panose="02020603050405020304" pitchFamily="18" charset="0"/>
              </a:rPr>
              <a:t>Цели и плановый эффект</a:t>
            </a:r>
          </a:p>
        </p:txBody>
      </p:sp>
      <p:graphicFrame>
        <p:nvGraphicFramePr>
          <p:cNvPr id="77" name="Table 6"/>
          <p:cNvGraphicFramePr/>
          <p:nvPr>
            <p:extLst>
              <p:ext uri="{D42A27DB-BD31-4B8C-83A1-F6EECF244321}">
                <p14:modId xmlns:p14="http://schemas.microsoft.com/office/powerpoint/2010/main" xmlns="" val="427810707"/>
              </p:ext>
            </p:extLst>
          </p:nvPr>
        </p:nvGraphicFramePr>
        <p:xfrm>
          <a:off x="788194" y="2118086"/>
          <a:ext cx="7484569" cy="2147768"/>
        </p:xfrm>
        <a:graphic>
          <a:graphicData uri="http://schemas.openxmlformats.org/drawingml/2006/table">
            <a:tbl>
              <a:tblPr>
                <a:tableStyleId>{E8B1032C-EA38-4F05-BA0D-38AFFFC7BED3}</a:tableStyleId>
              </a:tblPr>
              <a:tblGrid>
                <a:gridCol w="4473564">
                  <a:extLst>
                    <a:ext uri="{9D8B030D-6E8A-4147-A177-3AD203B41FA5}">
                      <a16:colId xmlns:a16="http://schemas.microsoft.com/office/drawing/2014/main" xmlns="" val="20000"/>
                    </a:ext>
                  </a:extLst>
                </a:gridCol>
                <a:gridCol w="1406961">
                  <a:extLst>
                    <a:ext uri="{9D8B030D-6E8A-4147-A177-3AD203B41FA5}">
                      <a16:colId xmlns:a16="http://schemas.microsoft.com/office/drawing/2014/main" xmlns="" val="20001"/>
                    </a:ext>
                  </a:extLst>
                </a:gridCol>
                <a:gridCol w="1604044">
                  <a:extLst>
                    <a:ext uri="{9D8B030D-6E8A-4147-A177-3AD203B41FA5}">
                      <a16:colId xmlns:a16="http://schemas.microsoft.com/office/drawing/2014/main" xmlns="" val="20002"/>
                    </a:ext>
                  </a:extLst>
                </a:gridCol>
              </a:tblGrid>
              <a:tr h="952952">
                <a:tc>
                  <a:txBody>
                    <a:bodyPr/>
                    <a:lstStyle/>
                    <a:p>
                      <a:pPr algn="ctr">
                        <a:lnSpc>
                          <a:spcPct val="100000"/>
                        </a:lnSpc>
                      </a:pPr>
                      <a:r>
                        <a:rPr lang="ru-RU" sz="1400" strike="noStrike" spc="-1" baseline="0" dirty="0">
                          <a:uFill>
                            <a:solidFill>
                              <a:srgbClr val="FFFFFF"/>
                            </a:solidFill>
                          </a:uFill>
                        </a:rPr>
                        <a:t> Цель</a:t>
                      </a:r>
                      <a:endParaRPr dirty="0"/>
                    </a:p>
                  </a:txBody>
                  <a:tcPr/>
                </a:tc>
                <a:tc>
                  <a:txBody>
                    <a:bodyPr/>
                    <a:lstStyle/>
                    <a:p>
                      <a:pPr algn="ctr">
                        <a:lnSpc>
                          <a:spcPct val="100000"/>
                        </a:lnSpc>
                      </a:pPr>
                      <a:r>
                        <a:rPr lang="ru-RU" sz="1600" strike="noStrike" spc="-1" dirty="0" smtClean="0">
                          <a:solidFill>
                            <a:schemeClr val="tx1"/>
                          </a:solidFill>
                          <a:uFill>
                            <a:solidFill>
                              <a:srgbClr val="FFFFFF"/>
                            </a:solidFill>
                          </a:uFill>
                          <a:latin typeface="Times New Roman" panose="02020603050405020304" pitchFamily="18" charset="0"/>
                          <a:cs typeface="Times New Roman" panose="02020603050405020304" pitchFamily="18" charset="0"/>
                        </a:rPr>
                        <a:t>Текущий показатель</a:t>
                      </a:r>
                    </a:p>
                    <a:p>
                      <a:pPr algn="ctr">
                        <a:lnSpc>
                          <a:spcPct val="100000"/>
                        </a:lnSpc>
                      </a:pPr>
                      <a:r>
                        <a:rPr lang="ru-RU" sz="1600" strike="noStrike" spc="-1" dirty="0" smtClean="0">
                          <a:solidFill>
                            <a:schemeClr val="tx1"/>
                          </a:solidFill>
                          <a:uFill>
                            <a:solidFill>
                              <a:srgbClr val="FFFFFF"/>
                            </a:solidFill>
                          </a:uFill>
                          <a:latin typeface="Times New Roman" panose="02020603050405020304" pitchFamily="18" charset="0"/>
                          <a:cs typeface="Times New Roman" panose="02020603050405020304" pitchFamily="18" charset="0"/>
                        </a:rPr>
                        <a:t>за 2018-2019</a:t>
                      </a:r>
                      <a:endParaRPr lang="ru-RU"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lnSpc>
                          <a:spcPct val="100000"/>
                        </a:lnSpc>
                      </a:pPr>
                      <a:r>
                        <a:rPr lang="ru-RU" sz="1600" strike="noStrike" spc="-1" dirty="0" smtClean="0">
                          <a:solidFill>
                            <a:schemeClr val="tx1"/>
                          </a:solidFill>
                          <a:uFill>
                            <a:solidFill>
                              <a:srgbClr val="FFFFFF"/>
                            </a:solidFill>
                          </a:uFill>
                          <a:latin typeface="Times New Roman" panose="02020603050405020304" pitchFamily="18" charset="0"/>
                          <a:cs typeface="Times New Roman" panose="02020603050405020304" pitchFamily="18" charset="0"/>
                        </a:rPr>
                        <a:t>Целевой показатель </a:t>
                      </a:r>
                    </a:p>
                    <a:p>
                      <a:pPr algn="ctr">
                        <a:lnSpc>
                          <a:spcPct val="100000"/>
                        </a:lnSpc>
                      </a:pPr>
                      <a:r>
                        <a:rPr lang="ru-RU" sz="1600" strike="noStrike" spc="-1" dirty="0" smtClean="0">
                          <a:solidFill>
                            <a:schemeClr val="tx1"/>
                          </a:solidFill>
                          <a:uFill>
                            <a:solidFill>
                              <a:srgbClr val="FFFFFF"/>
                            </a:solidFill>
                          </a:uFill>
                          <a:latin typeface="Times New Roman" panose="02020603050405020304" pitchFamily="18" charset="0"/>
                          <a:cs typeface="Times New Roman" panose="02020603050405020304" pitchFamily="18" charset="0"/>
                        </a:rPr>
                        <a:t>на</a:t>
                      </a:r>
                      <a:r>
                        <a:rPr lang="ru-RU" sz="1600" strike="noStrike" spc="-1" baseline="0" dirty="0" smtClean="0">
                          <a:solidFill>
                            <a:schemeClr val="tx1"/>
                          </a:solidFill>
                          <a:uFill>
                            <a:solidFill>
                              <a:srgbClr val="FFFFFF"/>
                            </a:solidFill>
                          </a:uFill>
                          <a:latin typeface="Times New Roman" panose="02020603050405020304" pitchFamily="18" charset="0"/>
                          <a:cs typeface="Times New Roman" panose="02020603050405020304" pitchFamily="18" charset="0"/>
                        </a:rPr>
                        <a:t> ноябрь 2020</a:t>
                      </a:r>
                      <a:endParaRPr lang="ru-RU" sz="1600" strike="noStrike" spc="-1" dirty="0">
                        <a:solidFill>
                          <a:schemeClr val="tx1"/>
                        </a:solidFill>
                        <a:uFill>
                          <a:solidFill>
                            <a:srgbClr val="FFFFFF"/>
                          </a:solidFill>
                        </a:u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433733">
                <a:tc>
                  <a:txBody>
                    <a:bodyPr/>
                    <a:lstStyle/>
                    <a:p>
                      <a:pPr>
                        <a:lnSpc>
                          <a:spcPct val="115000"/>
                        </a:lnSpc>
                        <a:spcAft>
                          <a:spcPts val="0"/>
                        </a:spcAft>
                      </a:pPr>
                      <a:r>
                        <a:rPr lang="ru-RU" sz="1400" dirty="0" smtClean="0">
                          <a:latin typeface="Times New Roman" panose="02020603050405020304" pitchFamily="18" charset="0"/>
                          <a:ea typeface="Calibri"/>
                          <a:cs typeface="Times New Roman" panose="02020603050405020304" pitchFamily="18" charset="0"/>
                        </a:rPr>
                        <a:t>Снижение количества </a:t>
                      </a:r>
                      <a:r>
                        <a:rPr lang="ru-RU" sz="1400" baseline="0" dirty="0" smtClean="0">
                          <a:latin typeface="Times New Roman" panose="02020603050405020304" pitchFamily="18" charset="0"/>
                          <a:ea typeface="Calibri"/>
                          <a:cs typeface="Times New Roman" panose="02020603050405020304" pitchFamily="18" charset="0"/>
                        </a:rPr>
                        <a:t> штрафных санкций </a:t>
                      </a:r>
                      <a:r>
                        <a:rPr lang="ru-RU" sz="1400" dirty="0" smtClean="0">
                          <a:latin typeface="Times New Roman" panose="02020603050405020304" pitchFamily="18" charset="0"/>
                          <a:ea typeface="Calibri"/>
                          <a:cs typeface="Times New Roman" panose="02020603050405020304" pitchFamily="18" charset="0"/>
                        </a:rPr>
                        <a:t>(снятий, штрафов) на 100 случаев экспертиз (ед.)</a:t>
                      </a:r>
                      <a:endParaRPr lang="ru-RU" sz="1400" dirty="0">
                        <a:latin typeface="Times New Roman" panose="02020603050405020304" pitchFamily="18" charset="0"/>
                        <a:ea typeface="Calibri"/>
                        <a:cs typeface="Times New Roman" panose="02020603050405020304" pitchFamily="18" charset="0"/>
                      </a:endParaRPr>
                    </a:p>
                  </a:txBody>
                  <a:tcPr marL="0" marR="0" marT="0"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ea typeface="Calibri"/>
                          <a:cs typeface="Times New Roman" panose="02020603050405020304" pitchFamily="18" charset="0"/>
                        </a:rPr>
                        <a:t>5.69</a:t>
                      </a:r>
                    </a:p>
                    <a:p>
                      <a:pPr marL="0" indent="0" algn="ctr" defTabSz="914400" rtl="0" eaLnBrk="1" latinLnBrk="0" hangingPunct="1">
                        <a:lnSpc>
                          <a:spcPct val="100000"/>
                        </a:lnSpc>
                        <a:buNone/>
                      </a:pPr>
                      <a:endParaRPr lang="ru-RU" altLang="en-US" sz="1400" strike="noStrike" kern="1200" spc="-1" dirty="0">
                        <a:solidFill>
                          <a:schemeClr val="tx1"/>
                        </a:solidFill>
                        <a:uFill>
                          <a:solidFill>
                            <a:srgbClr val="FFFFFF"/>
                          </a:solidFill>
                        </a:uFill>
                        <a:latin typeface="Times New Roman" panose="02020603050405020304"/>
                        <a:ea typeface="+mn-ea"/>
                        <a:cs typeface="+mn-cs"/>
                      </a:endParaRPr>
                    </a:p>
                  </a:txBody>
                  <a:tcPr marL="0" marR="0" marT="0" marB="0" anchor="b"/>
                </a:tc>
                <a:tc>
                  <a:txBody>
                    <a:bodyPr/>
                    <a:lstStyle/>
                    <a:p>
                      <a:pPr marL="0" indent="0" algn="ctr" defTabSz="914400" rtl="0" eaLnBrk="1" latinLnBrk="0" hangingPunct="1">
                        <a:lnSpc>
                          <a:spcPct val="100000"/>
                        </a:lnSpc>
                        <a:buNone/>
                      </a:pPr>
                      <a:r>
                        <a:rPr lang="ru-RU" altLang="en-US" sz="1400" strike="noStrike" kern="1200" spc="-1" dirty="0" smtClean="0">
                          <a:solidFill>
                            <a:schemeClr val="tx1"/>
                          </a:solidFill>
                          <a:uFill>
                            <a:solidFill>
                              <a:srgbClr val="FFFFFF"/>
                            </a:solidFill>
                          </a:uFill>
                        </a:rPr>
                        <a:t>2.8</a:t>
                      </a:r>
                      <a:endParaRPr lang="ru-RU" altLang="en-US" sz="1400" strike="noStrike" kern="1200" spc="-1" dirty="0">
                        <a:solidFill>
                          <a:schemeClr val="tx1"/>
                        </a:solidFill>
                        <a:uFill>
                          <a:solidFill>
                            <a:srgbClr val="FFFFFF"/>
                          </a:solidFill>
                        </a:uFill>
                      </a:endParaRPr>
                    </a:p>
                    <a:p>
                      <a:pPr marL="0" indent="0" algn="ctr" defTabSz="914400" rtl="0" eaLnBrk="1" latinLnBrk="0" hangingPunct="1">
                        <a:lnSpc>
                          <a:spcPct val="100000"/>
                        </a:lnSpc>
                        <a:buNone/>
                      </a:pPr>
                      <a:endParaRPr lang="ru-RU" altLang="en-US" sz="1400" strike="noStrike" kern="1200" spc="-1" dirty="0">
                        <a:solidFill>
                          <a:schemeClr val="bg1">
                            <a:lumMod val="75000"/>
                          </a:schemeClr>
                        </a:solidFill>
                        <a:uFill>
                          <a:solidFill>
                            <a:srgbClr val="FFFFFF"/>
                          </a:solidFill>
                        </a:uFill>
                        <a:latin typeface="Times New Roman" panose="02020603050405020304"/>
                        <a:ea typeface="+mn-ea"/>
                        <a:cs typeface="+mn-cs"/>
                      </a:endParaRPr>
                    </a:p>
                  </a:txBody>
                  <a:tcPr marL="0" marR="0" marT="0" marB="0" anchor="b"/>
                </a:tc>
                <a:extLst>
                  <a:ext uri="{0D108BD9-81ED-4DB2-BD59-A6C34878D82A}">
                    <a16:rowId xmlns:a16="http://schemas.microsoft.com/office/drawing/2014/main" xmlns="" val="10001"/>
                  </a:ext>
                </a:extLst>
              </a:tr>
              <a:tr h="378656">
                <a:tc>
                  <a:txBody>
                    <a:bodyPr/>
                    <a:lstStyle/>
                    <a:p>
                      <a:pPr>
                        <a:lnSpc>
                          <a:spcPct val="115000"/>
                        </a:lnSpc>
                        <a:spcAft>
                          <a:spcPts val="0"/>
                        </a:spcAft>
                      </a:pPr>
                      <a:r>
                        <a:rPr lang="ru-RU" sz="1400" dirty="0" smtClean="0">
                          <a:latin typeface="Times New Roman" panose="02020603050405020304" pitchFamily="18" charset="0"/>
                          <a:ea typeface="Calibri"/>
                          <a:cs typeface="Times New Roman" panose="02020603050405020304" pitchFamily="18" charset="0"/>
                        </a:rPr>
                        <a:t>Снижение суммы финансовых потерь на 100 случаев экспертиз (руб.)</a:t>
                      </a:r>
                    </a:p>
                    <a:p>
                      <a:pPr marL="0" indent="0" algn="l" defTabSz="914400" rtl="0" eaLnBrk="1" latinLnBrk="0" hangingPunct="1">
                        <a:lnSpc>
                          <a:spcPct val="100000"/>
                        </a:lnSpc>
                        <a:buNone/>
                      </a:pPr>
                      <a:endParaRPr lang="ru-RU" altLang="en-US" sz="1400" strike="noStrike" kern="1200" spc="-1" dirty="0">
                        <a:solidFill>
                          <a:srgbClr val="000000"/>
                        </a:solidFill>
                        <a:uFill>
                          <a:solidFill>
                            <a:srgbClr val="FFFFFF"/>
                          </a:solidFill>
                        </a:uFill>
                        <a:latin typeface="Times New Roman" panose="02020603050405020304"/>
                        <a:ea typeface="+mn-ea"/>
                        <a:cs typeface="+mn-cs"/>
                      </a:endParaRPr>
                    </a:p>
                  </a:txBody>
                  <a:tcPr marL="0" marR="0" marT="0" marB="0" anchor="b"/>
                </a:tc>
                <a:tc>
                  <a:txBody>
                    <a:bodyPr/>
                    <a:lstStyle/>
                    <a:p>
                      <a:pPr marL="0" indent="0" algn="l" defTabSz="914400" rtl="0" eaLnBrk="1" latinLnBrk="0" hangingPunct="1">
                        <a:lnSpc>
                          <a:spcPct val="100000"/>
                        </a:lnSpc>
                        <a:buNone/>
                      </a:pPr>
                      <a:endParaRPr lang="ru-RU" altLang="en-US" sz="1400" strike="noStrike" kern="1200" spc="-1" dirty="0">
                        <a:solidFill>
                          <a:srgbClr val="000000"/>
                        </a:solidFill>
                        <a:uFill>
                          <a:solidFill>
                            <a:srgbClr val="FFFFFF"/>
                          </a:solidFill>
                        </a:uFill>
                        <a:latin typeface="Times New Roman" panose="02020603050405020304"/>
                        <a:ea typeface="+mn-ea"/>
                        <a:cs typeface="+mn-cs"/>
                      </a:endParaRPr>
                    </a:p>
                  </a:txBody>
                  <a:tcPr marL="0" marR="0" marT="0" marB="0" anchor="b"/>
                </a:tc>
                <a:tc>
                  <a:txBody>
                    <a:bodyPr/>
                    <a:lstStyle/>
                    <a:p>
                      <a:pPr marL="0" indent="0" algn="l" defTabSz="914400" rtl="0" eaLnBrk="1" latinLnBrk="0" hangingPunct="1">
                        <a:lnSpc>
                          <a:spcPct val="100000"/>
                        </a:lnSpc>
                        <a:buNone/>
                      </a:pPr>
                      <a:endParaRPr lang="ru-RU" altLang="en-US" sz="1400" strike="noStrike" kern="1200" spc="-1" dirty="0">
                        <a:solidFill>
                          <a:srgbClr val="000000"/>
                        </a:solidFill>
                        <a:uFill>
                          <a:solidFill>
                            <a:srgbClr val="FFFFFF"/>
                          </a:solidFill>
                        </a:uFill>
                        <a:latin typeface="Times New Roman" panose="02020603050405020304"/>
                        <a:ea typeface="+mn-ea"/>
                        <a:cs typeface="+mn-cs"/>
                      </a:endParaRPr>
                    </a:p>
                  </a:txBody>
                  <a:tcPr marL="0" marR="0" marT="0" marB="0" anchor="b"/>
                </a:tc>
                <a:extLst>
                  <a:ext uri="{0D108BD9-81ED-4DB2-BD59-A6C34878D82A}">
                    <a16:rowId xmlns:a16="http://schemas.microsoft.com/office/drawing/2014/main" xmlns="" val="10002"/>
                  </a:ext>
                </a:extLst>
              </a:tr>
            </a:tbl>
          </a:graphicData>
        </a:graphic>
      </p:graphicFrame>
      <p:sp>
        <p:nvSpPr>
          <p:cNvPr id="12" name="Прямоугольник 11">
            <a:extLst>
              <a:ext uri="{FF2B5EF4-FFF2-40B4-BE49-F238E27FC236}">
                <a16:creationId xmlns:a16="http://schemas.microsoft.com/office/drawing/2014/main" xmlns="" id="{D77D3B4F-D915-45C3-9B6C-FB79753D263C}"/>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3" name="Рисунок 4">
            <a:extLst>
              <a:ext uri="{FF2B5EF4-FFF2-40B4-BE49-F238E27FC236}">
                <a16:creationId xmlns:a16="http://schemas.microsoft.com/office/drawing/2014/main" xmlns="" id="{89486B14-5965-434E-91D0-B8FF749C0A96}"/>
              </a:ext>
            </a:extLst>
          </p:cNvPr>
          <p:cNvPicPr/>
          <p:nvPr/>
        </p:nvPicPr>
        <p:blipFill>
          <a:blip r:embed="rId2" cstate="print"/>
          <a:stretch/>
        </p:blipFill>
        <p:spPr>
          <a:xfrm>
            <a:off x="8291764" y="6227531"/>
            <a:ext cx="574771" cy="461665"/>
          </a:xfrm>
          <a:prstGeom prst="rect">
            <a:avLst/>
          </a:prstGeom>
          <a:ln>
            <a:noFill/>
          </a:ln>
        </p:spPr>
      </p:pic>
      <p:pic>
        <p:nvPicPr>
          <p:cNvPr id="14" name="Picture 2">
            <a:extLst>
              <a:ext uri="{FF2B5EF4-FFF2-40B4-BE49-F238E27FC236}">
                <a16:creationId xmlns:a16="http://schemas.microsoft.com/office/drawing/2014/main" xmlns="" id="{B555FC85-614F-46A3-814E-560442A1E9A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Прямоугольник 14">
            <a:extLst>
              <a:ext uri="{FF2B5EF4-FFF2-40B4-BE49-F238E27FC236}">
                <a16:creationId xmlns:a16="http://schemas.microsoft.com/office/drawing/2014/main" xmlns="" id="{B52049DC-1E30-4E7C-A8D8-8BE34A3958FC}"/>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6" name="Прямоугольник 15">
            <a:extLst>
              <a:ext uri="{FF2B5EF4-FFF2-40B4-BE49-F238E27FC236}">
                <a16:creationId xmlns:a16="http://schemas.microsoft.com/office/drawing/2014/main" xmlns="" id="{A9D3DC59-51E5-48AB-A9D6-90C2B59A2A30}"/>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7" name="TextBox 16">
            <a:extLst>
              <a:ext uri="{FF2B5EF4-FFF2-40B4-BE49-F238E27FC236}">
                <a16:creationId xmlns:a16="http://schemas.microsoft.com/office/drawing/2014/main" xmlns="" id="{408C7174-624A-43E9-AA08-9361515816BA}"/>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18" name="CustomShape 1"/>
          <p:cNvSpPr/>
          <p:nvPr/>
        </p:nvSpPr>
        <p:spPr>
          <a:xfrm>
            <a:off x="501084" y="-1193659"/>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2" name="TextBox 1"/>
          <p:cNvSpPr txBox="1"/>
          <p:nvPr/>
        </p:nvSpPr>
        <p:spPr>
          <a:xfrm>
            <a:off x="5731668" y="3865661"/>
            <a:ext cx="590226" cy="307777"/>
          </a:xfrm>
          <a:prstGeom prst="rect">
            <a:avLst/>
          </a:prstGeom>
          <a:noFill/>
        </p:spPr>
        <p:txBody>
          <a:bodyPr wrap="none" rtlCol="0">
            <a:spAutoFit/>
          </a:bodyPr>
          <a:lstStyle/>
          <a:p>
            <a:r>
              <a:rPr lang="ru-RU" sz="1400" dirty="0" smtClean="0">
                <a:latin typeface="Times New Roman" pitchFamily="18" charset="0"/>
                <a:cs typeface="Times New Roman" pitchFamily="18" charset="0"/>
              </a:rPr>
              <a:t>8 115</a:t>
            </a:r>
            <a:endParaRPr lang="ru-RU" sz="1400" dirty="0">
              <a:latin typeface="Times New Roman" pitchFamily="18" charset="0"/>
              <a:cs typeface="Times New Roman" pitchFamily="18" charset="0"/>
            </a:endParaRPr>
          </a:p>
        </p:txBody>
      </p:sp>
      <p:sp>
        <p:nvSpPr>
          <p:cNvPr id="3" name="TextBox 2"/>
          <p:cNvSpPr txBox="1"/>
          <p:nvPr/>
        </p:nvSpPr>
        <p:spPr>
          <a:xfrm>
            <a:off x="7248525" y="3865660"/>
            <a:ext cx="588623" cy="307777"/>
          </a:xfrm>
          <a:prstGeom prst="rect">
            <a:avLst/>
          </a:prstGeom>
          <a:noFill/>
        </p:spPr>
        <p:txBody>
          <a:bodyPr wrap="none" rtlCol="0">
            <a:spAutoFit/>
          </a:bodyPr>
          <a:lstStyle/>
          <a:p>
            <a:r>
              <a:rPr lang="ru-RU" sz="1400" dirty="0" smtClean="0">
                <a:latin typeface="Times New Roman" pitchFamily="18" charset="0"/>
                <a:cs typeface="Times New Roman" pitchFamily="18" charset="0"/>
              </a:rPr>
              <a:t>4 000</a:t>
            </a:r>
            <a:endParaRPr lang="ru-RU" sz="1400" dirty="0">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3107531" y="238631"/>
            <a:ext cx="49680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strike="noStrike" spc="-1" dirty="0">
                <a:uFill>
                  <a:solidFill>
                    <a:srgbClr val="FFFFFF"/>
                  </a:solidFill>
                </a:uFill>
                <a:latin typeface="Times New Roman" panose="02020603050405020304" pitchFamily="18" charset="0"/>
                <a:cs typeface="Times New Roman" panose="02020603050405020304" pitchFamily="18" charset="0"/>
              </a:rPr>
              <a:t>Ключевые сроки</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8" name="Table 6"/>
          <p:cNvGraphicFramePr/>
          <p:nvPr>
            <p:extLst>
              <p:ext uri="{D42A27DB-BD31-4B8C-83A1-F6EECF244321}">
                <p14:modId xmlns:p14="http://schemas.microsoft.com/office/powerpoint/2010/main" xmlns="" val="2745569916"/>
              </p:ext>
            </p:extLst>
          </p:nvPr>
        </p:nvGraphicFramePr>
        <p:xfrm>
          <a:off x="788194" y="1386547"/>
          <a:ext cx="7402248" cy="4044794"/>
        </p:xfrm>
        <a:graphic>
          <a:graphicData uri="http://schemas.openxmlformats.org/drawingml/2006/table">
            <a:tbl>
              <a:tblPr>
                <a:tableStyleId>{E8B1032C-EA38-4F05-BA0D-38AFFFC7BED3}</a:tableStyleId>
              </a:tblPr>
              <a:tblGrid>
                <a:gridCol w="4489273">
                  <a:extLst>
                    <a:ext uri="{9D8B030D-6E8A-4147-A177-3AD203B41FA5}">
                      <a16:colId xmlns:a16="http://schemas.microsoft.com/office/drawing/2014/main" xmlns="" val="20000"/>
                    </a:ext>
                  </a:extLst>
                </a:gridCol>
                <a:gridCol w="1508029">
                  <a:extLst>
                    <a:ext uri="{9D8B030D-6E8A-4147-A177-3AD203B41FA5}">
                      <a16:colId xmlns:a16="http://schemas.microsoft.com/office/drawing/2014/main" xmlns="" val="20001"/>
                    </a:ext>
                  </a:extLst>
                </a:gridCol>
                <a:gridCol w="1404946">
                  <a:extLst>
                    <a:ext uri="{9D8B030D-6E8A-4147-A177-3AD203B41FA5}">
                      <a16:colId xmlns:a16="http://schemas.microsoft.com/office/drawing/2014/main" xmlns="" val="20002"/>
                    </a:ext>
                  </a:extLst>
                </a:gridCol>
              </a:tblGrid>
              <a:tr h="573701">
                <a:tc>
                  <a:txBody>
                    <a:bodyPr/>
                    <a:lstStyle/>
                    <a:p>
                      <a:pPr algn="ctr">
                        <a:lnSpc>
                          <a:spcPct val="100000"/>
                        </a:lnSpc>
                      </a:pPr>
                      <a:r>
                        <a:rPr lang="ru-RU" sz="1600" strike="noStrike" spc="-1" dirty="0">
                          <a:uFill>
                            <a:solidFill>
                              <a:srgbClr val="FFFFFF"/>
                            </a:solidFill>
                          </a:uFill>
                        </a:rPr>
                        <a:t>Фаза проекта </a:t>
                      </a:r>
                      <a:endParaRPr lang="ru-RU" sz="1600" b="1" strike="noStrike" spc="-1" dirty="0">
                        <a:solidFill>
                          <a:srgbClr val="FFFFFF"/>
                        </a:solidFill>
                        <a:uFill>
                          <a:solidFill>
                            <a:srgbClr val="FFFFFF"/>
                          </a:solidFill>
                        </a:uFill>
                        <a:latin typeface="Calibri" panose="020F0502020204030204"/>
                      </a:endParaRPr>
                    </a:p>
                  </a:txBody>
                  <a:tcPr/>
                </a:tc>
                <a:tc>
                  <a:txBody>
                    <a:bodyPr/>
                    <a:lstStyle/>
                    <a:p>
                      <a:pPr algn="ctr">
                        <a:lnSpc>
                          <a:spcPct val="100000"/>
                        </a:lnSpc>
                      </a:pPr>
                      <a:r>
                        <a:rPr lang="ru-RU" sz="1600" strike="noStrike" spc="-1">
                          <a:uFill>
                            <a:solidFill>
                              <a:srgbClr val="FFFFFF"/>
                            </a:solidFill>
                          </a:uFill>
                        </a:rPr>
                        <a:t>Начало</a:t>
                      </a:r>
                      <a:endParaRPr lang="ru-RU" sz="1600" b="1" strike="noStrike" spc="-1">
                        <a:solidFill>
                          <a:srgbClr val="FFFFFF"/>
                        </a:solidFill>
                        <a:uFill>
                          <a:solidFill>
                            <a:srgbClr val="FFFFFF"/>
                          </a:solidFill>
                        </a:uFill>
                        <a:latin typeface="Calibri" panose="020F0502020204030204"/>
                      </a:endParaRPr>
                    </a:p>
                  </a:txBody>
                  <a:tcPr/>
                </a:tc>
                <a:tc>
                  <a:txBody>
                    <a:bodyPr/>
                    <a:lstStyle/>
                    <a:p>
                      <a:pPr algn="ctr">
                        <a:lnSpc>
                          <a:spcPct val="100000"/>
                        </a:lnSpc>
                      </a:pPr>
                      <a:r>
                        <a:rPr lang="ru-RU" sz="1600" strike="noStrike" spc="-1">
                          <a:uFill>
                            <a:solidFill>
                              <a:srgbClr val="FFFFFF"/>
                            </a:solidFill>
                          </a:uFill>
                        </a:rPr>
                        <a:t>Окончание</a:t>
                      </a:r>
                      <a:endParaRPr lang="ru-RU" sz="1600" b="1" strike="noStrike" spc="-1">
                        <a:solidFill>
                          <a:srgbClr val="FFFFFF"/>
                        </a:solidFill>
                        <a:uFill>
                          <a:solidFill>
                            <a:srgbClr val="FFFFFF"/>
                          </a:solidFill>
                        </a:uFill>
                        <a:latin typeface="Calibri" panose="020F0502020204030204"/>
                      </a:endParaRPr>
                    </a:p>
                  </a:txBody>
                  <a:tcPr/>
                </a:tc>
                <a:extLst>
                  <a:ext uri="{0D108BD9-81ED-4DB2-BD59-A6C34878D82A}">
                    <a16:rowId xmlns:a16="http://schemas.microsoft.com/office/drawing/2014/main" xmlns="" val="10000"/>
                  </a:ext>
                </a:extLst>
              </a:tr>
              <a:tr h="548030">
                <a:tc>
                  <a:txBody>
                    <a:bodyPr/>
                    <a:lstStyle/>
                    <a:p>
                      <a:pPr>
                        <a:lnSpc>
                          <a:spcPct val="100000"/>
                        </a:lnSpc>
                      </a:pPr>
                      <a:r>
                        <a:rPr lang="en-US" sz="14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1.</a:t>
                      </a:r>
                      <a:r>
                        <a:rPr lang="en-US" sz="1400" strike="noStrike" spc="-1" baseline="0"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 </a:t>
                      </a:r>
                      <a:r>
                        <a:rPr lang="en-US" sz="14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 </a:t>
                      </a:r>
                      <a:r>
                        <a:rPr lang="ru-RU" sz="14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Подготовка и открытие проекта</a:t>
                      </a:r>
                    </a:p>
                    <a:p>
                      <a:pPr>
                        <a:lnSpc>
                          <a:spcPct val="100000"/>
                        </a:lnSpc>
                        <a:buFontTx/>
                        <a:buChar char="-"/>
                      </a:pPr>
                      <a:r>
                        <a:rPr lang="ru-RU" sz="1400" strike="noStrike" spc="-1" baseline="0"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з</a:t>
                      </a:r>
                      <a:r>
                        <a:rPr lang="ru-RU" sz="14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ащита паспорта проекта</a:t>
                      </a:r>
                    </a:p>
                    <a:p>
                      <a:pPr>
                        <a:lnSpc>
                          <a:spcPct val="100000"/>
                        </a:lnSpc>
                      </a:pPr>
                      <a:endParaRPr lang="ru-RU" sz="1400" strike="noStrike" spc="-1" dirty="0">
                        <a:solidFill>
                          <a:srgbClr val="000000"/>
                        </a:solidFill>
                        <a:uFill>
                          <a:solidFill>
                            <a:srgbClr val="FFFFFF"/>
                          </a:solidFill>
                        </a:uFill>
                        <a:latin typeface="Times New Roman" panose="02020603050405020304"/>
                      </a:endParaRPr>
                    </a:p>
                  </a:txBody>
                  <a:tcPr/>
                </a:tc>
                <a:tc>
                  <a:txBody>
                    <a:bodyPr/>
                    <a:lstStyle/>
                    <a:p>
                      <a:pPr algn="ctr">
                        <a:lnSpc>
                          <a:spcPct val="100000"/>
                        </a:lnSpc>
                      </a:pPr>
                      <a:r>
                        <a:rPr lang="ru-RU" sz="1400" strike="noStrike" spc="-1" dirty="0" smtClean="0">
                          <a:solidFill>
                            <a:srgbClr val="000000"/>
                          </a:solidFill>
                          <a:uFill>
                            <a:solidFill>
                              <a:srgbClr val="FFFFFF"/>
                            </a:solidFill>
                          </a:uFill>
                          <a:latin typeface="Times New Roman" panose="02020603050405020304"/>
                        </a:rPr>
                        <a:t>2 марта 2020</a:t>
                      </a:r>
                      <a:endParaRPr lang="ru-RU" sz="1400" strike="noStrike" spc="-1" dirty="0">
                        <a:solidFill>
                          <a:srgbClr val="000000"/>
                        </a:solidFill>
                        <a:uFill>
                          <a:solidFill>
                            <a:srgbClr val="FFFFFF"/>
                          </a:solidFill>
                        </a:uFill>
                        <a:latin typeface="Times New Roman" panose="02020603050405020304"/>
                      </a:endParaRPr>
                    </a:p>
                  </a:txBody>
                  <a:tcPr/>
                </a:tc>
                <a:tc>
                  <a:txBody>
                    <a:bodyPr/>
                    <a:lstStyle/>
                    <a:p>
                      <a:pPr algn="ctr">
                        <a:lnSpc>
                          <a:spcPct val="100000"/>
                        </a:lnSpc>
                      </a:pPr>
                      <a:r>
                        <a:rPr lang="ru-RU" sz="1400" strike="noStrike" spc="-1" dirty="0" smtClean="0">
                          <a:solidFill>
                            <a:srgbClr val="000000"/>
                          </a:solidFill>
                          <a:uFill>
                            <a:solidFill>
                              <a:srgbClr val="FFFFFF"/>
                            </a:solidFill>
                          </a:uFill>
                          <a:latin typeface="Times New Roman" panose="02020603050405020304"/>
                        </a:rPr>
                        <a:t>27 марта 2020</a:t>
                      </a:r>
                      <a:endParaRPr lang="ru-RU" sz="1400" strike="noStrike" spc="-1" dirty="0">
                        <a:solidFill>
                          <a:srgbClr val="000000"/>
                        </a:solidFill>
                        <a:uFill>
                          <a:solidFill>
                            <a:srgbClr val="FFFFFF"/>
                          </a:solidFill>
                        </a:uFill>
                        <a:latin typeface="Times New Roman" panose="02020603050405020304"/>
                      </a:endParaRPr>
                    </a:p>
                  </a:txBody>
                  <a:tcPr/>
                </a:tc>
                <a:extLst>
                  <a:ext uri="{0D108BD9-81ED-4DB2-BD59-A6C34878D82A}">
                    <a16:rowId xmlns:a16="http://schemas.microsoft.com/office/drawing/2014/main" xmlns="" val="10001"/>
                  </a:ext>
                </a:extLst>
              </a:tr>
              <a:tr h="548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2. </a:t>
                      </a:r>
                      <a:r>
                        <a:rPr lang="ru-RU" sz="14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Диагностика</a:t>
                      </a:r>
                      <a:r>
                        <a:rPr lang="ru-RU" sz="1400" strike="noStrike" spc="-1" baseline="0"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 и целевое состояние</a:t>
                      </a:r>
                    </a:p>
                    <a:p>
                      <a:pPr>
                        <a:lnSpc>
                          <a:spcPct val="100000"/>
                        </a:lnSpc>
                      </a:pPr>
                      <a:endParaRPr lang="ru-RU" sz="1400" strike="noStrike" spc="-1" dirty="0">
                        <a:solidFill>
                          <a:srgbClr val="000000"/>
                        </a:solidFill>
                        <a:uFill>
                          <a:solidFill>
                            <a:srgbClr val="FFFFFF"/>
                          </a:solidFill>
                        </a:uFill>
                        <a:latin typeface="Times New Roman" panose="02020603050405020304"/>
                      </a:endParaRPr>
                    </a:p>
                  </a:txBody>
                  <a:tcPr/>
                </a:tc>
                <a:tc>
                  <a:txBody>
                    <a:bodyPr/>
                    <a:lstStyle/>
                    <a:p>
                      <a:pPr algn="ctr">
                        <a:lnSpc>
                          <a:spcPct val="100000"/>
                        </a:lnSpc>
                      </a:pPr>
                      <a:r>
                        <a:rPr lang="ru-RU" sz="1400" strike="noStrike" spc="-1" dirty="0" smtClean="0">
                          <a:solidFill>
                            <a:srgbClr val="000000"/>
                          </a:solidFill>
                          <a:uFill>
                            <a:solidFill>
                              <a:srgbClr val="FFFFFF"/>
                            </a:solidFill>
                          </a:uFill>
                          <a:latin typeface="Times New Roman" panose="02020603050405020304"/>
                        </a:rPr>
                        <a:t>30</a:t>
                      </a:r>
                      <a:r>
                        <a:rPr lang="ru-RU" sz="1400" strike="noStrike" spc="-1" baseline="0" dirty="0" smtClean="0">
                          <a:solidFill>
                            <a:srgbClr val="000000"/>
                          </a:solidFill>
                          <a:uFill>
                            <a:solidFill>
                              <a:srgbClr val="FFFFFF"/>
                            </a:solidFill>
                          </a:uFill>
                          <a:latin typeface="Times New Roman" panose="02020603050405020304"/>
                        </a:rPr>
                        <a:t> марта 2020</a:t>
                      </a:r>
                      <a:endParaRPr lang="ru-RU" sz="1400" strike="noStrike" spc="-1" dirty="0">
                        <a:solidFill>
                          <a:srgbClr val="000000"/>
                        </a:solidFill>
                        <a:uFill>
                          <a:solidFill>
                            <a:srgbClr val="FFFFFF"/>
                          </a:solidFill>
                        </a:uFill>
                        <a:latin typeface="Times New Roman" panose="02020603050405020304"/>
                      </a:endParaRPr>
                    </a:p>
                  </a:txBody>
                  <a:tcPr/>
                </a:tc>
                <a:tc>
                  <a:txBody>
                    <a:bodyPr/>
                    <a:lstStyle/>
                    <a:p>
                      <a:pPr algn="ctr">
                        <a:lnSpc>
                          <a:spcPct val="100000"/>
                        </a:lnSpc>
                      </a:pPr>
                      <a:r>
                        <a:rPr lang="ru-RU" sz="1400" strike="noStrike" spc="-1" dirty="0" smtClean="0">
                          <a:solidFill>
                            <a:srgbClr val="000000"/>
                          </a:solidFill>
                          <a:uFill>
                            <a:solidFill>
                              <a:srgbClr val="FFFFFF"/>
                            </a:solidFill>
                          </a:uFill>
                          <a:latin typeface="Times New Roman" panose="02020603050405020304"/>
                        </a:rPr>
                        <a:t>27 апреля 2020</a:t>
                      </a:r>
                      <a:endParaRPr lang="ru-RU" sz="1400" strike="noStrike" spc="-1" dirty="0">
                        <a:solidFill>
                          <a:srgbClr val="000000"/>
                        </a:solidFill>
                        <a:uFill>
                          <a:solidFill>
                            <a:srgbClr val="FFFFFF"/>
                          </a:solidFill>
                        </a:uFill>
                        <a:latin typeface="Times New Roman" panose="02020603050405020304"/>
                      </a:endParaRPr>
                    </a:p>
                  </a:txBody>
                  <a:tcPr/>
                </a:tc>
                <a:extLst>
                  <a:ext uri="{0D108BD9-81ED-4DB2-BD59-A6C34878D82A}">
                    <a16:rowId xmlns:a16="http://schemas.microsoft.com/office/drawing/2014/main" xmlns="" val="10002"/>
                  </a:ext>
                </a:extLst>
              </a:tr>
              <a:tr h="547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imes New Roman" panose="02020603050405020304" pitchFamily="18" charset="0"/>
                          <a:cs typeface="Times New Roman" panose="02020603050405020304" pitchFamily="18" charset="0"/>
                        </a:rPr>
                        <a:t>3. </a:t>
                      </a:r>
                      <a:r>
                        <a:rPr lang="ru-RU" sz="1400" dirty="0" smtClean="0">
                          <a:latin typeface="Times New Roman" panose="02020603050405020304" pitchFamily="18" charset="0"/>
                          <a:cs typeface="Times New Roman" panose="02020603050405020304" pitchFamily="18" charset="0"/>
                        </a:rPr>
                        <a:t>Внедрение</a:t>
                      </a:r>
                    </a:p>
                    <a:p>
                      <a:pPr>
                        <a:lnSpc>
                          <a:spcPct val="100000"/>
                        </a:lnSpc>
                      </a:pPr>
                      <a:endParaRPr lang="ru-RU" sz="1400" strike="noStrike" spc="-1" dirty="0">
                        <a:solidFill>
                          <a:srgbClr val="000000"/>
                        </a:solidFill>
                        <a:uFill>
                          <a:solidFill>
                            <a:srgbClr val="FFFFFF"/>
                          </a:solidFill>
                        </a:uFill>
                        <a:latin typeface="Times New Roman" panose="02020603050405020304"/>
                      </a:endParaRPr>
                    </a:p>
                  </a:txBody>
                  <a:tcPr/>
                </a:tc>
                <a:tc>
                  <a:txBody>
                    <a:bodyPr/>
                    <a:lstStyle/>
                    <a:p>
                      <a:pPr algn="ctr">
                        <a:lnSpc>
                          <a:spcPct val="100000"/>
                        </a:lnSpc>
                      </a:pPr>
                      <a:r>
                        <a:rPr lang="ru-RU" sz="1400" strike="noStrike" spc="-1" dirty="0" smtClean="0">
                          <a:solidFill>
                            <a:srgbClr val="000000"/>
                          </a:solidFill>
                          <a:uFill>
                            <a:solidFill>
                              <a:srgbClr val="FFFFFF"/>
                            </a:solidFill>
                          </a:uFill>
                          <a:latin typeface="Times New Roman" panose="02020603050405020304"/>
                        </a:rPr>
                        <a:t>28 апреля 2020</a:t>
                      </a:r>
                      <a:endParaRPr lang="ru-RU" sz="1400" strike="noStrike" spc="-1" dirty="0">
                        <a:solidFill>
                          <a:srgbClr val="000000"/>
                        </a:solidFill>
                        <a:uFill>
                          <a:solidFill>
                            <a:srgbClr val="FFFFFF"/>
                          </a:solidFill>
                        </a:uFill>
                        <a:latin typeface="Times New Roman" panose="02020603050405020304"/>
                      </a:endParaRPr>
                    </a:p>
                  </a:txBody>
                  <a:tcPr/>
                </a:tc>
                <a:tc>
                  <a:txBody>
                    <a:bodyPr/>
                    <a:lstStyle/>
                    <a:p>
                      <a:pPr algn="ctr">
                        <a:lnSpc>
                          <a:spcPct val="100000"/>
                        </a:lnSpc>
                      </a:pPr>
                      <a:r>
                        <a:rPr lang="ru-RU" sz="1400" strike="noStrike" spc="-1" dirty="0" smtClean="0">
                          <a:solidFill>
                            <a:srgbClr val="000000"/>
                          </a:solidFill>
                          <a:uFill>
                            <a:solidFill>
                              <a:srgbClr val="FFFFFF"/>
                            </a:solidFill>
                          </a:uFill>
                          <a:latin typeface="Times New Roman" panose="02020603050405020304"/>
                        </a:rPr>
                        <a:t>6 июля 2020</a:t>
                      </a:r>
                      <a:endParaRPr lang="ru-RU" sz="1400" strike="noStrike" spc="-1" dirty="0">
                        <a:solidFill>
                          <a:srgbClr val="000000"/>
                        </a:solidFill>
                        <a:uFill>
                          <a:solidFill>
                            <a:srgbClr val="FFFFFF"/>
                          </a:solidFill>
                        </a:uFill>
                        <a:latin typeface="Times New Roman" panose="02020603050405020304"/>
                      </a:endParaRPr>
                    </a:p>
                  </a:txBody>
                  <a:tcPr/>
                </a:tc>
                <a:extLst>
                  <a:ext uri="{0D108BD9-81ED-4DB2-BD59-A6C34878D82A}">
                    <a16:rowId xmlns:a16="http://schemas.microsoft.com/office/drawing/2014/main" xmlns="" val="10003"/>
                  </a:ext>
                </a:extLst>
              </a:tr>
              <a:tr h="548030">
                <a:tc>
                  <a:txBody>
                    <a:bodyPr/>
                    <a:lstStyle/>
                    <a:p>
                      <a:pPr>
                        <a:lnSpc>
                          <a:spcPct val="100000"/>
                        </a:lnSpc>
                      </a:pPr>
                      <a:r>
                        <a:rPr kumimoji="0" lang="en-US" sz="1400" b="0" i="0" u="none" strike="noStrike" kern="1200" cap="none" spc="0" normalizeH="0" baseline="0" noProof="0" dirty="0" smtClean="0">
                          <a:ln>
                            <a:noFill/>
                          </a:ln>
                          <a:solidFill>
                            <a:prstClr val="black"/>
                          </a:solidFill>
                          <a:effectLst/>
                          <a:uLnTx/>
                          <a:uFillTx/>
                          <a:latin typeface="+mn-lt"/>
                          <a:ea typeface="+mn-ea"/>
                          <a:cs typeface="Times New Roman" panose="02020603050405020304" pitchFamily="18" charset="0"/>
                        </a:rPr>
                        <a:t>3.1 </a:t>
                      </a:r>
                      <a:r>
                        <a:rPr kumimoji="0" lang="ru-RU" sz="1400" b="0" i="0" u="none" strike="noStrike" kern="1200" cap="none" spc="0" normalizeH="0" baseline="0" noProof="0" dirty="0" smtClean="0">
                          <a:ln>
                            <a:noFill/>
                          </a:ln>
                          <a:solidFill>
                            <a:prstClr val="black"/>
                          </a:solidFill>
                          <a:effectLst/>
                          <a:uLnTx/>
                          <a:uFillTx/>
                          <a:latin typeface="+mn-lt"/>
                          <a:ea typeface="+mn-ea"/>
                          <a:cs typeface="Times New Roman" panose="02020603050405020304" pitchFamily="18" charset="0"/>
                        </a:rPr>
                        <a:t>Анализ и исправление ошибок</a:t>
                      </a:r>
                      <a:endParaRPr lang="ru-RU" sz="1400" strike="noStrike" spc="-1" dirty="0">
                        <a:solidFill>
                          <a:srgbClr val="000000"/>
                        </a:solidFill>
                        <a:uFill>
                          <a:solidFill>
                            <a:srgbClr val="FFFFFF"/>
                          </a:solidFill>
                        </a:uFill>
                        <a:latin typeface="Times New Roman" panose="02020603050405020304"/>
                      </a:endParaRPr>
                    </a:p>
                  </a:txBody>
                  <a:tcPr/>
                </a:tc>
                <a:tc>
                  <a:txBody>
                    <a:bodyPr/>
                    <a:lstStyle/>
                    <a:p>
                      <a:pPr algn="ctr">
                        <a:lnSpc>
                          <a:spcPct val="100000"/>
                        </a:lnSpc>
                      </a:pPr>
                      <a:r>
                        <a:rPr lang="ru-RU" sz="1400" strike="noStrike" spc="-1" dirty="0" smtClean="0">
                          <a:solidFill>
                            <a:srgbClr val="000000"/>
                          </a:solidFill>
                          <a:uFill>
                            <a:solidFill>
                              <a:srgbClr val="FFFFFF"/>
                            </a:solidFill>
                          </a:uFill>
                          <a:latin typeface="Times New Roman" panose="02020603050405020304"/>
                        </a:rPr>
                        <a:t>6 июля 2020</a:t>
                      </a:r>
                      <a:endParaRPr lang="ru-RU" sz="1400" strike="noStrike" spc="-1" dirty="0">
                        <a:solidFill>
                          <a:srgbClr val="000000"/>
                        </a:solidFill>
                        <a:uFill>
                          <a:solidFill>
                            <a:srgbClr val="FFFFFF"/>
                          </a:solidFill>
                        </a:uFill>
                        <a:latin typeface="Times New Roman" panose="02020603050405020304"/>
                      </a:endParaRPr>
                    </a:p>
                  </a:txBody>
                  <a:tcPr/>
                </a:tc>
                <a:tc>
                  <a:txBody>
                    <a:bodyPr/>
                    <a:lstStyle/>
                    <a:p>
                      <a:pPr algn="ctr">
                        <a:lnSpc>
                          <a:spcPct val="100000"/>
                        </a:lnSpc>
                      </a:pPr>
                      <a:r>
                        <a:rPr lang="ru-RU" sz="1400" strike="noStrike" spc="-1" dirty="0" smtClean="0">
                          <a:solidFill>
                            <a:srgbClr val="000000"/>
                          </a:solidFill>
                          <a:uFill>
                            <a:solidFill>
                              <a:srgbClr val="FFFFFF"/>
                            </a:solidFill>
                          </a:uFill>
                          <a:latin typeface="Times New Roman" panose="02020603050405020304"/>
                        </a:rPr>
                        <a:t>10 июля 2020</a:t>
                      </a:r>
                      <a:endParaRPr lang="ru-RU" sz="1400" strike="noStrike" spc="-1" dirty="0">
                        <a:solidFill>
                          <a:srgbClr val="000000"/>
                        </a:solidFill>
                        <a:uFill>
                          <a:solidFill>
                            <a:srgbClr val="FFFFFF"/>
                          </a:solidFill>
                        </a:uFill>
                        <a:latin typeface="Times New Roman" panose="02020603050405020304"/>
                      </a:endParaRPr>
                    </a:p>
                  </a:txBody>
                  <a:tcPr/>
                </a:tc>
                <a:extLst>
                  <a:ext uri="{0D108BD9-81ED-4DB2-BD59-A6C34878D82A}">
                    <a16:rowId xmlns:a16="http://schemas.microsoft.com/office/drawing/2014/main" xmlns="" val="1497998221"/>
                  </a:ext>
                </a:extLst>
              </a:tr>
              <a:tr h="548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4. </a:t>
                      </a:r>
                      <a:r>
                        <a:rPr lang="ru-RU" sz="14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Закрепление</a:t>
                      </a:r>
                      <a:r>
                        <a:rPr lang="ru-RU" sz="1400" strike="noStrike" spc="-1" baseline="0"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 результатов и закрытие проекта</a:t>
                      </a:r>
                    </a:p>
                    <a:p>
                      <a:pPr>
                        <a:lnSpc>
                          <a:spcPct val="100000"/>
                        </a:lnSpc>
                      </a:pPr>
                      <a:endParaRPr lang="ru-RU" sz="1400" strike="noStrike" spc="-1" dirty="0">
                        <a:solidFill>
                          <a:srgbClr val="000000"/>
                        </a:solidFill>
                        <a:uFill>
                          <a:solidFill>
                            <a:srgbClr val="FFFFFF"/>
                          </a:solidFill>
                        </a:uFill>
                        <a:latin typeface="Times New Roman" panose="02020603050405020304"/>
                      </a:endParaRPr>
                    </a:p>
                  </a:txBody>
                  <a:tcPr/>
                </a:tc>
                <a:tc>
                  <a:txBody>
                    <a:bodyPr/>
                    <a:lstStyle/>
                    <a:p>
                      <a:pPr algn="ctr">
                        <a:lnSpc>
                          <a:spcPct val="100000"/>
                        </a:lnSpc>
                      </a:pPr>
                      <a:r>
                        <a:rPr lang="ru-RU" sz="1400" strike="noStrike" spc="-1" dirty="0" smtClean="0">
                          <a:solidFill>
                            <a:srgbClr val="000000"/>
                          </a:solidFill>
                          <a:uFill>
                            <a:solidFill>
                              <a:srgbClr val="FFFFFF"/>
                            </a:solidFill>
                          </a:uFill>
                          <a:latin typeface="Times New Roman" panose="02020603050405020304"/>
                        </a:rPr>
                        <a:t>11 июля 2020</a:t>
                      </a:r>
                      <a:endParaRPr lang="ru-RU" sz="1400" strike="noStrike" spc="-1" dirty="0">
                        <a:solidFill>
                          <a:srgbClr val="000000"/>
                        </a:solidFill>
                        <a:uFill>
                          <a:solidFill>
                            <a:srgbClr val="FFFFFF"/>
                          </a:solidFill>
                        </a:uFill>
                        <a:latin typeface="Times New Roman" panose="02020603050405020304"/>
                      </a:endParaRPr>
                    </a:p>
                  </a:txBody>
                  <a:tcPr/>
                </a:tc>
                <a:tc>
                  <a:txBody>
                    <a:bodyPr/>
                    <a:lstStyle/>
                    <a:p>
                      <a:pPr algn="ctr">
                        <a:lnSpc>
                          <a:spcPct val="100000"/>
                        </a:lnSpc>
                      </a:pPr>
                      <a:r>
                        <a:rPr lang="ru-RU" sz="1400" strike="noStrike" spc="-1" dirty="0" smtClean="0">
                          <a:solidFill>
                            <a:srgbClr val="000000"/>
                          </a:solidFill>
                          <a:uFill>
                            <a:solidFill>
                              <a:srgbClr val="FFFFFF"/>
                            </a:solidFill>
                          </a:uFill>
                          <a:latin typeface="Times New Roman" panose="02020603050405020304"/>
                        </a:rPr>
                        <a:t>10 августа 2020</a:t>
                      </a:r>
                      <a:endParaRPr lang="ru-RU" sz="1400" strike="noStrike" spc="-1" dirty="0">
                        <a:solidFill>
                          <a:srgbClr val="000000"/>
                        </a:solidFill>
                        <a:uFill>
                          <a:solidFill>
                            <a:srgbClr val="FFFFFF"/>
                          </a:solidFill>
                        </a:uFill>
                        <a:latin typeface="Times New Roman" panose="02020603050405020304"/>
                      </a:endParaRPr>
                    </a:p>
                  </a:txBody>
                  <a:tcPr/>
                </a:tc>
                <a:extLst>
                  <a:ext uri="{0D108BD9-81ED-4DB2-BD59-A6C34878D82A}">
                    <a16:rowId xmlns:a16="http://schemas.microsoft.com/office/drawing/2014/main" xmlns="" val="10004"/>
                  </a:ext>
                </a:extLst>
              </a:tr>
              <a:tr h="548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spc="-1" baseline="0"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5. </a:t>
                      </a:r>
                      <a:r>
                        <a:rPr lang="ru-RU" sz="1400" strike="noStrike" spc="-1" baseline="0"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Доклад о результатах</a:t>
                      </a:r>
                    </a:p>
                    <a:p>
                      <a:pPr>
                        <a:lnSpc>
                          <a:spcPct val="100000"/>
                        </a:lnSpc>
                      </a:pPr>
                      <a:endParaRPr lang="ru-RU" sz="1400" strike="noStrike" spc="-1" dirty="0">
                        <a:solidFill>
                          <a:srgbClr val="000000"/>
                        </a:solidFill>
                        <a:uFill>
                          <a:solidFill>
                            <a:srgbClr val="FFFFFF"/>
                          </a:solidFill>
                        </a:uFill>
                        <a:latin typeface="Times New Roman" panose="02020603050405020304"/>
                      </a:endParaRPr>
                    </a:p>
                  </a:txBody>
                  <a:tcPr/>
                </a:tc>
                <a:tc>
                  <a:txBody>
                    <a:bodyPr/>
                    <a:lstStyle/>
                    <a:p>
                      <a:pPr algn="ctr">
                        <a:lnSpc>
                          <a:spcPct val="100000"/>
                        </a:lnSpc>
                      </a:pPr>
                      <a:r>
                        <a:rPr lang="ru-RU" sz="1400" strike="noStrike" spc="-1" dirty="0" smtClean="0">
                          <a:solidFill>
                            <a:srgbClr val="000000"/>
                          </a:solidFill>
                          <a:uFill>
                            <a:solidFill>
                              <a:srgbClr val="FFFFFF"/>
                            </a:solidFill>
                          </a:uFill>
                          <a:latin typeface="Times New Roman" panose="02020603050405020304"/>
                        </a:rPr>
                        <a:t>24 августа 2020</a:t>
                      </a:r>
                      <a:endParaRPr lang="ru-RU" sz="1400" strike="noStrike" spc="-1" dirty="0">
                        <a:solidFill>
                          <a:srgbClr val="000000"/>
                        </a:solidFill>
                        <a:uFill>
                          <a:solidFill>
                            <a:srgbClr val="FFFFFF"/>
                          </a:solidFill>
                        </a:uFill>
                        <a:latin typeface="Times New Roman" panose="02020603050405020304"/>
                      </a:endParaRPr>
                    </a:p>
                  </a:txBody>
                  <a:tcPr/>
                </a:tc>
                <a:tc>
                  <a:txBody>
                    <a:bodyPr/>
                    <a:lstStyle/>
                    <a:p>
                      <a:pPr algn="ctr">
                        <a:lnSpc>
                          <a:spcPct val="100000"/>
                        </a:lnSpc>
                      </a:pPr>
                      <a:r>
                        <a:rPr lang="ru-RU" sz="1400" strike="noStrike" spc="-1" dirty="0" smtClean="0">
                          <a:solidFill>
                            <a:srgbClr val="000000"/>
                          </a:solidFill>
                          <a:uFill>
                            <a:solidFill>
                              <a:srgbClr val="FFFFFF"/>
                            </a:solidFill>
                          </a:uFill>
                          <a:latin typeface="Times New Roman" panose="02020603050405020304"/>
                        </a:rPr>
                        <a:t>31</a:t>
                      </a:r>
                      <a:r>
                        <a:rPr lang="ru-RU" sz="1400" strike="noStrike" spc="-1" baseline="0" dirty="0" smtClean="0">
                          <a:solidFill>
                            <a:srgbClr val="000000"/>
                          </a:solidFill>
                          <a:uFill>
                            <a:solidFill>
                              <a:srgbClr val="FFFFFF"/>
                            </a:solidFill>
                          </a:uFill>
                          <a:latin typeface="Times New Roman" panose="02020603050405020304"/>
                        </a:rPr>
                        <a:t> августа 2020</a:t>
                      </a:r>
                      <a:endParaRPr lang="ru-RU" sz="1400" strike="noStrike" spc="-1" dirty="0">
                        <a:solidFill>
                          <a:srgbClr val="000000"/>
                        </a:solidFill>
                        <a:uFill>
                          <a:solidFill>
                            <a:srgbClr val="FFFFFF"/>
                          </a:solidFill>
                        </a:uFill>
                        <a:latin typeface="Times New Roman" panose="02020603050405020304"/>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3163605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1947862" y="210792"/>
            <a:ext cx="6190612" cy="14697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1600" b="1" spc="-1" dirty="0">
                <a:uFill>
                  <a:solidFill>
                    <a:srgbClr val="FFFFFF"/>
                  </a:solidFill>
                </a:uFill>
                <a:latin typeface="Times New Roman" panose="02020603050405020304" pitchFamily="18" charset="0"/>
                <a:cs typeface="Times New Roman" panose="02020603050405020304" pitchFamily="18" charset="0"/>
              </a:rPr>
              <a:t>Приказ ГБУЗ НСО «Кочковская ЦРБ» от </a:t>
            </a:r>
            <a:r>
              <a:rPr lang="en-US" sz="1600" b="1" spc="-1" dirty="0">
                <a:uFill>
                  <a:solidFill>
                    <a:srgbClr val="FFFFFF"/>
                  </a:solidFill>
                </a:uFill>
                <a:latin typeface="Times New Roman" panose="02020603050405020304" pitchFamily="18" charset="0"/>
                <a:cs typeface="Times New Roman" panose="02020603050405020304" pitchFamily="18" charset="0"/>
              </a:rPr>
              <a:t>04</a:t>
            </a:r>
            <a:r>
              <a:rPr lang="ru-RU" sz="1600" b="1" spc="-1" dirty="0">
                <a:uFill>
                  <a:solidFill>
                    <a:srgbClr val="FFFFFF"/>
                  </a:solidFill>
                </a:uFill>
                <a:latin typeface="Times New Roman" panose="02020603050405020304" pitchFamily="18" charset="0"/>
                <a:cs typeface="Times New Roman" panose="02020603050405020304" pitchFamily="18" charset="0"/>
              </a:rPr>
              <a:t>.02.2020</a:t>
            </a:r>
          </a:p>
          <a:p>
            <a:pPr algn="ctr"/>
            <a:r>
              <a:rPr lang="ru-RU" sz="1600" b="1" spc="-1" dirty="0">
                <a:uFill>
                  <a:solidFill>
                    <a:srgbClr val="FFFFFF"/>
                  </a:solidFill>
                </a:uFill>
                <a:latin typeface="Times New Roman" panose="02020603050405020304" pitchFamily="18" charset="0"/>
                <a:cs typeface="Times New Roman" panose="02020603050405020304" pitchFamily="18" charset="0"/>
              </a:rPr>
              <a:t>«О мерах по реализации проекта «Новая модель медицинской организации, оказывающей первичную медико-санитарную помощь» </a:t>
            </a:r>
            <a:r>
              <a:rPr lang="ru-RU" sz="1600" b="1" spc="-1" dirty="0" smtClean="0">
                <a:uFill>
                  <a:solidFill>
                    <a:srgbClr val="FFFFFF"/>
                  </a:solidFill>
                </a:uFill>
                <a:latin typeface="Times New Roman" panose="02020603050405020304" pitchFamily="18" charset="0"/>
                <a:cs typeface="Times New Roman" panose="02020603050405020304" pitchFamily="18" charset="0"/>
              </a:rPr>
              <a:t>в </a:t>
            </a:r>
            <a:r>
              <a:rPr lang="ru-RU" sz="1600" b="1" spc="-1" dirty="0">
                <a:uFill>
                  <a:solidFill>
                    <a:srgbClr val="FFFFFF"/>
                  </a:solidFill>
                </a:uFill>
                <a:latin typeface="Times New Roman" panose="02020603050405020304" pitchFamily="18" charset="0"/>
                <a:cs typeface="Times New Roman" panose="02020603050405020304" pitchFamily="18" charset="0"/>
              </a:rPr>
              <a:t>ГБУЗ НСО «Кочковская ЦРБ» в 2020 году»</a:t>
            </a:r>
          </a:p>
          <a:p>
            <a:pPr algn="r">
              <a:lnSpc>
                <a:spcPct val="100000"/>
              </a:lnSpc>
            </a:pPr>
            <a:endParaRPr lang="ru-RU" sz="1400" spc="-1" dirty="0">
              <a:solidFill>
                <a:srgbClr val="002060"/>
              </a:solidFill>
              <a:uFill>
                <a:solidFill>
                  <a:srgbClr val="FFFFFF"/>
                </a:solidFill>
              </a:uFill>
              <a:latin typeface="Times New Roman" panose="02020603050405020304"/>
            </a:endParaRPr>
          </a:p>
          <a:p>
            <a:pPr algn="r">
              <a:lnSpc>
                <a:spcPct val="100000"/>
              </a:lnSpc>
            </a:pPr>
            <a:endParaRPr lang="ru-RU" sz="1400" spc="-1" dirty="0">
              <a:solidFill>
                <a:srgbClr val="002060"/>
              </a:solidFill>
              <a:uFill>
                <a:solidFill>
                  <a:srgbClr val="FFFFFF"/>
                </a:solidFill>
              </a:uFill>
              <a:latin typeface="Times New Roman" panose="02020603050405020304"/>
            </a:endParaRP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pic>
        <p:nvPicPr>
          <p:cNvPr id="7" name="Рисунок 6"/>
          <p:cNvPicPr>
            <a:picLocks noChangeAspect="1"/>
          </p:cNvPicPr>
          <p:nvPr/>
        </p:nvPicPr>
        <p:blipFill rotWithShape="1">
          <a:blip r:embed="rId4" cstate="print">
            <a:extLst>
              <a:ext uri="{28A0092B-C50C-407E-A947-70E740481C1C}">
                <a14:useLocalDpi xmlns:a14="http://schemas.microsoft.com/office/drawing/2010/main" xmlns="" val="0"/>
              </a:ext>
            </a:extLst>
          </a:blip>
          <a:srcRect l="10729" t="5922" r="10729" b="5557"/>
          <a:stretch/>
        </p:blipFill>
        <p:spPr>
          <a:xfrm>
            <a:off x="3442055" y="1559671"/>
            <a:ext cx="2921204" cy="4653057"/>
          </a:xfrm>
          <a:prstGeom prst="rect">
            <a:avLst/>
          </a:prstGeom>
        </p:spPr>
      </p:pic>
      <p:pic>
        <p:nvPicPr>
          <p:cNvPr id="2" name="Рисунок 1"/>
          <p:cNvPicPr>
            <a:picLocks noChangeAspect="1"/>
          </p:cNvPicPr>
          <p:nvPr/>
        </p:nvPicPr>
        <p:blipFill rotWithShape="1">
          <a:blip r:embed="rId5" cstate="print">
            <a:extLst>
              <a:ext uri="{28A0092B-C50C-407E-A947-70E740481C1C}">
                <a14:useLocalDpi xmlns:a14="http://schemas.microsoft.com/office/drawing/2010/main" xmlns="" val="0"/>
              </a:ext>
            </a:extLst>
          </a:blip>
          <a:srcRect l="8102" t="8148" r="18056" b="33519"/>
          <a:stretch/>
        </p:blipFill>
        <p:spPr>
          <a:xfrm>
            <a:off x="63360" y="1680520"/>
            <a:ext cx="3437754" cy="4144310"/>
          </a:xfrm>
          <a:prstGeom prst="rect">
            <a:avLst/>
          </a:prstGeom>
        </p:spPr>
      </p:pic>
      <p:pic>
        <p:nvPicPr>
          <p:cNvPr id="3" name="Рисунок 2"/>
          <p:cNvPicPr>
            <a:picLocks noChangeAspect="1"/>
          </p:cNvPicPr>
          <p:nvPr/>
        </p:nvPicPr>
        <p:blipFill rotWithShape="1">
          <a:blip r:embed="rId6" cstate="print">
            <a:extLst>
              <a:ext uri="{28A0092B-C50C-407E-A947-70E740481C1C}">
                <a14:useLocalDpi xmlns:a14="http://schemas.microsoft.com/office/drawing/2010/main" xmlns="" val="0"/>
              </a:ext>
            </a:extLst>
          </a:blip>
          <a:srcRect l="10000" t="7179" r="13148" b="6895"/>
          <a:stretch/>
        </p:blipFill>
        <p:spPr>
          <a:xfrm>
            <a:off x="6259696" y="1680520"/>
            <a:ext cx="2871165" cy="4012712"/>
          </a:xfrm>
          <a:prstGeom prst="rect">
            <a:avLst/>
          </a:prstGeom>
        </p:spPr>
      </p:pic>
    </p:spTree>
    <p:extLst>
      <p:ext uri="{BB962C8B-B14F-4D97-AF65-F5344CB8AC3E}">
        <p14:creationId xmlns:p14="http://schemas.microsoft.com/office/powerpoint/2010/main" xmlns="" val="3471720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8" name="CustomShape 5"/>
          <p:cNvSpPr/>
          <p:nvPr/>
        </p:nvSpPr>
        <p:spPr>
          <a:xfrm>
            <a:off x="4992130" y="281724"/>
            <a:ext cx="3378408" cy="5476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Паспорт проекта</a:t>
            </a: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cxnSp>
        <p:nvCxnSpPr>
          <p:cNvPr id="20" name="Прямая соединительная линия 19"/>
          <p:cNvCxnSpPr/>
          <p:nvPr/>
        </p:nvCxnSpPr>
        <p:spPr>
          <a:xfrm flipH="1">
            <a:off x="4665275" y="1466692"/>
            <a:ext cx="5835" cy="474883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Прямоугольник 26">
            <a:extLst>
              <a:ext uri="{FF2B5EF4-FFF2-40B4-BE49-F238E27FC236}">
                <a16:creationId xmlns:a16="http://schemas.microsoft.com/office/drawing/2014/main" xmlns="" id="{1106780B-82F9-4584-AA28-A86548CE2BA4}"/>
              </a:ext>
            </a:extLst>
          </p:cNvPr>
          <p:cNvSpPr/>
          <p:nvPr/>
        </p:nvSpPr>
        <p:spPr>
          <a:xfrm>
            <a:off x="717194" y="1686005"/>
            <a:ext cx="7264271" cy="646331"/>
          </a:xfrm>
          <a:prstGeom prst="rect">
            <a:avLst/>
          </a:prstGeom>
        </p:spPr>
        <p:txBody>
          <a:bodyPr wrap="square">
            <a:spAutoFit/>
          </a:bodyPr>
          <a:lstStyle/>
          <a:p>
            <a:pPr algn="just"/>
            <a:r>
              <a:rPr lang="ru-RU" spc="-1" dirty="0">
                <a:solidFill>
                  <a:srgbClr val="002060"/>
                </a:solidFill>
                <a:uFill>
                  <a:solidFill>
                    <a:srgbClr val="FFFFFF"/>
                  </a:solidFill>
                </a:uFill>
                <a:latin typeface="Times New Roman" panose="02020603050405020304"/>
              </a:rPr>
              <a:t>Сканированный, подписанный руководителем проекта, утвержденный «заказчиком» и согласованный с РЦ ПМСП. </a:t>
            </a:r>
            <a:endParaRPr lang="ru-RU" dirty="0"/>
          </a:p>
        </p:txBody>
      </p:sp>
    </p:spTree>
    <p:extLst>
      <p:ext uri="{BB962C8B-B14F-4D97-AF65-F5344CB8AC3E}">
        <p14:creationId xmlns:p14="http://schemas.microsoft.com/office/powerpoint/2010/main" xmlns="" val="22646408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80"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81"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10" name="Прямоугольник 9">
            <a:extLst>
              <a:ext uri="{FF2B5EF4-FFF2-40B4-BE49-F238E27FC236}">
                <a16:creationId xmlns:a16="http://schemas.microsoft.com/office/drawing/2014/main" xmlns="" id="{B079BE8C-EB62-4FB0-83E1-1350ABEF0D40}"/>
              </a:ext>
            </a:extLst>
          </p:cNvPr>
          <p:cNvSpPr/>
          <p:nvPr/>
        </p:nvSpPr>
        <p:spPr>
          <a:xfrm>
            <a:off x="771632"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sp>
        <p:nvSpPr>
          <p:cNvPr id="11" name="Прямоугольник 10">
            <a:extLst>
              <a:ext uri="{FF2B5EF4-FFF2-40B4-BE49-F238E27FC236}">
                <a16:creationId xmlns:a16="http://schemas.microsoft.com/office/drawing/2014/main" xmlns="" id="{EA502FAE-6D88-40AA-89BD-2F3DD805C056}"/>
              </a:ext>
            </a:extLst>
          </p:cNvPr>
          <p:cNvSpPr/>
          <p:nvPr/>
        </p:nvSpPr>
        <p:spPr>
          <a:xfrm>
            <a:off x="3395769"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sp>
        <p:nvSpPr>
          <p:cNvPr id="12" name="Прямоугольник 11">
            <a:extLst>
              <a:ext uri="{FF2B5EF4-FFF2-40B4-BE49-F238E27FC236}">
                <a16:creationId xmlns:a16="http://schemas.microsoft.com/office/drawing/2014/main" xmlns="" id="{14630B47-E69C-4B11-BEBF-8C8E28968489}"/>
              </a:ext>
            </a:extLst>
          </p:cNvPr>
          <p:cNvSpPr/>
          <p:nvPr/>
        </p:nvSpPr>
        <p:spPr>
          <a:xfrm>
            <a:off x="5972427"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pic>
        <p:nvPicPr>
          <p:cNvPr id="13" name="Рисунок 4">
            <a:extLst>
              <a:ext uri="{FF2B5EF4-FFF2-40B4-BE49-F238E27FC236}">
                <a16:creationId xmlns:a16="http://schemas.microsoft.com/office/drawing/2014/main" xmlns="" id="{7B8B86EB-52C5-4D9C-9BFF-C55CF76A4B41}"/>
              </a:ext>
            </a:extLst>
          </p:cNvPr>
          <p:cNvPicPr/>
          <p:nvPr/>
        </p:nvPicPr>
        <p:blipFill>
          <a:blip r:embed="rId2" cstate="print"/>
          <a:stretch/>
        </p:blipFill>
        <p:spPr>
          <a:xfrm>
            <a:off x="8291764" y="6227531"/>
            <a:ext cx="574771" cy="461665"/>
          </a:xfrm>
          <a:prstGeom prst="rect">
            <a:avLst/>
          </a:prstGeom>
          <a:ln>
            <a:noFill/>
          </a:ln>
        </p:spPr>
      </p:pic>
      <p:sp>
        <p:nvSpPr>
          <p:cNvPr id="2" name="TextBox 1">
            <a:extLst>
              <a:ext uri="{FF2B5EF4-FFF2-40B4-BE49-F238E27FC236}">
                <a16:creationId xmlns:a16="http://schemas.microsoft.com/office/drawing/2014/main" xmlns="" id="{40C32B9D-2666-4A6C-AB06-B7B144A7BCF7}"/>
              </a:ext>
            </a:extLst>
          </p:cNvPr>
          <p:cNvSpPr txBox="1"/>
          <p:nvPr/>
        </p:nvSpPr>
        <p:spPr>
          <a:xfrm>
            <a:off x="2194450" y="113712"/>
            <a:ext cx="45165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Паспорт проекта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_____________________________________</a:t>
            </a:r>
          </a:p>
        </p:txBody>
      </p:sp>
      <p:sp>
        <p:nvSpPr>
          <p:cNvPr id="15" name="CustomShape 6">
            <a:extLst>
              <a:ext uri="{FF2B5EF4-FFF2-40B4-BE49-F238E27FC236}">
                <a16:creationId xmlns:a16="http://schemas.microsoft.com/office/drawing/2014/main" xmlns="" id="{FD912AAF-53B9-4E07-84DD-E3ED23D1B59B}"/>
              </a:ext>
            </a:extLst>
          </p:cNvPr>
          <p:cNvSpPr/>
          <p:nvPr/>
        </p:nvSpPr>
        <p:spPr>
          <a:xfrm>
            <a:off x="128841" y="148299"/>
            <a:ext cx="2058064" cy="82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1" normalizeH="0" baseline="0" noProof="0" dirty="0">
                <a:ln>
                  <a:noFill/>
                </a:ln>
                <a:solidFill>
                  <a:srgbClr val="000000"/>
                </a:solidFill>
                <a:effectLst/>
                <a:uLnTx/>
                <a:uFill>
                  <a:solidFill>
                    <a:srgbClr val="FFFFFF"/>
                  </a:solidFill>
                </a:uFill>
                <a:latin typeface="Arial" panose="020B0604020202020204" pitchFamily="34" charset="0"/>
                <a:cs typeface="Arial" panose="020B0604020202020204" pitchFamily="34" charset="0"/>
              </a:rPr>
              <a:t>УТВЕРЖДАЮ:</a:t>
            </a:r>
          </a:p>
          <a:p>
            <a:r>
              <a:rPr lang="ru-RU" sz="1000" spc="-1" dirty="0">
                <a:solidFill>
                  <a:srgbClr val="000000"/>
                </a:solidFill>
                <a:uFill>
                  <a:solidFill>
                    <a:srgbClr val="FFFFFF"/>
                  </a:solidFill>
                </a:uFill>
                <a:latin typeface="Times New Roman" panose="02020603050405020304"/>
              </a:rPr>
              <a:t>Главный врач ГБУЗ НСО «</a:t>
            </a:r>
            <a:r>
              <a:rPr lang="ru-RU" altLang="ru-RU" sz="1000" spc="-1" dirty="0">
                <a:uFill>
                  <a:solidFill>
                    <a:srgbClr val="FFFFFF"/>
                  </a:solidFill>
                </a:uFill>
                <a:latin typeface="Times New Roman" panose="02020603050405020304" pitchFamily="18" charset="0"/>
                <a:cs typeface="Times New Roman" panose="02020603050405020304" pitchFamily="18" charset="0"/>
              </a:rPr>
              <a:t>Кочковская ЦРБ</a:t>
            </a:r>
            <a:r>
              <a:rPr lang="ru-RU" sz="1000" spc="-1" dirty="0">
                <a:solidFill>
                  <a:srgbClr val="000000"/>
                </a:solidFill>
                <a:uFill>
                  <a:solidFill>
                    <a:srgbClr val="FFFFFF"/>
                  </a:solidFill>
                </a:uFill>
                <a:latin typeface="Times New Roman" panose="02020603050405020304"/>
              </a:rPr>
              <a:t>» </a:t>
            </a:r>
          </a:p>
          <a:p>
            <a:r>
              <a:rPr kumimoji="0" lang="ru-RU" sz="1000" b="0" i="0" u="none" strike="noStrike" kern="1200" cap="none" spc="-1" normalizeH="0" baseline="0" noProof="0" dirty="0" smtClean="0">
                <a:ln>
                  <a:noFill/>
                </a:ln>
                <a:solidFill>
                  <a:srgbClr val="000000"/>
                </a:solidFill>
                <a:effectLst/>
                <a:uLnTx/>
                <a:uFill>
                  <a:solidFill>
                    <a:srgbClr val="FFFFFF"/>
                  </a:solidFill>
                </a:uFill>
                <a:latin typeface="Calibri"/>
                <a:ea typeface="+mn-ea"/>
                <a:cs typeface="+mn-cs"/>
              </a:rPr>
              <a:t>________________</a:t>
            </a:r>
            <a:r>
              <a:rPr lang="ru-RU" sz="1000" spc="-1" dirty="0" err="1">
                <a:solidFill>
                  <a:srgbClr val="000000"/>
                </a:solidFill>
                <a:uFill>
                  <a:solidFill>
                    <a:srgbClr val="FFFFFF"/>
                  </a:solidFill>
                </a:uFill>
                <a:latin typeface="Times New Roman" panose="02020603050405020304"/>
              </a:rPr>
              <a:t>В.В.Новиков</a:t>
            </a:r>
            <a:endParaRPr lang="ru-RU" sz="1000" spc="-1" dirty="0">
              <a:solidFill>
                <a:srgbClr val="000000"/>
              </a:solidFill>
              <a:uFill>
                <a:solidFill>
                  <a:srgbClr val="FFFFFF"/>
                </a:solidFill>
              </a:uFill>
              <a:latin typeface="Times New Roman" panose="020206030504050203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1" normalizeH="0" baseline="0" noProof="0" dirty="0" smtClean="0">
                <a:ln>
                  <a:noFill/>
                </a:ln>
                <a:solidFill>
                  <a:srgbClr val="000000"/>
                </a:solidFill>
                <a:effectLst/>
                <a:uLnTx/>
                <a:uFill>
                  <a:solidFill>
                    <a:srgbClr val="FFFFFF"/>
                  </a:solidFill>
                </a:uFill>
                <a:latin typeface="Calibri"/>
                <a:ea typeface="+mn-ea"/>
                <a:cs typeface="+mn-cs"/>
              </a:rPr>
              <a:t>                           </a:t>
            </a:r>
            <a:r>
              <a:rPr kumimoji="0" lang="ru-RU" sz="1000" b="0" i="0" u="none" strike="noStrike" kern="1200" cap="none" spc="-1" normalizeH="0" baseline="0" noProof="0" dirty="0">
                <a:ln>
                  <a:noFill/>
                </a:ln>
                <a:solidFill>
                  <a:srgbClr val="000000"/>
                </a:solidFill>
                <a:effectLst/>
                <a:uLnTx/>
                <a:uFill>
                  <a:solidFill>
                    <a:srgbClr val="FFFFFF"/>
                  </a:solidFill>
                </a:uFill>
                <a:latin typeface="Calibri"/>
                <a:ea typeface="+mn-ea"/>
                <a:cs typeface="+mn-cs"/>
              </a:rPr>
              <a:t>(подпись)</a:t>
            </a:r>
          </a:p>
        </p:txBody>
      </p:sp>
      <p:sp>
        <p:nvSpPr>
          <p:cNvPr id="16" name="CustomShape 7">
            <a:extLst>
              <a:ext uri="{FF2B5EF4-FFF2-40B4-BE49-F238E27FC236}">
                <a16:creationId xmlns:a16="http://schemas.microsoft.com/office/drawing/2014/main" xmlns="" id="{48967F94-8B95-46E9-808D-9F282A0153E1}"/>
              </a:ext>
            </a:extLst>
          </p:cNvPr>
          <p:cNvSpPr/>
          <p:nvPr/>
        </p:nvSpPr>
        <p:spPr>
          <a:xfrm>
            <a:off x="6724408" y="251148"/>
            <a:ext cx="2106360" cy="82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1" normalizeH="0" baseline="0" noProof="0" dirty="0">
                <a:ln>
                  <a:noFill/>
                </a:ln>
                <a:solidFill>
                  <a:srgbClr val="000000"/>
                </a:solidFill>
                <a:effectLst/>
                <a:uLnTx/>
                <a:uFill>
                  <a:solidFill>
                    <a:srgbClr val="FFFFFF"/>
                  </a:solidFill>
                </a:uFill>
                <a:latin typeface="Calibri"/>
                <a:ea typeface="+mn-ea"/>
                <a:cs typeface="+mn-cs"/>
              </a:rPr>
              <a:t>Согласовано:</a:t>
            </a:r>
          </a:p>
          <a:p>
            <a:pPr algn="r"/>
            <a:r>
              <a:rPr lang="ru-RU" sz="1000" spc="-1" dirty="0">
                <a:solidFill>
                  <a:srgbClr val="000000"/>
                </a:solidFill>
                <a:uFill>
                  <a:solidFill>
                    <a:srgbClr val="FFFFFF"/>
                  </a:solidFill>
                </a:uFill>
                <a:latin typeface="Times New Roman" panose="02020603050405020304"/>
              </a:rPr>
              <a:t>Руководитель РЦ ПМСП</a:t>
            </a:r>
          </a:p>
          <a:p>
            <a:r>
              <a:rPr kumimoji="0" lang="ru-RU" sz="1000" b="0" i="0" u="none" strike="noStrike" kern="1200" cap="none" spc="-1" normalizeH="0" baseline="0" noProof="0" dirty="0" smtClean="0">
                <a:ln>
                  <a:noFill/>
                </a:ln>
                <a:solidFill>
                  <a:srgbClr val="000000"/>
                </a:solidFill>
                <a:effectLst/>
                <a:uLnTx/>
                <a:uFill>
                  <a:solidFill>
                    <a:srgbClr val="FFFFFF"/>
                  </a:solidFill>
                </a:uFill>
                <a:latin typeface="Calibri"/>
                <a:ea typeface="+mn-ea"/>
                <a:cs typeface="+mn-cs"/>
              </a:rPr>
              <a:t>________________</a:t>
            </a:r>
            <a:r>
              <a:rPr lang="ru-RU" sz="1000" spc="-1" dirty="0">
                <a:solidFill>
                  <a:srgbClr val="000000"/>
                </a:solidFill>
                <a:uFill>
                  <a:solidFill>
                    <a:srgbClr val="FFFFFF"/>
                  </a:solidFill>
                </a:uFill>
                <a:latin typeface="Times New Roman" panose="02020603050405020304"/>
              </a:rPr>
              <a:t>Е..В. Белугина</a:t>
            </a:r>
          </a:p>
          <a:p>
            <a:pPr marL="0" marR="0" lvl="0" indent="0"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1" normalizeH="0" baseline="0" noProof="0" dirty="0" smtClean="0">
                <a:ln>
                  <a:noFill/>
                </a:ln>
                <a:solidFill>
                  <a:srgbClr val="000000"/>
                </a:solidFill>
                <a:effectLst/>
                <a:uLnTx/>
                <a:uFill>
                  <a:solidFill>
                    <a:srgbClr val="FFFFFF"/>
                  </a:solidFill>
                </a:uFill>
                <a:latin typeface="Calibri"/>
                <a:ea typeface="+mn-ea"/>
                <a:cs typeface="+mn-cs"/>
              </a:rPr>
              <a:t>                       </a:t>
            </a:r>
            <a:r>
              <a:rPr kumimoji="0" lang="ru-RU" sz="1000" b="0" i="0" u="none" strike="noStrike" kern="1200" cap="none" spc="-1" normalizeH="0" baseline="0" noProof="0" dirty="0">
                <a:ln>
                  <a:noFill/>
                </a:ln>
                <a:solidFill>
                  <a:srgbClr val="000000"/>
                </a:solidFill>
                <a:effectLst/>
                <a:uLnTx/>
                <a:uFill>
                  <a:solidFill>
                    <a:srgbClr val="FFFFFF"/>
                  </a:solidFill>
                </a:uFill>
                <a:latin typeface="Calibri"/>
                <a:ea typeface="+mn-ea"/>
                <a:cs typeface="+mn-cs"/>
              </a:rPr>
              <a:t>(подпись)</a:t>
            </a:r>
          </a:p>
        </p:txBody>
      </p:sp>
      <p:sp>
        <p:nvSpPr>
          <p:cNvPr id="17" name="CustomShape 8">
            <a:extLst>
              <a:ext uri="{FF2B5EF4-FFF2-40B4-BE49-F238E27FC236}">
                <a16:creationId xmlns:a16="http://schemas.microsoft.com/office/drawing/2014/main" xmlns="" id="{C442ED4F-3F41-4A24-83FB-D974D253583A}"/>
              </a:ext>
            </a:extLst>
          </p:cNvPr>
          <p:cNvSpPr/>
          <p:nvPr/>
        </p:nvSpPr>
        <p:spPr>
          <a:xfrm>
            <a:off x="599057" y="941174"/>
            <a:ext cx="3108960" cy="300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1" normalizeH="0" baseline="0" noProof="0" dirty="0" smtClean="0">
                <a:ln>
                  <a:noFill/>
                </a:ln>
                <a:effectLst/>
                <a:uLnTx/>
                <a:uFill>
                  <a:solidFill>
                    <a:srgbClr val="FFFFFF"/>
                  </a:solidFill>
                </a:uFill>
                <a:latin typeface="Calibri"/>
                <a:ea typeface="+mn-ea"/>
                <a:cs typeface="+mn-cs"/>
              </a:rPr>
              <a:t>Вовлеченные </a:t>
            </a:r>
            <a:r>
              <a:rPr kumimoji="0" lang="ru-RU" sz="1400" b="1" i="0" u="none" strike="noStrike" kern="1200" cap="none" spc="-1" normalizeH="0" baseline="0" noProof="0" dirty="0">
                <a:ln>
                  <a:noFill/>
                </a:ln>
                <a:effectLst/>
                <a:uLnTx/>
                <a:uFill>
                  <a:solidFill>
                    <a:srgbClr val="FFFFFF"/>
                  </a:solidFill>
                </a:uFill>
                <a:latin typeface="Calibri"/>
                <a:ea typeface="+mn-ea"/>
                <a:cs typeface="+mn-cs"/>
              </a:rPr>
              <a:t>лица и рамки проекта</a:t>
            </a:r>
            <a:endParaRPr kumimoji="0" sz="1800" b="0" i="0" u="none" strike="noStrike" kern="1200" cap="none" spc="0" normalizeH="0" baseline="0" noProof="0" dirty="0">
              <a:ln>
                <a:noFill/>
              </a:ln>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CustomShape 13">
            <a:extLst>
              <a:ext uri="{FF2B5EF4-FFF2-40B4-BE49-F238E27FC236}">
                <a16:creationId xmlns:a16="http://schemas.microsoft.com/office/drawing/2014/main" xmlns="" id="{B0E221C6-2646-465F-AD13-8D34CADF8B1A}"/>
              </a:ext>
            </a:extLst>
          </p:cNvPr>
          <p:cNvSpPr/>
          <p:nvPr/>
        </p:nvSpPr>
        <p:spPr>
          <a:xfrm>
            <a:off x="5016968" y="783876"/>
            <a:ext cx="338364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1" normalizeH="0" baseline="0" noProof="0" dirty="0" smtClean="0">
                <a:ln>
                  <a:noFill/>
                </a:ln>
                <a:effectLst/>
                <a:uLnTx/>
                <a:uFill>
                  <a:solidFill>
                    <a:srgbClr val="FFFFFF"/>
                  </a:solidFill>
                </a:uFill>
                <a:latin typeface="Calibri"/>
                <a:ea typeface="+mn-ea"/>
                <a:cs typeface="+mn-cs"/>
              </a:rPr>
              <a:t>Обоснование выбора </a:t>
            </a:r>
            <a:r>
              <a:rPr kumimoji="0" lang="ru-RU" sz="1400" b="1" i="0" u="none" strike="noStrike" kern="1200" cap="none" spc="-1" normalizeH="0" baseline="0" noProof="0" dirty="0">
                <a:ln>
                  <a:noFill/>
                </a:ln>
                <a:effectLst/>
                <a:uLnTx/>
                <a:uFill>
                  <a:solidFill>
                    <a:srgbClr val="FFFFFF"/>
                  </a:solidFill>
                </a:uFill>
                <a:latin typeface="Calibri"/>
                <a:ea typeface="+mn-ea"/>
                <a:cs typeface="+mn-cs"/>
              </a:rPr>
              <a:t>проекта</a:t>
            </a:r>
          </a:p>
        </p:txBody>
      </p:sp>
      <p:cxnSp>
        <p:nvCxnSpPr>
          <p:cNvPr id="5" name="Прямая соединительная линия 4">
            <a:extLst>
              <a:ext uri="{FF2B5EF4-FFF2-40B4-BE49-F238E27FC236}">
                <a16:creationId xmlns:a16="http://schemas.microsoft.com/office/drawing/2014/main" xmlns="" id="{F525436B-54CF-4328-AF56-85DF6676494B}"/>
              </a:ext>
            </a:extLst>
          </p:cNvPr>
          <p:cNvCxnSpPr>
            <a:cxnSpLocks/>
          </p:cNvCxnSpPr>
          <p:nvPr/>
        </p:nvCxnSpPr>
        <p:spPr>
          <a:xfrm>
            <a:off x="4660900" y="987840"/>
            <a:ext cx="0" cy="53329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a:extLst>
              <a:ext uri="{FF2B5EF4-FFF2-40B4-BE49-F238E27FC236}">
                <a16:creationId xmlns:a16="http://schemas.microsoft.com/office/drawing/2014/main" xmlns="" id="{9296207C-2A79-4765-B0C3-370CA2656C80}"/>
              </a:ext>
            </a:extLst>
          </p:cNvPr>
          <p:cNvCxnSpPr/>
          <p:nvPr/>
        </p:nvCxnSpPr>
        <p:spPr>
          <a:xfrm>
            <a:off x="0" y="3624950"/>
            <a:ext cx="9144000" cy="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115FAAB5-B235-48C9-A165-35F463809DDF}"/>
              </a:ext>
            </a:extLst>
          </p:cNvPr>
          <p:cNvSpPr txBox="1"/>
          <p:nvPr/>
        </p:nvSpPr>
        <p:spPr>
          <a:xfrm>
            <a:off x="161786" y="1241347"/>
            <a:ext cx="4260200" cy="3185487"/>
          </a:xfrm>
          <a:prstGeom prst="rect">
            <a:avLst/>
          </a:prstGeom>
          <a:noFill/>
        </p:spPr>
        <p:txBody>
          <a:bodyPr wrap="square" rtlCol="0">
            <a:spAutoFit/>
          </a:bodyPr>
          <a:lstStyle/>
          <a:p>
            <a:pPr algn="just"/>
            <a:r>
              <a:rPr lang="ru-RU" sz="900" u="sng" dirty="0">
                <a:latin typeface="Times New Roman" panose="02020603050405020304" pitchFamily="18" charset="0"/>
                <a:cs typeface="Times New Roman" panose="02020603050405020304" pitchFamily="18" charset="0"/>
              </a:rPr>
              <a:t>Заказчик проекта</a:t>
            </a:r>
            <a:r>
              <a:rPr lang="ru-RU" sz="900" dirty="0">
                <a:latin typeface="Times New Roman" panose="02020603050405020304" pitchFamily="18" charset="0"/>
                <a:cs typeface="Times New Roman" panose="02020603050405020304" pitchFamily="18" charset="0"/>
              </a:rPr>
              <a:t>: главный врач ГБУЗ НСО «</a:t>
            </a:r>
            <a:r>
              <a:rPr lang="ru-RU" altLang="ru-RU" sz="900" spc="-1" dirty="0">
                <a:uFill>
                  <a:solidFill>
                    <a:srgbClr val="FFFFFF"/>
                  </a:solidFill>
                </a:uFill>
                <a:latin typeface="Times New Roman" panose="02020603050405020304" pitchFamily="18" charset="0"/>
                <a:cs typeface="Times New Roman" panose="02020603050405020304" pitchFamily="18" charset="0"/>
              </a:rPr>
              <a:t>Кочковская ЦРБ</a:t>
            </a:r>
            <a:r>
              <a:rPr lang="ru-RU" sz="900" dirty="0">
                <a:latin typeface="Times New Roman" panose="02020603050405020304" pitchFamily="18" charset="0"/>
                <a:cs typeface="Times New Roman" panose="02020603050405020304" pitchFamily="18" charset="0"/>
              </a:rPr>
              <a:t>» Новиков В.В.</a:t>
            </a:r>
          </a:p>
          <a:p>
            <a:pPr algn="just"/>
            <a:endParaRPr lang="ru-RU" sz="900" u="sng" dirty="0">
              <a:latin typeface="Times New Roman" panose="02020603050405020304" pitchFamily="18" charset="0"/>
              <a:cs typeface="Times New Roman" panose="02020603050405020304" pitchFamily="18" charset="0"/>
            </a:endParaRPr>
          </a:p>
          <a:p>
            <a:pPr algn="just"/>
            <a:r>
              <a:rPr lang="ru-RU" sz="900" u="sng" dirty="0">
                <a:latin typeface="Times New Roman" panose="02020603050405020304" pitchFamily="18" charset="0"/>
                <a:cs typeface="Times New Roman" panose="02020603050405020304" pitchFamily="18" charset="0"/>
              </a:rPr>
              <a:t>Процесс:</a:t>
            </a:r>
            <a:r>
              <a:rPr lang="ru-RU" sz="900" dirty="0">
                <a:latin typeface="Times New Roman" panose="02020603050405020304" pitchFamily="18" charset="0"/>
                <a:cs typeface="Times New Roman" panose="02020603050405020304" pitchFamily="18" charset="0"/>
              </a:rPr>
              <a:t> «Оптимизация работы со штрафными санкциями по результатам медико-экономической экспертизы в педиатрическом отделении ГБУЗ НСО «</a:t>
            </a:r>
            <a:r>
              <a:rPr lang="ru-RU" altLang="ru-RU" sz="900" spc="-1" dirty="0">
                <a:uFill>
                  <a:solidFill>
                    <a:srgbClr val="FFFFFF"/>
                  </a:solidFill>
                </a:uFill>
                <a:latin typeface="Times New Roman" panose="02020603050405020304" pitchFamily="18" charset="0"/>
                <a:cs typeface="Times New Roman" panose="02020603050405020304" pitchFamily="18" charset="0"/>
              </a:rPr>
              <a:t>Кочковская ЦРБ</a:t>
            </a:r>
            <a:r>
              <a:rPr lang="ru-RU" sz="900" dirty="0">
                <a:latin typeface="Times New Roman" panose="02020603050405020304" pitchFamily="18" charset="0"/>
                <a:cs typeface="Times New Roman" panose="02020603050405020304" pitchFamily="18" charset="0"/>
              </a:rPr>
              <a:t>».</a:t>
            </a:r>
          </a:p>
          <a:p>
            <a:pPr algn="just"/>
            <a:endParaRPr lang="ru-RU" sz="900" dirty="0">
              <a:latin typeface="Times New Roman" panose="02020603050405020304" pitchFamily="18" charset="0"/>
              <a:cs typeface="Times New Roman" panose="02020603050405020304" pitchFamily="18" charset="0"/>
            </a:endParaRPr>
          </a:p>
          <a:p>
            <a:pPr algn="just"/>
            <a:r>
              <a:rPr lang="ru-RU" sz="900" u="sng" dirty="0">
                <a:latin typeface="Times New Roman" panose="02020603050405020304" pitchFamily="18" charset="0"/>
                <a:cs typeface="Times New Roman" panose="02020603050405020304" pitchFamily="18" charset="0"/>
              </a:rPr>
              <a:t>Границы процесса:</a:t>
            </a:r>
          </a:p>
          <a:p>
            <a:pPr algn="just"/>
            <a:r>
              <a:rPr lang="ru-RU" sz="900" u="sng" dirty="0">
                <a:latin typeface="Times New Roman" panose="02020603050405020304" pitchFamily="18" charset="0"/>
                <a:cs typeface="Times New Roman" panose="02020603050405020304" pitchFamily="18" charset="0"/>
              </a:rPr>
              <a:t>Начало: </a:t>
            </a:r>
            <a:r>
              <a:rPr lang="ru-RU" sz="900" dirty="0">
                <a:latin typeface="Times New Roman" panose="02020603050405020304" pitchFamily="18" charset="0"/>
                <a:cs typeface="Times New Roman" panose="02020603050405020304" pitchFamily="18" charset="0"/>
              </a:rPr>
              <a:t>получение от страховой организации уведомления о проведении медико-экономической экспертизы.</a:t>
            </a:r>
          </a:p>
          <a:p>
            <a:pPr algn="just"/>
            <a:r>
              <a:rPr lang="ru-RU" sz="900" u="sng" dirty="0">
                <a:latin typeface="Times New Roman" panose="02020603050405020304" pitchFamily="18" charset="0"/>
                <a:cs typeface="Times New Roman" panose="02020603050405020304" pitchFamily="18" charset="0"/>
              </a:rPr>
              <a:t>Окончание: </a:t>
            </a:r>
            <a:r>
              <a:rPr lang="ru-RU" sz="900" dirty="0">
                <a:latin typeface="Times New Roman" panose="02020603050405020304" pitchFamily="18" charset="0"/>
                <a:cs typeface="Times New Roman" panose="02020603050405020304" pitchFamily="18" charset="0"/>
              </a:rPr>
              <a:t>получение  и анализ  актов по результатам  медико-экономической экспертизы.</a:t>
            </a:r>
          </a:p>
          <a:p>
            <a:pPr algn="just"/>
            <a:endParaRPr lang="ru-RU" sz="900" dirty="0">
              <a:latin typeface="Times New Roman" panose="02020603050405020304" pitchFamily="18" charset="0"/>
              <a:cs typeface="Times New Roman" panose="02020603050405020304" pitchFamily="18" charset="0"/>
            </a:endParaRPr>
          </a:p>
          <a:p>
            <a:pPr algn="just"/>
            <a:r>
              <a:rPr lang="ru-RU" sz="900" u="sng" dirty="0">
                <a:latin typeface="Times New Roman" panose="02020603050405020304" pitchFamily="18" charset="0"/>
                <a:cs typeface="Times New Roman" panose="02020603050405020304" pitchFamily="18" charset="0"/>
              </a:rPr>
              <a:t>Руководитель проекта: </a:t>
            </a:r>
            <a:r>
              <a:rPr lang="ru-RU" sz="900" dirty="0">
                <a:latin typeface="Times New Roman" panose="02020603050405020304" pitchFamily="18" charset="0"/>
                <a:cs typeface="Times New Roman" panose="02020603050405020304" pitchFamily="18" charset="0"/>
              </a:rPr>
              <a:t>главный врач  ГБУЗ НСО «</a:t>
            </a:r>
            <a:r>
              <a:rPr lang="ru-RU" altLang="ru-RU" sz="900" spc="-1" dirty="0">
                <a:uFill>
                  <a:solidFill>
                    <a:srgbClr val="FFFFFF"/>
                  </a:solidFill>
                </a:uFill>
                <a:latin typeface="Times New Roman" panose="02020603050405020304" pitchFamily="18" charset="0"/>
                <a:cs typeface="Times New Roman" panose="02020603050405020304" pitchFamily="18" charset="0"/>
              </a:rPr>
              <a:t>Кочковская ЦРБ</a:t>
            </a:r>
            <a:r>
              <a:rPr lang="ru-RU" sz="900" dirty="0">
                <a:latin typeface="Times New Roman" panose="02020603050405020304" pitchFamily="18" charset="0"/>
                <a:cs typeface="Times New Roman" panose="02020603050405020304" pitchFamily="18" charset="0"/>
              </a:rPr>
              <a:t>» Новиков В.В.</a:t>
            </a:r>
          </a:p>
          <a:p>
            <a:pPr algn="just"/>
            <a:endParaRPr lang="ru-RU" sz="900" dirty="0">
              <a:latin typeface="Times New Roman" panose="02020603050405020304" pitchFamily="18" charset="0"/>
              <a:cs typeface="Times New Roman" panose="02020603050405020304" pitchFamily="18" charset="0"/>
            </a:endParaRPr>
          </a:p>
          <a:p>
            <a:pPr algn="just"/>
            <a:r>
              <a:rPr lang="ru-RU" sz="900" u="sng" dirty="0">
                <a:latin typeface="Times New Roman" panose="02020603050405020304" pitchFamily="18" charset="0"/>
                <a:cs typeface="Times New Roman" panose="02020603050405020304" pitchFamily="18" charset="0"/>
              </a:rPr>
              <a:t>Команда проекта: </a:t>
            </a:r>
            <a:r>
              <a:rPr lang="ru-RU" sz="900" spc="-1" dirty="0">
                <a:uFill>
                  <a:solidFill>
                    <a:srgbClr val="FFFFFF"/>
                  </a:solidFill>
                </a:uFill>
                <a:latin typeface="Times New Roman" panose="02020603050405020304"/>
              </a:rPr>
              <a:t>Губанова Татьяна Анатольевна; </a:t>
            </a:r>
            <a:r>
              <a:rPr lang="ru-RU" sz="900" spc="-1" dirty="0" err="1">
                <a:uFill>
                  <a:solidFill>
                    <a:srgbClr val="FFFFFF"/>
                  </a:solidFill>
                </a:uFill>
                <a:latin typeface="Times New Roman" panose="02020603050405020304"/>
              </a:rPr>
              <a:t>Урывкина</a:t>
            </a:r>
            <a:r>
              <a:rPr lang="ru-RU" sz="900" spc="-1" dirty="0">
                <a:uFill>
                  <a:solidFill>
                    <a:srgbClr val="FFFFFF"/>
                  </a:solidFill>
                </a:uFill>
                <a:latin typeface="Times New Roman" panose="02020603050405020304"/>
              </a:rPr>
              <a:t> Марина Юрьевна; Мельник Татьяна Витальевна; </a:t>
            </a:r>
            <a:r>
              <a:rPr lang="ru-RU" sz="900" spc="-1" dirty="0" err="1">
                <a:uFill>
                  <a:solidFill>
                    <a:srgbClr val="FFFFFF"/>
                  </a:solidFill>
                </a:uFill>
                <a:latin typeface="Times New Roman" panose="02020603050405020304"/>
              </a:rPr>
              <a:t>Шабля</a:t>
            </a:r>
            <a:r>
              <a:rPr lang="ru-RU" sz="900" spc="-1" dirty="0">
                <a:uFill>
                  <a:solidFill>
                    <a:srgbClr val="FFFFFF"/>
                  </a:solidFill>
                </a:uFill>
                <a:latin typeface="Times New Roman" panose="02020603050405020304"/>
              </a:rPr>
              <a:t> Юлия Павловна; Басанова Анастасия Георгиевна; </a:t>
            </a:r>
            <a:r>
              <a:rPr lang="ru-RU" sz="900" spc="-1" dirty="0" err="1">
                <a:uFill>
                  <a:solidFill>
                    <a:srgbClr val="FFFFFF"/>
                  </a:solidFill>
                </a:uFill>
                <a:latin typeface="Times New Roman" panose="02020603050405020304"/>
              </a:rPr>
              <a:t>Юстус</a:t>
            </a:r>
            <a:r>
              <a:rPr lang="ru-RU" sz="900" spc="-1" dirty="0">
                <a:uFill>
                  <a:solidFill>
                    <a:srgbClr val="FFFFFF"/>
                  </a:solidFill>
                </a:uFill>
                <a:latin typeface="Times New Roman" panose="02020603050405020304"/>
              </a:rPr>
              <a:t> Виктория Сергеевна.</a:t>
            </a:r>
          </a:p>
          <a:p>
            <a:pPr algn="just"/>
            <a:endParaRPr lang="ru-RU" sz="2400" dirty="0">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p:txBody>
      </p:sp>
      <p:sp>
        <p:nvSpPr>
          <p:cNvPr id="23" name="CustomShape 9">
            <a:extLst>
              <a:ext uri="{FF2B5EF4-FFF2-40B4-BE49-F238E27FC236}">
                <a16:creationId xmlns:a16="http://schemas.microsoft.com/office/drawing/2014/main" xmlns="" id="{3C90C974-9A3D-4941-9F8B-84DA8331E4FA}"/>
              </a:ext>
            </a:extLst>
          </p:cNvPr>
          <p:cNvSpPr/>
          <p:nvPr/>
        </p:nvSpPr>
        <p:spPr>
          <a:xfrm>
            <a:off x="1242266" y="3386279"/>
            <a:ext cx="2310480" cy="28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1" i="0" u="none" strike="noStrike" kern="1200" cap="none" spc="-1" normalizeH="0" baseline="0" noProof="0" dirty="0">
              <a:ln>
                <a:noFill/>
              </a:ln>
              <a:solidFill>
                <a:srgbClr val="215968"/>
              </a:solidFill>
              <a:effectLst/>
              <a:uLnTx/>
              <a:uFill>
                <a:solidFill>
                  <a:srgbClr val="FFFFFF"/>
                </a:solidFill>
              </a:uFill>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1" normalizeH="0" baseline="0" noProof="0" dirty="0">
                <a:ln>
                  <a:noFill/>
                </a:ln>
                <a:effectLst/>
                <a:uLnTx/>
                <a:uFill>
                  <a:solidFill>
                    <a:srgbClr val="FFFFFF"/>
                  </a:solidFill>
                </a:uFill>
                <a:latin typeface="Calibri"/>
                <a:ea typeface="+mn-ea"/>
                <a:cs typeface="+mn-cs"/>
              </a:rPr>
              <a:t>Цели и плановый эффект</a:t>
            </a:r>
            <a:endParaRPr kumimoji="0" sz="1800" b="0" i="0" u="none" strike="noStrike" kern="1200" cap="none" spc="0" normalizeH="0" baseline="0" noProof="0" dirty="0">
              <a:ln>
                <a:noFill/>
              </a:ln>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CustomShape 10">
            <a:extLst>
              <a:ext uri="{FF2B5EF4-FFF2-40B4-BE49-F238E27FC236}">
                <a16:creationId xmlns:a16="http://schemas.microsoft.com/office/drawing/2014/main" xmlns="" id="{783F36FE-B301-4AD5-AFE6-98FFF4693AF7}"/>
              </a:ext>
            </a:extLst>
          </p:cNvPr>
          <p:cNvSpPr/>
          <p:nvPr/>
        </p:nvSpPr>
        <p:spPr>
          <a:xfrm>
            <a:off x="5657492" y="3443959"/>
            <a:ext cx="2451240" cy="28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1" i="0" u="none" strike="noStrike" kern="1200" cap="none" spc="-1" normalizeH="0" baseline="0" noProof="0" dirty="0">
              <a:ln>
                <a:noFill/>
              </a:ln>
              <a:solidFill>
                <a:srgbClr val="215968"/>
              </a:solidFill>
              <a:effectLst/>
              <a:uLnTx/>
              <a:uFill>
                <a:solidFill>
                  <a:srgbClr val="FFFFFF"/>
                </a:solidFill>
              </a:uFill>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1" normalizeH="0" baseline="0" noProof="0" dirty="0">
                <a:ln>
                  <a:noFill/>
                </a:ln>
                <a:effectLst/>
                <a:uLnTx/>
                <a:uFill>
                  <a:solidFill>
                    <a:srgbClr val="FFFFFF"/>
                  </a:solidFill>
                </a:uFill>
                <a:latin typeface="Calibri"/>
                <a:ea typeface="+mn-ea"/>
                <a:cs typeface="+mn-cs"/>
              </a:rPr>
              <a:t>Ключевые события и сроки</a:t>
            </a:r>
            <a:endParaRPr kumimoji="0" sz="1800" b="0" i="0" u="none" strike="noStrike" kern="1200" cap="none" spc="0" normalizeH="0" baseline="0" noProof="0" dirty="0">
              <a:ln>
                <a:noFill/>
              </a:ln>
              <a:effectLst/>
              <a:uLnTx/>
              <a:uFillTx/>
              <a:latin typeface="Calibri"/>
              <a:ea typeface="+mn-ea"/>
              <a:cs typeface="+mn-cs"/>
            </a:endParaRPr>
          </a:p>
        </p:txBody>
      </p:sp>
      <p:graphicFrame>
        <p:nvGraphicFramePr>
          <p:cNvPr id="20" name="Таблица 20">
            <a:extLst>
              <a:ext uri="{FF2B5EF4-FFF2-40B4-BE49-F238E27FC236}">
                <a16:creationId xmlns:a16="http://schemas.microsoft.com/office/drawing/2014/main" xmlns="" id="{41916BAF-1824-4D43-A5F5-98BEE9F28188}"/>
              </a:ext>
            </a:extLst>
          </p:cNvPr>
          <p:cNvGraphicFramePr>
            <a:graphicFrameLocks noGrp="1"/>
          </p:cNvGraphicFramePr>
          <p:nvPr>
            <p:extLst>
              <p:ext uri="{D42A27DB-BD31-4B8C-83A1-F6EECF244321}">
                <p14:modId xmlns:p14="http://schemas.microsoft.com/office/powerpoint/2010/main" xmlns="" val="179977221"/>
              </p:ext>
            </p:extLst>
          </p:nvPr>
        </p:nvGraphicFramePr>
        <p:xfrm>
          <a:off x="201647" y="3925451"/>
          <a:ext cx="4319778" cy="1493520"/>
        </p:xfrm>
        <a:graphic>
          <a:graphicData uri="http://schemas.openxmlformats.org/drawingml/2006/table">
            <a:tbl>
              <a:tblPr firstRow="1" bandRow="1">
                <a:tableStyleId>{5C22544A-7EE6-4342-B048-85BDC9FD1C3A}</a:tableStyleId>
              </a:tblPr>
              <a:tblGrid>
                <a:gridCol w="2413343">
                  <a:extLst>
                    <a:ext uri="{9D8B030D-6E8A-4147-A177-3AD203B41FA5}">
                      <a16:colId xmlns:a16="http://schemas.microsoft.com/office/drawing/2014/main" xmlns="" val="1627533151"/>
                    </a:ext>
                  </a:extLst>
                </a:gridCol>
                <a:gridCol w="966159">
                  <a:extLst>
                    <a:ext uri="{9D8B030D-6E8A-4147-A177-3AD203B41FA5}">
                      <a16:colId xmlns:a16="http://schemas.microsoft.com/office/drawing/2014/main" xmlns="" val="384326729"/>
                    </a:ext>
                  </a:extLst>
                </a:gridCol>
                <a:gridCol w="940276">
                  <a:extLst>
                    <a:ext uri="{9D8B030D-6E8A-4147-A177-3AD203B41FA5}">
                      <a16:colId xmlns:a16="http://schemas.microsoft.com/office/drawing/2014/main" xmlns="" val="3940797634"/>
                    </a:ext>
                  </a:extLst>
                </a:gridCol>
              </a:tblGrid>
              <a:tr h="119487">
                <a:tc>
                  <a:txBody>
                    <a:bodyPr/>
                    <a:lstStyle/>
                    <a:p>
                      <a:r>
                        <a:rPr lang="ru-RU" sz="800" dirty="0">
                          <a:solidFill>
                            <a:schemeClr val="tx1"/>
                          </a:solidFill>
                        </a:rPr>
                        <a:t>Цели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800" strike="noStrike" spc="-1" dirty="0" smtClean="0">
                          <a:solidFill>
                            <a:schemeClr val="tx1"/>
                          </a:solidFill>
                          <a:uFill>
                            <a:solidFill>
                              <a:srgbClr val="FFFFFF"/>
                            </a:solidFill>
                          </a:uFill>
                          <a:latin typeface="Times New Roman" panose="02020603050405020304" pitchFamily="18" charset="0"/>
                          <a:cs typeface="Times New Roman" panose="02020603050405020304" pitchFamily="18" charset="0"/>
                        </a:rPr>
                        <a:t>Текущий показатель</a:t>
                      </a:r>
                    </a:p>
                    <a:p>
                      <a:pPr algn="ctr">
                        <a:lnSpc>
                          <a:spcPct val="100000"/>
                        </a:lnSpc>
                      </a:pPr>
                      <a:r>
                        <a:rPr lang="ru-RU" sz="800" strike="noStrike" spc="-1" dirty="0" smtClean="0">
                          <a:solidFill>
                            <a:schemeClr val="tx1"/>
                          </a:solidFill>
                          <a:uFill>
                            <a:solidFill>
                              <a:srgbClr val="FFFFFF"/>
                            </a:solidFill>
                          </a:uFill>
                          <a:latin typeface="Times New Roman" panose="02020603050405020304" pitchFamily="18" charset="0"/>
                          <a:cs typeface="Times New Roman" panose="02020603050405020304" pitchFamily="18" charset="0"/>
                        </a:rPr>
                        <a:t>за 2018-2019</a:t>
                      </a:r>
                      <a:endParaRPr lang="ru-RU" sz="800"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800" strike="noStrike" spc="-1" dirty="0" smtClean="0">
                          <a:solidFill>
                            <a:schemeClr val="tx1"/>
                          </a:solidFill>
                          <a:uFill>
                            <a:solidFill>
                              <a:srgbClr val="FFFFFF"/>
                            </a:solidFill>
                          </a:uFill>
                          <a:latin typeface="Times New Roman" panose="02020603050405020304" pitchFamily="18" charset="0"/>
                          <a:cs typeface="Times New Roman" panose="02020603050405020304" pitchFamily="18" charset="0"/>
                        </a:rPr>
                        <a:t>Целевой показатель </a:t>
                      </a:r>
                    </a:p>
                    <a:p>
                      <a:pPr algn="ctr">
                        <a:lnSpc>
                          <a:spcPct val="100000"/>
                        </a:lnSpc>
                      </a:pPr>
                      <a:r>
                        <a:rPr lang="ru-RU" sz="800" strike="noStrike" spc="-1" dirty="0" smtClean="0">
                          <a:solidFill>
                            <a:schemeClr val="tx1"/>
                          </a:solidFill>
                          <a:uFill>
                            <a:solidFill>
                              <a:srgbClr val="FFFFFF"/>
                            </a:solidFill>
                          </a:uFill>
                          <a:latin typeface="Times New Roman" panose="02020603050405020304" pitchFamily="18" charset="0"/>
                          <a:cs typeface="Times New Roman" panose="02020603050405020304" pitchFamily="18" charset="0"/>
                        </a:rPr>
                        <a:t>на</a:t>
                      </a:r>
                      <a:r>
                        <a:rPr lang="ru-RU" sz="800" strike="noStrike" spc="-1" baseline="0" dirty="0" smtClean="0">
                          <a:solidFill>
                            <a:schemeClr val="tx1"/>
                          </a:solidFill>
                          <a:uFill>
                            <a:solidFill>
                              <a:srgbClr val="FFFFFF"/>
                            </a:solidFill>
                          </a:uFill>
                          <a:latin typeface="Times New Roman" panose="02020603050405020304" pitchFamily="18" charset="0"/>
                          <a:cs typeface="Times New Roman" panose="02020603050405020304" pitchFamily="18" charset="0"/>
                        </a:rPr>
                        <a:t> ноябрь 2020</a:t>
                      </a:r>
                      <a:endParaRPr lang="ru-RU" sz="800" strike="noStrike" spc="-1" dirty="0">
                        <a:solidFill>
                          <a:schemeClr val="tx1"/>
                        </a:solidFill>
                        <a:uFill>
                          <a:solidFill>
                            <a:srgbClr val="FFFFFF"/>
                          </a:solidFill>
                        </a:u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256526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smtClean="0">
                          <a:latin typeface="Times New Roman" panose="02020603050405020304" pitchFamily="18" charset="0"/>
                          <a:ea typeface="Calibri"/>
                          <a:cs typeface="Times New Roman" panose="02020603050405020304" pitchFamily="18" charset="0"/>
                        </a:rPr>
                        <a:t>Снижение количества штрафных санкций (снятий, штрафов) на 100 случаев оказания медицинской помощи  (ед.)</a:t>
                      </a:r>
                    </a:p>
                    <a:p>
                      <a:endParaRPr lang="ru-RU"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dirty="0" smtClean="0">
                          <a:latin typeface="Times New Roman" panose="02020603050405020304" pitchFamily="18" charset="0"/>
                          <a:ea typeface="Calibri"/>
                          <a:cs typeface="Times New Roman" panose="02020603050405020304" pitchFamily="18" charset="0"/>
                        </a:rPr>
                        <a:t>5.69</a:t>
                      </a:r>
                    </a:p>
                    <a:p>
                      <a:endParaRPr lang="ru-RU"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altLang="en-US" sz="800" strike="noStrike" kern="1200" spc="-1" dirty="0" smtClean="0">
                          <a:solidFill>
                            <a:schemeClr val="tx1"/>
                          </a:solidFill>
                          <a:uFill>
                            <a:solidFill>
                              <a:srgbClr val="FFFFFF"/>
                            </a:solidFill>
                          </a:uFill>
                        </a:rPr>
                        <a:t>2.8</a:t>
                      </a:r>
                    </a:p>
                    <a:p>
                      <a:endParaRPr lang="ru-RU"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865604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smtClean="0">
                          <a:latin typeface="Times New Roman" panose="02020603050405020304" pitchFamily="18" charset="0"/>
                          <a:ea typeface="Calibri"/>
                          <a:cs typeface="Times New Roman" panose="02020603050405020304" pitchFamily="18" charset="0"/>
                        </a:rPr>
                        <a:t>Снижение суммы штрафных</a:t>
                      </a:r>
                      <a:r>
                        <a:rPr lang="ru-RU" sz="800" baseline="0" dirty="0" smtClean="0">
                          <a:latin typeface="Times New Roman" panose="02020603050405020304" pitchFamily="18" charset="0"/>
                          <a:ea typeface="Calibri"/>
                          <a:cs typeface="Times New Roman" panose="02020603050405020304" pitchFamily="18" charset="0"/>
                        </a:rPr>
                        <a:t> санкций </a:t>
                      </a:r>
                      <a:r>
                        <a:rPr lang="ru-RU" sz="800" dirty="0" smtClean="0">
                          <a:latin typeface="Times New Roman" panose="02020603050405020304" pitchFamily="18" charset="0"/>
                          <a:ea typeface="Calibri"/>
                          <a:cs typeface="Times New Roman" panose="02020603050405020304" pitchFamily="18" charset="0"/>
                        </a:rPr>
                        <a:t> на 100 случаев оказания медицинской помощи (руб.)</a:t>
                      </a:r>
                    </a:p>
                    <a:p>
                      <a:endParaRPr lang="ru-RU"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dirty="0" smtClean="0">
                          <a:latin typeface="Times New Roman" pitchFamily="18" charset="0"/>
                          <a:cs typeface="Times New Roman" pitchFamily="18" charset="0"/>
                        </a:rPr>
                        <a:t>8 115</a:t>
                      </a:r>
                    </a:p>
                    <a:p>
                      <a:endParaRPr lang="ru-RU"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dirty="0" smtClean="0">
                          <a:latin typeface="Times New Roman" pitchFamily="18" charset="0"/>
                          <a:cs typeface="Times New Roman" pitchFamily="18" charset="0"/>
                        </a:rPr>
                        <a:t>4 000</a:t>
                      </a:r>
                    </a:p>
                    <a:p>
                      <a:endParaRPr lang="ru-RU"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93654108"/>
                  </a:ext>
                </a:extLst>
              </a:tr>
            </a:tbl>
          </a:graphicData>
        </a:graphic>
      </p:graphicFrame>
      <p:sp>
        <p:nvSpPr>
          <p:cNvPr id="3" name="Прямоугольник 2"/>
          <p:cNvSpPr/>
          <p:nvPr/>
        </p:nvSpPr>
        <p:spPr>
          <a:xfrm>
            <a:off x="4647175" y="1009505"/>
            <a:ext cx="4471873" cy="2708434"/>
          </a:xfrm>
          <a:prstGeom prst="rect">
            <a:avLst/>
          </a:prstGeom>
        </p:spPr>
        <p:txBody>
          <a:bodyPr wrap="square">
            <a:spAutoFit/>
          </a:bodyPr>
          <a:lstStyle/>
          <a:p>
            <a:pPr algn="just"/>
            <a:r>
              <a:rPr lang="ru-RU" sz="600" b="1" spc="-1" dirty="0" smtClean="0">
                <a:uFill>
                  <a:solidFill>
                    <a:srgbClr val="FFFFFF"/>
                  </a:solidFill>
                </a:uFill>
                <a:latin typeface="Times New Roman" panose="02020603050405020304" pitchFamily="18" charset="0"/>
                <a:cs typeface="Times New Roman" panose="02020603050405020304" pitchFamily="18" charset="0"/>
              </a:rPr>
              <a:t>Описание проблемы: </a:t>
            </a:r>
          </a:p>
          <a:p>
            <a:pPr algn="just"/>
            <a:r>
              <a:rPr lang="ru-RU" sz="600" dirty="0" smtClean="0">
                <a:latin typeface="Times New Roman" panose="02020603050405020304" pitchFamily="18" charset="0"/>
                <a:cs typeface="Times New Roman" panose="02020603050405020304" pitchFamily="18" charset="0"/>
              </a:rPr>
              <a:t>Что?         Количество  финансовых потерь (снятий, штрафов) на 100 случаев экспертиз в поликлиническом </a:t>
            </a:r>
            <a:r>
              <a:rPr lang="ru-RU" sz="600" dirty="0" smtClean="0">
                <a:solidFill>
                  <a:prstClr val="black"/>
                </a:solidFill>
                <a:latin typeface="Times New Roman" panose="02020603050405020304" pitchFamily="18" charset="0"/>
                <a:cs typeface="Times New Roman" panose="02020603050405020304" pitchFamily="18" charset="0"/>
              </a:rPr>
              <a:t>отделении ГБУЗ НСО «</a:t>
            </a:r>
            <a:r>
              <a:rPr lang="ru-RU" sz="600" spc="-1" dirty="0" smtClean="0">
                <a:uFill>
                  <a:solidFill>
                    <a:srgbClr val="FFFFFF"/>
                  </a:solidFill>
                </a:uFill>
                <a:latin typeface="Times New Roman" panose="02020603050405020304" pitchFamily="18" charset="0"/>
                <a:cs typeface="Times New Roman" panose="02020603050405020304" pitchFamily="18" charset="0"/>
              </a:rPr>
              <a:t>Кочковская ЦРБ</a:t>
            </a:r>
            <a:r>
              <a:rPr lang="ru-RU" sz="600" dirty="0" smtClean="0">
                <a:solidFill>
                  <a:prstClr val="black"/>
                </a:solidFill>
                <a:latin typeface="Times New Roman" panose="02020603050405020304" pitchFamily="18" charset="0"/>
                <a:cs typeface="Times New Roman" panose="02020603050405020304" pitchFamily="18" charset="0"/>
              </a:rPr>
              <a:t>» </a:t>
            </a:r>
            <a:r>
              <a:rPr lang="ru-RU" sz="600" dirty="0" smtClean="0">
                <a:latin typeface="Times New Roman" panose="02020603050405020304" pitchFamily="18" charset="0"/>
                <a:cs typeface="Times New Roman" panose="02020603050405020304" pitchFamily="18" charset="0"/>
              </a:rPr>
              <a:t>по адресу: ул. Революционная, 35</a:t>
            </a:r>
          </a:p>
          <a:p>
            <a:pPr lvl="0" algn="just"/>
            <a:r>
              <a:rPr lang="ru-RU" sz="600" dirty="0" smtClean="0">
                <a:latin typeface="Times New Roman" panose="02020603050405020304" pitchFamily="18" charset="0"/>
                <a:cs typeface="Times New Roman" panose="02020603050405020304" pitchFamily="18" charset="0"/>
              </a:rPr>
              <a:t>Когда?      на 01.01.2020</a:t>
            </a:r>
          </a:p>
          <a:p>
            <a:pPr lvl="0" algn="just"/>
            <a:r>
              <a:rPr lang="ru-RU" sz="600" dirty="0" smtClean="0">
                <a:latin typeface="Times New Roman" panose="02020603050405020304" pitchFamily="18" charset="0"/>
                <a:cs typeface="Times New Roman" panose="02020603050405020304" pitchFamily="18" charset="0"/>
              </a:rPr>
              <a:t>Сколько?  составляет 24,3.</a:t>
            </a:r>
          </a:p>
          <a:p>
            <a:pPr lvl="0" algn="just"/>
            <a:endParaRPr lang="ru-RU" sz="600" dirty="0" smtClean="0">
              <a:latin typeface="Times New Roman" panose="02020603050405020304" pitchFamily="18" charset="0"/>
              <a:cs typeface="Times New Roman" panose="02020603050405020304" pitchFamily="18" charset="0"/>
            </a:endParaRPr>
          </a:p>
          <a:p>
            <a:pPr lvl="0" algn="just"/>
            <a:r>
              <a:rPr lang="ru-RU" sz="600" dirty="0" smtClean="0">
                <a:solidFill>
                  <a:prstClr val="black"/>
                </a:solidFill>
                <a:latin typeface="Times New Roman" panose="02020603050405020304" pitchFamily="18" charset="0"/>
                <a:cs typeface="Times New Roman" panose="02020603050405020304" pitchFamily="18" charset="0"/>
              </a:rPr>
              <a:t>Что?         Сумма  штрафных санкций на 100 случаев оказания медицинской помощи</a:t>
            </a:r>
          </a:p>
          <a:p>
            <a:pPr algn="just"/>
            <a:r>
              <a:rPr lang="ru-RU" sz="600" dirty="0" smtClean="0">
                <a:solidFill>
                  <a:prstClr val="black"/>
                </a:solidFill>
                <a:latin typeface="Times New Roman" panose="02020603050405020304" pitchFamily="18" charset="0"/>
                <a:cs typeface="Times New Roman" panose="02020603050405020304" pitchFamily="18" charset="0"/>
              </a:rPr>
              <a:t>Где?          в педиатрическом отделении ГБУЗ НСО «</a:t>
            </a:r>
            <a:r>
              <a:rPr lang="ru-RU" sz="600" spc="-1" dirty="0" smtClean="0">
                <a:uFill>
                  <a:solidFill>
                    <a:srgbClr val="FFFFFF"/>
                  </a:solidFill>
                </a:uFill>
                <a:latin typeface="Times New Roman" panose="02020603050405020304" pitchFamily="18" charset="0"/>
                <a:cs typeface="Times New Roman" panose="02020603050405020304" pitchFamily="18" charset="0"/>
              </a:rPr>
              <a:t>Кочковская ЦРБ</a:t>
            </a:r>
            <a:r>
              <a:rPr lang="ru-RU" sz="600" dirty="0" smtClean="0">
                <a:solidFill>
                  <a:prstClr val="black"/>
                </a:solidFill>
                <a:latin typeface="Times New Roman" panose="02020603050405020304" pitchFamily="18" charset="0"/>
                <a:cs typeface="Times New Roman" panose="02020603050405020304" pitchFamily="18" charset="0"/>
              </a:rPr>
              <a:t>» </a:t>
            </a:r>
            <a:r>
              <a:rPr lang="ru-RU" sz="600" dirty="0" smtClean="0">
                <a:latin typeface="Times New Roman" panose="02020603050405020304" pitchFamily="18" charset="0"/>
                <a:cs typeface="Times New Roman" panose="02020603050405020304" pitchFamily="18" charset="0"/>
              </a:rPr>
              <a:t>по адресу: ул. Революционная, 35</a:t>
            </a:r>
          </a:p>
          <a:p>
            <a:pPr lvl="0" algn="just"/>
            <a:endParaRPr lang="ru-RU" sz="600" dirty="0" smtClean="0">
              <a:solidFill>
                <a:prstClr val="black"/>
              </a:solidFill>
              <a:latin typeface="Times New Roman" panose="02020603050405020304" pitchFamily="18" charset="0"/>
              <a:cs typeface="Times New Roman" panose="02020603050405020304" pitchFamily="18" charset="0"/>
            </a:endParaRPr>
          </a:p>
          <a:p>
            <a:pPr lvl="0" algn="just"/>
            <a:r>
              <a:rPr lang="ru-RU" sz="600" dirty="0" smtClean="0">
                <a:solidFill>
                  <a:prstClr val="black"/>
                </a:solidFill>
                <a:latin typeface="Times New Roman" panose="02020603050405020304" pitchFamily="18" charset="0"/>
                <a:cs typeface="Times New Roman" panose="02020603050405020304" pitchFamily="18" charset="0"/>
              </a:rPr>
              <a:t>Когда?      на 01.01.2020</a:t>
            </a:r>
          </a:p>
          <a:p>
            <a:pPr lvl="0" algn="just"/>
            <a:r>
              <a:rPr lang="ru-RU" sz="600" dirty="0" smtClean="0">
                <a:solidFill>
                  <a:prstClr val="black"/>
                </a:solidFill>
                <a:latin typeface="Times New Roman" panose="02020603050405020304" pitchFamily="18" charset="0"/>
                <a:cs typeface="Times New Roman" panose="02020603050405020304" pitchFamily="18" charset="0"/>
              </a:rPr>
              <a:t>Сколько?  составляет 8115 рублей.</a:t>
            </a:r>
          </a:p>
          <a:p>
            <a:pPr algn="just">
              <a:lnSpc>
                <a:spcPct val="100000"/>
              </a:lnSpc>
            </a:pPr>
            <a:r>
              <a:rPr lang="ru-RU" sz="600" b="1" spc="-1" dirty="0" smtClean="0">
                <a:uFill>
                  <a:solidFill>
                    <a:srgbClr val="FFFFFF"/>
                  </a:solidFill>
                </a:uFill>
                <a:latin typeface="Times New Roman" panose="02020603050405020304" pitchFamily="18" charset="0"/>
                <a:cs typeface="Times New Roman" panose="02020603050405020304" pitchFamily="18" charset="0"/>
              </a:rPr>
              <a:t>2. Влияние  на цели/задачи (что будет, если проект не реализовать): </a:t>
            </a:r>
          </a:p>
          <a:p>
            <a:pPr marL="171450" indent="-171450" algn="just">
              <a:lnSpc>
                <a:spcPct val="100000"/>
              </a:lnSpc>
              <a:buFontTx/>
              <a:buChar char="-"/>
            </a:pPr>
            <a:r>
              <a:rPr lang="ru-RU" sz="600" dirty="0" smtClean="0">
                <a:latin typeface="Times New Roman" panose="02020603050405020304" pitchFamily="18" charset="0"/>
                <a:cs typeface="Times New Roman" panose="02020603050405020304" pitchFamily="18" charset="0"/>
              </a:rPr>
              <a:t>не достижение критериев новой модели медицинской организации, оказывающей первичную медико-санитарную помощь по </a:t>
            </a:r>
            <a:r>
              <a:rPr lang="ru-RU" sz="600" dirty="0" err="1" smtClean="0">
                <a:latin typeface="Times New Roman" panose="02020603050405020304" pitchFamily="18" charset="0"/>
                <a:cs typeface="Times New Roman" panose="02020603050405020304" pitchFamily="18" charset="0"/>
              </a:rPr>
              <a:t>п.п</a:t>
            </a:r>
            <a:r>
              <a:rPr lang="ru-RU" sz="600" dirty="0" smtClean="0">
                <a:latin typeface="Times New Roman" panose="02020603050405020304" pitchFamily="18" charset="0"/>
                <a:cs typeface="Times New Roman" panose="02020603050405020304" pitchFamily="18" charset="0"/>
              </a:rPr>
              <a:t>. 5.1, 5.2 (качество медицинской помощи) методических рекомендаций МЗ РФ (2-е издание) «Новая модель медицинской организации, оказывающей первичную медико-санитарную помощь» (2019 год);</a:t>
            </a:r>
            <a:endParaRPr lang="ru-RU" sz="600" spc="-1" dirty="0" smtClean="0">
              <a:uFill>
                <a:solidFill>
                  <a:srgbClr val="FFFFFF"/>
                </a:solidFill>
              </a:uFill>
              <a:latin typeface="Times New Roman" panose="02020603050405020304" pitchFamily="18" charset="0"/>
              <a:cs typeface="Times New Roman" panose="02020603050405020304" pitchFamily="18" charset="0"/>
            </a:endParaRPr>
          </a:p>
          <a:p>
            <a:pPr marL="171450" indent="-171450" algn="just">
              <a:lnSpc>
                <a:spcPct val="100000"/>
              </a:lnSpc>
              <a:buFontTx/>
              <a:buChar char="-"/>
            </a:pPr>
            <a:r>
              <a:rPr lang="ru-RU" sz="600" dirty="0" smtClean="0">
                <a:latin typeface="Times New Roman" panose="02020603050405020304" pitchFamily="18" charset="0"/>
                <a:cs typeface="Times New Roman" panose="02020603050405020304" pitchFamily="18" charset="0"/>
              </a:rPr>
              <a:t>неполная оплата затрат на оказание медицинской помощи населению по обязательному медицинскому страхованию граждан из средств ФОМС по результатам медико-экономической экспертизы;</a:t>
            </a:r>
          </a:p>
          <a:p>
            <a:pPr marL="171450" indent="-171450" algn="just">
              <a:lnSpc>
                <a:spcPct val="100000"/>
              </a:lnSpc>
              <a:buFontTx/>
              <a:buChar char="-"/>
            </a:pPr>
            <a:r>
              <a:rPr lang="ru-RU" sz="600" spc="-1" dirty="0" smtClean="0">
                <a:uFill>
                  <a:solidFill>
                    <a:srgbClr val="FFFFFF"/>
                  </a:solidFill>
                </a:uFill>
                <a:latin typeface="Times New Roman" panose="02020603050405020304" pitchFamily="18" charset="0"/>
                <a:cs typeface="Times New Roman" panose="02020603050405020304" pitchFamily="18" charset="0"/>
              </a:rPr>
              <a:t> оплата штрафов из внебюджетных финансовых средств медицинской организации.</a:t>
            </a:r>
          </a:p>
          <a:p>
            <a:pPr algn="just">
              <a:lnSpc>
                <a:spcPct val="100000"/>
              </a:lnSpc>
            </a:pPr>
            <a:r>
              <a:rPr lang="ru-RU" sz="600" b="1" u="sng" spc="-1" dirty="0" smtClean="0">
                <a:uFill>
                  <a:solidFill>
                    <a:srgbClr val="FFFFFF"/>
                  </a:solidFill>
                </a:uFill>
                <a:latin typeface="Times New Roman" panose="02020603050405020304" pitchFamily="18" charset="0"/>
                <a:cs typeface="Times New Roman" panose="02020603050405020304" pitchFamily="18" charset="0"/>
              </a:rPr>
              <a:t>3. Трудоемкость процесса</a:t>
            </a:r>
            <a:r>
              <a:rPr lang="en-US" sz="600" b="1" u="sng" spc="-1" dirty="0" smtClean="0">
                <a:uFill>
                  <a:solidFill>
                    <a:srgbClr val="FFFFFF"/>
                  </a:solidFill>
                </a:uFill>
                <a:latin typeface="Times New Roman" panose="02020603050405020304" pitchFamily="18" charset="0"/>
                <a:cs typeface="Times New Roman" panose="02020603050405020304" pitchFamily="18" charset="0"/>
              </a:rPr>
              <a:t> (</a:t>
            </a:r>
            <a:r>
              <a:rPr lang="ru-RU" sz="600" b="1" u="sng" spc="-1" dirty="0" smtClean="0">
                <a:uFill>
                  <a:solidFill>
                    <a:srgbClr val="FFFFFF"/>
                  </a:solidFill>
                </a:uFill>
                <a:latin typeface="Times New Roman" panose="02020603050405020304" pitchFamily="18" charset="0"/>
                <a:cs typeface="Times New Roman" panose="02020603050405020304" pitchFamily="18" charset="0"/>
              </a:rPr>
              <a:t>в том числе кросс-функциональность):</a:t>
            </a:r>
          </a:p>
          <a:p>
            <a:pPr algn="just">
              <a:lnSpc>
                <a:spcPct val="100000"/>
              </a:lnSpc>
            </a:pPr>
            <a:r>
              <a:rPr lang="ru-RU" sz="600" spc="-1" dirty="0" smtClean="0">
                <a:uFill>
                  <a:solidFill>
                    <a:srgbClr val="FFFFFF"/>
                  </a:solidFill>
                </a:uFill>
                <a:latin typeface="Times New Roman" panose="02020603050405020304" pitchFamily="18" charset="0"/>
                <a:cs typeface="Times New Roman" panose="02020603050405020304" pitchFamily="18" charset="0"/>
              </a:rPr>
              <a:t>                     - подготовка первичной медицинской документации к экспертизе согласно реестру проверяющей страховой организации занимает много времени;</a:t>
            </a:r>
            <a:endParaRPr lang="en-US" sz="600" spc="-1" dirty="0" smtClean="0">
              <a:uFill>
                <a:solidFill>
                  <a:srgbClr val="FFFFFF"/>
                </a:solidFill>
              </a:uFill>
              <a:latin typeface="Times New Roman" panose="02020603050405020304" pitchFamily="18" charset="0"/>
              <a:cs typeface="Times New Roman" panose="02020603050405020304" pitchFamily="18" charset="0"/>
            </a:endParaRPr>
          </a:p>
          <a:p>
            <a:pPr marL="361950" algn="just">
              <a:lnSpc>
                <a:spcPct val="100000"/>
              </a:lnSpc>
              <a:buClr>
                <a:srgbClr val="002060"/>
              </a:buClr>
            </a:pPr>
            <a:r>
              <a:rPr lang="ru-RU" sz="600" spc="-1" dirty="0" smtClean="0">
                <a:uFill>
                  <a:solidFill>
                    <a:srgbClr val="FFFFFF"/>
                  </a:solidFill>
                </a:uFill>
                <a:latin typeface="Times New Roman" panose="02020603050405020304" pitchFamily="18" charset="0"/>
                <a:cs typeface="Times New Roman" panose="02020603050405020304" pitchFamily="18" charset="0"/>
              </a:rPr>
              <a:t>-    анализ обоснованности выявленных дефектов и штрафных санкций;</a:t>
            </a:r>
          </a:p>
          <a:p>
            <a:pPr marL="361950" algn="just">
              <a:lnSpc>
                <a:spcPct val="100000"/>
              </a:lnSpc>
              <a:buClr>
                <a:srgbClr val="002060"/>
              </a:buClr>
            </a:pPr>
            <a:r>
              <a:rPr lang="ru-RU" sz="600" spc="-1" dirty="0" smtClean="0">
                <a:uFill>
                  <a:solidFill>
                    <a:srgbClr val="FFFFFF"/>
                  </a:solidFill>
                </a:uFill>
                <a:latin typeface="Times New Roman" panose="02020603050405020304" pitchFamily="18" charset="0"/>
                <a:cs typeface="Times New Roman" panose="02020603050405020304" pitchFamily="18" charset="0"/>
              </a:rPr>
              <a:t>-  в процессе задействованы:  заведующая организационно-методическим отделом, заведующая педиатрическим отделением, старший медицинский регистратор; врач-педиатр.</a:t>
            </a:r>
          </a:p>
          <a:p>
            <a:pPr marL="361950" algn="just">
              <a:lnSpc>
                <a:spcPct val="100000"/>
              </a:lnSpc>
              <a:buClr>
                <a:srgbClr val="002060"/>
              </a:buClr>
            </a:pPr>
            <a:r>
              <a:rPr lang="ru-RU" sz="600" spc="-1" dirty="0" smtClean="0">
                <a:uFill>
                  <a:solidFill>
                    <a:srgbClr val="FFFFFF"/>
                  </a:solidFill>
                </a:uFill>
                <a:latin typeface="Times New Roman" panose="02020603050405020304" pitchFamily="18" charset="0"/>
                <a:cs typeface="Times New Roman" panose="02020603050405020304" pitchFamily="18" charset="0"/>
              </a:rPr>
              <a:t>-         подготовка претензий по разногласиям.</a:t>
            </a:r>
          </a:p>
          <a:p>
            <a:pPr marL="342900" indent="-342265" algn="just">
              <a:lnSpc>
                <a:spcPct val="100000"/>
              </a:lnSpc>
              <a:buClr>
                <a:srgbClr val="002060"/>
              </a:buClr>
              <a:buFont typeface="StarSymbol"/>
              <a:buAutoNum type="arabicPeriod" startAt="4"/>
            </a:pPr>
            <a:r>
              <a:rPr lang="ru-RU" sz="600" b="1" u="sng" spc="-1" dirty="0" smtClean="0">
                <a:uFill>
                  <a:solidFill>
                    <a:srgbClr val="FFFFFF"/>
                  </a:solidFill>
                </a:uFill>
                <a:latin typeface="Times New Roman" panose="02020603050405020304" pitchFamily="18" charset="0"/>
                <a:cs typeface="Times New Roman" panose="02020603050405020304" pitchFamily="18" charset="0"/>
              </a:rPr>
              <a:t>Неудовлетворенность заказчика:</a:t>
            </a:r>
          </a:p>
          <a:p>
            <a:pPr marL="647700" lvl="0" indent="-285750" algn="just">
              <a:buClr>
                <a:srgbClr val="002060"/>
              </a:buClr>
              <a:buFont typeface="Arial" panose="020B0604020202020204"/>
              <a:buChar char="•"/>
            </a:pPr>
            <a:r>
              <a:rPr lang="ru-RU" sz="600" spc="-1" dirty="0" smtClean="0">
                <a:uFill>
                  <a:solidFill>
                    <a:srgbClr val="FFFFFF"/>
                  </a:solidFill>
                </a:uFill>
                <a:latin typeface="Times New Roman" panose="02020603050405020304" pitchFamily="18" charset="0"/>
                <a:cs typeface="Times New Roman" panose="02020603050405020304" pitchFamily="18" charset="0"/>
              </a:rPr>
              <a:t>Снижение объемов финансирования медицинской организации из средств ОМС и внебюджетных средств. </a:t>
            </a:r>
          </a:p>
          <a:p>
            <a:pPr marL="647700" indent="-285750" algn="just">
              <a:lnSpc>
                <a:spcPct val="100000"/>
              </a:lnSpc>
              <a:buClr>
                <a:srgbClr val="002060"/>
              </a:buClr>
              <a:buFont typeface="Arial" panose="020B0604020202020204"/>
              <a:buChar char="•"/>
            </a:pPr>
            <a:endParaRPr lang="en-US" sz="800" spc="-1" dirty="0" smtClean="0">
              <a:uFill>
                <a:solidFill>
                  <a:srgbClr val="FFFFFF"/>
                </a:solidFill>
              </a:u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83070" y="5531682"/>
            <a:ext cx="4572000" cy="507831"/>
          </a:xfrm>
          <a:prstGeom prst="rect">
            <a:avLst/>
          </a:prstGeom>
        </p:spPr>
        <p:txBody>
          <a:bodyPr>
            <a:spAutoFit/>
          </a:bodyPr>
          <a:lstStyle/>
          <a:p>
            <a:r>
              <a:rPr lang="ru-RU" sz="900" dirty="0">
                <a:latin typeface="Times New Roman" panose="02020603050405020304" pitchFamily="18" charset="0"/>
                <a:cs typeface="Times New Roman" panose="02020603050405020304" pitchFamily="18" charset="0"/>
              </a:rPr>
              <a:t>Эффекты: снижение количества и суммы штрафных санкций по результатам медико-экономической экспертизы, </a:t>
            </a:r>
          </a:p>
          <a:p>
            <a:r>
              <a:rPr lang="ru-RU" sz="900" dirty="0">
                <a:latin typeface="Times New Roman" panose="02020603050405020304" pitchFamily="18" charset="0"/>
                <a:cs typeface="Times New Roman" panose="02020603050405020304" pitchFamily="18" charset="0"/>
              </a:rPr>
              <a:t>достижение критериев новой модели медицинской организации </a:t>
            </a:r>
          </a:p>
        </p:txBody>
      </p:sp>
      <p:graphicFrame>
        <p:nvGraphicFramePr>
          <p:cNvPr id="25" name="Table 6"/>
          <p:cNvGraphicFramePr/>
          <p:nvPr>
            <p:extLst>
              <p:ext uri="{D42A27DB-BD31-4B8C-83A1-F6EECF244321}">
                <p14:modId xmlns:p14="http://schemas.microsoft.com/office/powerpoint/2010/main" xmlns="" val="2164145156"/>
              </p:ext>
            </p:extLst>
          </p:nvPr>
        </p:nvGraphicFramePr>
        <p:xfrm>
          <a:off x="4794931" y="3975460"/>
          <a:ext cx="4107769" cy="2441122"/>
        </p:xfrm>
        <a:graphic>
          <a:graphicData uri="http://schemas.openxmlformats.org/drawingml/2006/table">
            <a:tbl>
              <a:tblPr>
                <a:tableStyleId>{E8B1032C-EA38-4F05-BA0D-38AFFFC7BED3}</a:tableStyleId>
              </a:tblPr>
              <a:tblGrid>
                <a:gridCol w="2278969">
                  <a:extLst>
                    <a:ext uri="{9D8B030D-6E8A-4147-A177-3AD203B41FA5}">
                      <a16:colId xmlns:a16="http://schemas.microsoft.com/office/drawing/2014/main" xmlns="" val="20000"/>
                    </a:ext>
                  </a:extLst>
                </a:gridCol>
                <a:gridCol w="965200">
                  <a:extLst>
                    <a:ext uri="{9D8B030D-6E8A-4147-A177-3AD203B41FA5}">
                      <a16:colId xmlns:a16="http://schemas.microsoft.com/office/drawing/2014/main" xmlns="" val="20001"/>
                    </a:ext>
                  </a:extLst>
                </a:gridCol>
                <a:gridCol w="863600">
                  <a:extLst>
                    <a:ext uri="{9D8B030D-6E8A-4147-A177-3AD203B41FA5}">
                      <a16:colId xmlns:a16="http://schemas.microsoft.com/office/drawing/2014/main" xmlns="" val="20002"/>
                    </a:ext>
                  </a:extLst>
                </a:gridCol>
              </a:tblGrid>
              <a:tr h="307522">
                <a:tc>
                  <a:txBody>
                    <a:bodyPr/>
                    <a:lstStyle/>
                    <a:p>
                      <a:pPr algn="ctr">
                        <a:lnSpc>
                          <a:spcPct val="100000"/>
                        </a:lnSpc>
                      </a:pPr>
                      <a:r>
                        <a:rPr lang="ru-RU" sz="800" strike="noStrike" spc="-1" dirty="0">
                          <a:uFill>
                            <a:solidFill>
                              <a:srgbClr val="FFFFFF"/>
                            </a:solidFill>
                          </a:uFill>
                        </a:rPr>
                        <a:t>Фаза проекта </a:t>
                      </a:r>
                      <a:endParaRPr lang="ru-RU" sz="800" b="1" strike="noStrike" spc="-1" dirty="0">
                        <a:solidFill>
                          <a:srgbClr val="FFFFFF"/>
                        </a:solidFill>
                        <a:uFill>
                          <a:solidFill>
                            <a:srgbClr val="FFFFFF"/>
                          </a:solidFill>
                        </a:uFill>
                        <a:latin typeface="Calibri" panose="020F05020202040302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ru-RU" sz="800" strike="noStrike" spc="-1" dirty="0">
                          <a:uFill>
                            <a:solidFill>
                              <a:srgbClr val="FFFFFF"/>
                            </a:solidFill>
                          </a:uFill>
                        </a:rPr>
                        <a:t>Начало</a:t>
                      </a:r>
                      <a:endParaRPr lang="ru-RU" sz="800" b="1" strike="noStrike" spc="-1" dirty="0">
                        <a:solidFill>
                          <a:srgbClr val="FFFFFF"/>
                        </a:solidFill>
                        <a:uFill>
                          <a:solidFill>
                            <a:srgbClr val="FFFFFF"/>
                          </a:solidFill>
                        </a:uFill>
                        <a:latin typeface="Calibri" panose="020F05020202040302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ru-RU" sz="800" strike="noStrike" spc="-1">
                          <a:uFill>
                            <a:solidFill>
                              <a:srgbClr val="FFFFFF"/>
                            </a:solidFill>
                          </a:uFill>
                        </a:rPr>
                        <a:t>Окончание</a:t>
                      </a:r>
                      <a:endParaRPr lang="ru-RU" sz="800" b="1" strike="noStrike" spc="-1">
                        <a:solidFill>
                          <a:srgbClr val="FFFFFF"/>
                        </a:solidFill>
                        <a:uFill>
                          <a:solidFill>
                            <a:srgbClr val="FFFFFF"/>
                          </a:solidFill>
                        </a:uFill>
                        <a:latin typeface="Calibri" panose="020F05020202040302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14393">
                <a:tc>
                  <a:txBody>
                    <a:bodyPr/>
                    <a:lstStyle/>
                    <a:p>
                      <a:pPr>
                        <a:lnSpc>
                          <a:spcPct val="100000"/>
                        </a:lnSpc>
                      </a:pPr>
                      <a:r>
                        <a:rPr lang="en-US" sz="8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1.</a:t>
                      </a:r>
                      <a:r>
                        <a:rPr lang="en-US" sz="800" strike="noStrike" spc="-1" baseline="0"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 </a:t>
                      </a:r>
                      <a:r>
                        <a:rPr lang="en-US" sz="8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 </a:t>
                      </a:r>
                      <a:r>
                        <a:rPr lang="ru-RU" sz="8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Подготовка и открытие проекта</a:t>
                      </a:r>
                    </a:p>
                    <a:p>
                      <a:pPr>
                        <a:lnSpc>
                          <a:spcPct val="100000"/>
                        </a:lnSpc>
                        <a:buFontTx/>
                        <a:buChar char="-"/>
                      </a:pPr>
                      <a:r>
                        <a:rPr lang="ru-RU" sz="800" strike="noStrike" spc="-1" baseline="0"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з</a:t>
                      </a:r>
                      <a:r>
                        <a:rPr lang="ru-RU" sz="8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ащита паспорта проекта</a:t>
                      </a:r>
                    </a:p>
                    <a:p>
                      <a:pP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strike="noStrike" spc="-1" dirty="0" smtClean="0">
                          <a:solidFill>
                            <a:srgbClr val="000000"/>
                          </a:solidFill>
                          <a:uFill>
                            <a:solidFill>
                              <a:srgbClr val="FFFFFF"/>
                            </a:solidFill>
                          </a:uFill>
                          <a:latin typeface="Times New Roman" panose="02020603050405020304"/>
                        </a:rPr>
                        <a:t>2 марта 2020</a:t>
                      </a:r>
                    </a:p>
                    <a:p>
                      <a:pPr algn="ct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strike="noStrike" spc="-1" dirty="0" smtClean="0">
                          <a:solidFill>
                            <a:srgbClr val="000000"/>
                          </a:solidFill>
                          <a:uFill>
                            <a:solidFill>
                              <a:srgbClr val="FFFFFF"/>
                            </a:solidFill>
                          </a:uFill>
                          <a:latin typeface="Times New Roman" panose="02020603050405020304"/>
                        </a:rPr>
                        <a:t>27 марта 2020</a:t>
                      </a:r>
                    </a:p>
                    <a:p>
                      <a:pPr algn="ct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03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2. </a:t>
                      </a:r>
                      <a:r>
                        <a:rPr lang="ru-RU" sz="8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Диагностика</a:t>
                      </a:r>
                      <a:r>
                        <a:rPr lang="ru-RU" sz="800" strike="noStrike" spc="-1" baseline="0"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 и целевое состояние</a:t>
                      </a:r>
                    </a:p>
                    <a:p>
                      <a:pP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strike="noStrike" spc="-1" dirty="0" smtClean="0">
                          <a:solidFill>
                            <a:srgbClr val="000000"/>
                          </a:solidFill>
                          <a:uFill>
                            <a:solidFill>
                              <a:srgbClr val="FFFFFF"/>
                            </a:solidFill>
                          </a:uFill>
                          <a:latin typeface="Times New Roman" panose="02020603050405020304"/>
                        </a:rPr>
                        <a:t>30</a:t>
                      </a:r>
                      <a:r>
                        <a:rPr lang="ru-RU" sz="800" strike="noStrike" spc="-1" baseline="0" dirty="0" smtClean="0">
                          <a:solidFill>
                            <a:srgbClr val="000000"/>
                          </a:solidFill>
                          <a:uFill>
                            <a:solidFill>
                              <a:srgbClr val="FFFFFF"/>
                            </a:solidFill>
                          </a:uFill>
                          <a:latin typeface="Times New Roman" panose="02020603050405020304"/>
                        </a:rPr>
                        <a:t> марта 2020</a:t>
                      </a:r>
                      <a:endParaRPr lang="ru-RU" sz="800" strike="noStrike" spc="-1" dirty="0" smtClean="0">
                        <a:solidFill>
                          <a:srgbClr val="000000"/>
                        </a:solidFill>
                        <a:uFill>
                          <a:solidFill>
                            <a:srgbClr val="FFFFFF"/>
                          </a:solidFill>
                        </a:uFill>
                        <a:latin typeface="Times New Roman" panose="02020603050405020304"/>
                      </a:endParaRPr>
                    </a:p>
                    <a:p>
                      <a:pPr algn="ct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ru-RU" sz="800" strike="noStrike" spc="-1" dirty="0" smtClean="0">
                          <a:solidFill>
                            <a:srgbClr val="000000"/>
                          </a:solidFill>
                          <a:uFill>
                            <a:solidFill>
                              <a:srgbClr val="FFFFFF"/>
                            </a:solidFill>
                          </a:uFill>
                          <a:latin typeface="Times New Roman" panose="02020603050405020304"/>
                        </a:rPr>
                        <a:t>27 апреля 2020</a:t>
                      </a: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03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Times New Roman" panose="02020603050405020304" pitchFamily="18" charset="0"/>
                          <a:cs typeface="Times New Roman" panose="02020603050405020304" pitchFamily="18" charset="0"/>
                        </a:rPr>
                        <a:t>3. </a:t>
                      </a:r>
                      <a:r>
                        <a:rPr lang="ru-RU" sz="800" dirty="0" smtClean="0">
                          <a:latin typeface="Times New Roman" panose="02020603050405020304" pitchFamily="18" charset="0"/>
                          <a:cs typeface="Times New Roman" panose="02020603050405020304" pitchFamily="18" charset="0"/>
                        </a:rPr>
                        <a:t>Внедрение</a:t>
                      </a:r>
                    </a:p>
                    <a:p>
                      <a:pP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strike="noStrike" spc="-1" dirty="0" smtClean="0">
                          <a:solidFill>
                            <a:srgbClr val="000000"/>
                          </a:solidFill>
                          <a:uFill>
                            <a:solidFill>
                              <a:srgbClr val="FFFFFF"/>
                            </a:solidFill>
                          </a:uFill>
                          <a:latin typeface="Times New Roman" panose="02020603050405020304"/>
                        </a:rPr>
                        <a:t>28 апреля 2020</a:t>
                      </a:r>
                    </a:p>
                    <a:p>
                      <a:pPr algn="ct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strike="noStrike" spc="-1" dirty="0" smtClean="0">
                          <a:solidFill>
                            <a:srgbClr val="000000"/>
                          </a:solidFill>
                          <a:uFill>
                            <a:solidFill>
                              <a:srgbClr val="FFFFFF"/>
                            </a:solidFill>
                          </a:uFill>
                          <a:latin typeface="Times New Roman" panose="02020603050405020304"/>
                        </a:rPr>
                        <a:t>6 июля 2020</a:t>
                      </a:r>
                    </a:p>
                    <a:p>
                      <a:pPr algn="ct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93383">
                <a:tc>
                  <a:txBody>
                    <a:bodyPr/>
                    <a:lstStyle/>
                    <a:p>
                      <a:pPr>
                        <a:lnSpc>
                          <a:spcPct val="100000"/>
                        </a:lnSpc>
                      </a:pPr>
                      <a:r>
                        <a:rPr kumimoji="0" lang="en-US" sz="800" b="0" i="0" u="none" strike="noStrike" kern="1200" cap="none" spc="0" normalizeH="0" baseline="0" noProof="0" dirty="0" smtClean="0">
                          <a:ln>
                            <a:noFill/>
                          </a:ln>
                          <a:solidFill>
                            <a:prstClr val="black"/>
                          </a:solidFill>
                          <a:effectLst/>
                          <a:uLnTx/>
                          <a:uFillTx/>
                          <a:latin typeface="+mn-lt"/>
                          <a:ea typeface="+mn-ea"/>
                          <a:cs typeface="Times New Roman" panose="02020603050405020304" pitchFamily="18" charset="0"/>
                        </a:rPr>
                        <a:t>3.1 </a:t>
                      </a:r>
                      <a:r>
                        <a:rPr kumimoji="0" lang="ru-RU" sz="800" b="0" i="0" u="none" strike="noStrike" kern="1200" cap="none" spc="0" normalizeH="0" baseline="0" noProof="0" dirty="0" smtClean="0">
                          <a:ln>
                            <a:noFill/>
                          </a:ln>
                          <a:solidFill>
                            <a:prstClr val="black"/>
                          </a:solidFill>
                          <a:effectLst/>
                          <a:uLnTx/>
                          <a:uFillTx/>
                          <a:latin typeface="+mn-lt"/>
                          <a:ea typeface="+mn-ea"/>
                          <a:cs typeface="Times New Roman" panose="02020603050405020304" pitchFamily="18" charset="0"/>
                        </a:rPr>
                        <a:t>Анализ и исправление ошибок</a:t>
                      </a: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strike="noStrike" spc="-1" dirty="0" smtClean="0">
                          <a:solidFill>
                            <a:srgbClr val="000000"/>
                          </a:solidFill>
                          <a:uFill>
                            <a:solidFill>
                              <a:srgbClr val="FFFFFF"/>
                            </a:solidFill>
                          </a:uFill>
                          <a:latin typeface="Times New Roman" panose="02020603050405020304"/>
                        </a:rPr>
                        <a:t>6 июля 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strike="noStrike" spc="-1" dirty="0" smtClean="0">
                          <a:solidFill>
                            <a:srgbClr val="000000"/>
                          </a:solidFill>
                          <a:uFill>
                            <a:solidFill>
                              <a:srgbClr val="FFFFFF"/>
                            </a:solidFill>
                          </a:uFill>
                          <a:latin typeface="Times New Roman" panose="02020603050405020304"/>
                        </a:rPr>
                        <a:t>10 июля 2020</a:t>
                      </a:r>
                    </a:p>
                    <a:p>
                      <a:pPr algn="ct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97998221"/>
                  </a:ext>
                </a:extLst>
              </a:tr>
              <a:tr h="303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4. </a:t>
                      </a:r>
                      <a:r>
                        <a:rPr lang="ru-RU" sz="800" strike="noStrike"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Закрепление</a:t>
                      </a:r>
                      <a:r>
                        <a:rPr lang="ru-RU" sz="800" strike="noStrike" spc="-1" baseline="0"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 результатов и закрытие проекта</a:t>
                      </a:r>
                    </a:p>
                    <a:p>
                      <a:pP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strike="noStrike" spc="-1" dirty="0" smtClean="0">
                          <a:solidFill>
                            <a:srgbClr val="000000"/>
                          </a:solidFill>
                          <a:uFill>
                            <a:solidFill>
                              <a:srgbClr val="FFFFFF"/>
                            </a:solidFill>
                          </a:uFill>
                          <a:latin typeface="Times New Roman" panose="02020603050405020304"/>
                        </a:rPr>
                        <a:t>11 июля 2020</a:t>
                      </a:r>
                    </a:p>
                    <a:p>
                      <a:pPr algn="ct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strike="noStrike" spc="-1" dirty="0" smtClean="0">
                          <a:solidFill>
                            <a:srgbClr val="000000"/>
                          </a:solidFill>
                          <a:uFill>
                            <a:solidFill>
                              <a:srgbClr val="FFFFFF"/>
                            </a:solidFill>
                          </a:uFill>
                          <a:latin typeface="Times New Roman" panose="02020603050405020304"/>
                        </a:rPr>
                        <a:t>10 августа 2020</a:t>
                      </a:r>
                    </a:p>
                    <a:p>
                      <a:pPr algn="ct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50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strike="noStrike" spc="-1" baseline="0"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5. </a:t>
                      </a:r>
                      <a:r>
                        <a:rPr lang="ru-RU" sz="800" strike="noStrike" spc="-1" baseline="0"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Доклад о результатах</a:t>
                      </a:r>
                    </a:p>
                    <a:p>
                      <a:pP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strike="noStrike" spc="-1" dirty="0" smtClean="0">
                          <a:solidFill>
                            <a:srgbClr val="000000"/>
                          </a:solidFill>
                          <a:uFill>
                            <a:solidFill>
                              <a:srgbClr val="FFFFFF"/>
                            </a:solidFill>
                          </a:uFill>
                          <a:latin typeface="Times New Roman" panose="02020603050405020304"/>
                        </a:rPr>
                        <a:t>24 августа 2020</a:t>
                      </a:r>
                    </a:p>
                    <a:p>
                      <a:pPr algn="ct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strike="noStrike" spc="-1" dirty="0" smtClean="0">
                          <a:solidFill>
                            <a:srgbClr val="000000"/>
                          </a:solidFill>
                          <a:uFill>
                            <a:solidFill>
                              <a:srgbClr val="FFFFFF"/>
                            </a:solidFill>
                          </a:uFill>
                          <a:latin typeface="Times New Roman" panose="02020603050405020304"/>
                        </a:rPr>
                        <a:t>31</a:t>
                      </a:r>
                      <a:r>
                        <a:rPr lang="ru-RU" sz="800" strike="noStrike" spc="-1" baseline="0" dirty="0" smtClean="0">
                          <a:solidFill>
                            <a:srgbClr val="000000"/>
                          </a:solidFill>
                          <a:uFill>
                            <a:solidFill>
                              <a:srgbClr val="FFFFFF"/>
                            </a:solidFill>
                          </a:uFill>
                          <a:latin typeface="Times New Roman" panose="02020603050405020304"/>
                        </a:rPr>
                        <a:t> августа 2020</a:t>
                      </a:r>
                      <a:endParaRPr lang="ru-RU" sz="800" strike="noStrike" spc="-1" dirty="0" smtClean="0">
                        <a:solidFill>
                          <a:srgbClr val="000000"/>
                        </a:solidFill>
                        <a:uFill>
                          <a:solidFill>
                            <a:srgbClr val="FFFFFF"/>
                          </a:solidFill>
                        </a:uFill>
                        <a:latin typeface="Times New Roman" panose="02020603050405020304"/>
                      </a:endParaRPr>
                    </a:p>
                    <a:p>
                      <a:pPr algn="ctr">
                        <a:lnSpc>
                          <a:spcPct val="100000"/>
                        </a:lnSpc>
                      </a:pPr>
                      <a:endParaRPr lang="ru-RU" sz="800" strike="noStrike" spc="-1" dirty="0">
                        <a:solidFill>
                          <a:srgbClr val="000000"/>
                        </a:solidFill>
                        <a:uFill>
                          <a:solidFill>
                            <a:srgbClr val="FFFFFF"/>
                          </a:solidFill>
                        </a:uFill>
                        <a:latin typeface="Times New Roman" panose="020206030504050203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33699004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1999830" y="279300"/>
            <a:ext cx="6190612" cy="55904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Лист хронометража текущего процесса</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Tree>
    <p:extLst>
      <p:ext uri="{BB962C8B-B14F-4D97-AF65-F5344CB8AC3E}">
        <p14:creationId xmlns:p14="http://schemas.microsoft.com/office/powerpoint/2010/main" xmlns="" val="2334563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2281881" y="280086"/>
            <a:ext cx="5908561" cy="39541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Карта текущего состояния процесса</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809215" y="6352313"/>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23" name="CustomShape 2"/>
          <p:cNvSpPr/>
          <p:nvPr/>
        </p:nvSpPr>
        <p:spPr>
          <a:xfrm>
            <a:off x="1361090" y="3823138"/>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24" name="Прямоугольник 23"/>
          <p:cNvSpPr/>
          <p:nvPr/>
        </p:nvSpPr>
        <p:spPr>
          <a:xfrm>
            <a:off x="1474081" y="794880"/>
            <a:ext cx="794986" cy="83918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700" dirty="0" smtClean="0"/>
          </a:p>
          <a:p>
            <a:pPr algn="ctr"/>
            <a:r>
              <a:rPr lang="ru-RU" sz="700" dirty="0" smtClean="0"/>
              <a:t>02.04.2020</a:t>
            </a:r>
          </a:p>
          <a:p>
            <a:pPr algn="ctr"/>
            <a:r>
              <a:rPr lang="ru-RU" sz="700" dirty="0" smtClean="0"/>
              <a:t>(четверг)</a:t>
            </a:r>
          </a:p>
          <a:p>
            <a:pPr algn="ctr"/>
            <a:endParaRPr lang="ru-RU" sz="700" dirty="0"/>
          </a:p>
          <a:p>
            <a:pPr algn="ctr"/>
            <a:r>
              <a:rPr lang="ru-RU" sz="700" dirty="0" smtClean="0"/>
              <a:t>Получила уведомление на проведение МЭЭ 13.04.2020</a:t>
            </a:r>
          </a:p>
          <a:p>
            <a:pPr algn="ctr"/>
            <a:endParaRPr lang="ru-RU" sz="700" dirty="0" smtClean="0"/>
          </a:p>
        </p:txBody>
      </p:sp>
      <p:sp>
        <p:nvSpPr>
          <p:cNvPr id="25" name="Прямоугольник 24"/>
          <p:cNvSpPr/>
          <p:nvPr/>
        </p:nvSpPr>
        <p:spPr>
          <a:xfrm>
            <a:off x="2353733" y="795867"/>
            <a:ext cx="753292"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000" dirty="0" smtClean="0"/>
          </a:p>
          <a:p>
            <a:pPr algn="ctr"/>
            <a:r>
              <a:rPr lang="ru-RU" sz="700" dirty="0" smtClean="0"/>
              <a:t>02-03.04.2020</a:t>
            </a:r>
          </a:p>
          <a:p>
            <a:pPr algn="ctr"/>
            <a:endParaRPr lang="ru-RU" sz="700" dirty="0" smtClean="0"/>
          </a:p>
          <a:p>
            <a:pPr algn="ctr"/>
            <a:r>
              <a:rPr lang="ru-RU" sz="700" dirty="0" smtClean="0"/>
              <a:t>Сортирует реестры счетов по подразделениям</a:t>
            </a:r>
          </a:p>
          <a:p>
            <a:pPr algn="ctr"/>
            <a:endParaRPr lang="ru-RU" sz="700" dirty="0"/>
          </a:p>
        </p:txBody>
      </p:sp>
      <p:sp>
        <p:nvSpPr>
          <p:cNvPr id="26" name="Прямоугольник 25"/>
          <p:cNvSpPr/>
          <p:nvPr/>
        </p:nvSpPr>
        <p:spPr>
          <a:xfrm>
            <a:off x="170059" y="978263"/>
            <a:ext cx="1227666" cy="41486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800" dirty="0" smtClean="0"/>
              <a:t>Сотрудник отдела ОМС</a:t>
            </a:r>
            <a:endParaRPr lang="ru-RU" sz="800" dirty="0"/>
          </a:p>
        </p:txBody>
      </p:sp>
      <p:sp>
        <p:nvSpPr>
          <p:cNvPr id="27" name="Прямоугольник 26"/>
          <p:cNvSpPr/>
          <p:nvPr/>
        </p:nvSpPr>
        <p:spPr>
          <a:xfrm>
            <a:off x="3154392" y="795867"/>
            <a:ext cx="799543"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000" dirty="0" smtClean="0"/>
              <a:t> </a:t>
            </a:r>
          </a:p>
          <a:p>
            <a:pPr algn="ctr"/>
            <a:r>
              <a:rPr lang="ru-RU" sz="700" dirty="0" smtClean="0"/>
              <a:t>03.04.2020</a:t>
            </a:r>
          </a:p>
          <a:p>
            <a:pPr algn="ctr"/>
            <a:r>
              <a:rPr lang="ru-RU" sz="700" dirty="0" smtClean="0"/>
              <a:t>Передает реестры счетов в поликлинику</a:t>
            </a:r>
            <a:endParaRPr lang="ru-RU" sz="700" dirty="0"/>
          </a:p>
        </p:txBody>
      </p:sp>
      <p:sp>
        <p:nvSpPr>
          <p:cNvPr id="28" name="Прямоугольник 27"/>
          <p:cNvSpPr/>
          <p:nvPr/>
        </p:nvSpPr>
        <p:spPr>
          <a:xfrm>
            <a:off x="4021667" y="1910283"/>
            <a:ext cx="786493"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700" dirty="0" smtClean="0"/>
              <a:t>09.04.2020</a:t>
            </a:r>
          </a:p>
          <a:p>
            <a:pPr algn="ctr"/>
            <a:r>
              <a:rPr lang="ru-RU" sz="700" dirty="0" smtClean="0"/>
              <a:t>Получила формы 112/у</a:t>
            </a:r>
            <a:endParaRPr lang="ru-RU" sz="700" dirty="0"/>
          </a:p>
        </p:txBody>
      </p:sp>
      <p:sp>
        <p:nvSpPr>
          <p:cNvPr id="29" name="Прямоугольник 28"/>
          <p:cNvSpPr/>
          <p:nvPr/>
        </p:nvSpPr>
        <p:spPr>
          <a:xfrm>
            <a:off x="3154393" y="1910283"/>
            <a:ext cx="799542"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700" dirty="0" smtClean="0"/>
              <a:t>03.04.2020</a:t>
            </a:r>
            <a:endParaRPr lang="ru-RU" sz="700" dirty="0"/>
          </a:p>
          <a:p>
            <a:pPr algn="ctr"/>
            <a:r>
              <a:rPr lang="ru-RU" sz="700" dirty="0"/>
              <a:t>Получила </a:t>
            </a:r>
            <a:r>
              <a:rPr lang="ru-RU" sz="700" dirty="0" smtClean="0"/>
              <a:t>реестр запрошенных форм 112/у и начала поиск</a:t>
            </a:r>
            <a:endParaRPr lang="ru-RU" sz="700" dirty="0"/>
          </a:p>
        </p:txBody>
      </p:sp>
      <p:sp>
        <p:nvSpPr>
          <p:cNvPr id="30" name="Прямоугольник 29"/>
          <p:cNvSpPr/>
          <p:nvPr/>
        </p:nvSpPr>
        <p:spPr>
          <a:xfrm>
            <a:off x="164954" y="4422227"/>
            <a:ext cx="1227666" cy="389467"/>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ru-RU" sz="800" dirty="0" smtClean="0">
                <a:solidFill>
                  <a:prstClr val="black"/>
                </a:solidFill>
              </a:rPr>
              <a:t>Заместитель гл.врача по внебольничной помощи</a:t>
            </a:r>
            <a:endParaRPr lang="ru-RU" sz="800" dirty="0">
              <a:solidFill>
                <a:prstClr val="black"/>
              </a:solidFill>
            </a:endParaRPr>
          </a:p>
        </p:txBody>
      </p:sp>
      <p:sp>
        <p:nvSpPr>
          <p:cNvPr id="31" name="Прямоугольник 30"/>
          <p:cNvSpPr/>
          <p:nvPr/>
        </p:nvSpPr>
        <p:spPr>
          <a:xfrm>
            <a:off x="143933" y="3183467"/>
            <a:ext cx="1227667" cy="4161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800" dirty="0" smtClean="0"/>
              <a:t>Врач</a:t>
            </a:r>
            <a:endParaRPr lang="ru-RU" sz="800" dirty="0"/>
          </a:p>
        </p:txBody>
      </p:sp>
      <p:sp>
        <p:nvSpPr>
          <p:cNvPr id="32" name="Прямоугольник 31"/>
          <p:cNvSpPr/>
          <p:nvPr/>
        </p:nvSpPr>
        <p:spPr>
          <a:xfrm>
            <a:off x="3216165" y="3026980"/>
            <a:ext cx="748280" cy="9492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700" dirty="0" smtClean="0"/>
          </a:p>
          <a:p>
            <a:pPr algn="ctr"/>
            <a:endParaRPr lang="ru-RU" sz="700" dirty="0" smtClean="0"/>
          </a:p>
          <a:p>
            <a:pPr algn="ctr"/>
            <a:r>
              <a:rPr lang="ru-RU" sz="700" dirty="0" smtClean="0"/>
              <a:t>Осуществляет контроль форм 112/у, вносит исправления.</a:t>
            </a:r>
          </a:p>
          <a:p>
            <a:pPr algn="ctr"/>
            <a:r>
              <a:rPr lang="ru-RU" sz="700" dirty="0" smtClean="0"/>
              <a:t>06.—07.04.2020</a:t>
            </a:r>
          </a:p>
          <a:p>
            <a:pPr algn="ctr"/>
            <a:endParaRPr lang="ru-RU" sz="700" dirty="0" smtClean="0"/>
          </a:p>
          <a:p>
            <a:pPr algn="ctr"/>
            <a:endParaRPr lang="ru-RU" sz="700" dirty="0" smtClean="0"/>
          </a:p>
          <a:p>
            <a:pPr algn="ctr"/>
            <a:endParaRPr lang="ru-RU" sz="700" dirty="0"/>
          </a:p>
        </p:txBody>
      </p:sp>
      <p:sp>
        <p:nvSpPr>
          <p:cNvPr id="33" name="Прямоугольник 32"/>
          <p:cNvSpPr/>
          <p:nvPr/>
        </p:nvSpPr>
        <p:spPr>
          <a:xfrm>
            <a:off x="164954" y="2072847"/>
            <a:ext cx="1227666" cy="416173"/>
          </a:xfrm>
          <a:prstGeom prst="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ru-RU" sz="800" dirty="0" smtClean="0"/>
              <a:t>Медицинский регистратор</a:t>
            </a:r>
            <a:endParaRPr lang="ru-RU" sz="800" dirty="0"/>
          </a:p>
        </p:txBody>
      </p:sp>
      <p:sp>
        <p:nvSpPr>
          <p:cNvPr id="34" name="Прямоугольник 33"/>
          <p:cNvSpPr/>
          <p:nvPr/>
        </p:nvSpPr>
        <p:spPr>
          <a:xfrm>
            <a:off x="3196457" y="4293251"/>
            <a:ext cx="767990" cy="9144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700" dirty="0" smtClean="0"/>
              <a:t>Выборочный</a:t>
            </a:r>
          </a:p>
          <a:p>
            <a:pPr algn="ctr"/>
            <a:r>
              <a:rPr lang="ru-RU" sz="700" dirty="0" smtClean="0"/>
              <a:t>Контроль форм 112/у реестру</a:t>
            </a:r>
          </a:p>
          <a:p>
            <a:pPr algn="ctr"/>
            <a:r>
              <a:rPr lang="ru-RU" sz="700" dirty="0" smtClean="0"/>
              <a:t>08.04.2020 г.</a:t>
            </a:r>
            <a:endParaRPr lang="ru-RU" sz="700" dirty="0"/>
          </a:p>
          <a:p>
            <a:pPr algn="ctr"/>
            <a:endParaRPr lang="ru-RU" sz="700" dirty="0"/>
          </a:p>
        </p:txBody>
      </p:sp>
      <p:cxnSp>
        <p:nvCxnSpPr>
          <p:cNvPr id="35" name="Прямая со стрелкой 34"/>
          <p:cNvCxnSpPr/>
          <p:nvPr/>
        </p:nvCxnSpPr>
        <p:spPr>
          <a:xfrm>
            <a:off x="3575851" y="2779158"/>
            <a:ext cx="0" cy="2455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6" name="Соединительная линия уступом 27"/>
          <p:cNvCxnSpPr/>
          <p:nvPr/>
        </p:nvCxnSpPr>
        <p:spPr>
          <a:xfrm rot="16200000" flipH="1">
            <a:off x="2044641" y="3510263"/>
            <a:ext cx="2219501" cy="147447"/>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37" name="Прямоугольник 36"/>
          <p:cNvSpPr/>
          <p:nvPr/>
        </p:nvSpPr>
        <p:spPr>
          <a:xfrm>
            <a:off x="143933" y="5350934"/>
            <a:ext cx="1227666" cy="37253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800" dirty="0" smtClean="0"/>
              <a:t>Водитель</a:t>
            </a:r>
            <a:endParaRPr lang="ru-RU" sz="800" dirty="0"/>
          </a:p>
        </p:txBody>
      </p:sp>
      <p:sp>
        <p:nvSpPr>
          <p:cNvPr id="38" name="Прямоугольник 37"/>
          <p:cNvSpPr/>
          <p:nvPr/>
        </p:nvSpPr>
        <p:spPr>
          <a:xfrm>
            <a:off x="7979690" y="5155099"/>
            <a:ext cx="753532" cy="82003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ru-RU" sz="700" dirty="0" smtClean="0">
                <a:solidFill>
                  <a:prstClr val="black"/>
                </a:solidFill>
              </a:rPr>
              <a:t>24.04.2020</a:t>
            </a:r>
          </a:p>
          <a:p>
            <a:pPr lvl="0" algn="ctr"/>
            <a:endParaRPr lang="ru-RU" sz="1000" dirty="0" smtClean="0"/>
          </a:p>
          <a:p>
            <a:pPr algn="ctr"/>
            <a:r>
              <a:rPr lang="ru-RU" sz="700" dirty="0" smtClean="0"/>
              <a:t>Доставил формы 112/у, из  СМО</a:t>
            </a:r>
            <a:endParaRPr lang="ru-RU" sz="700" dirty="0"/>
          </a:p>
        </p:txBody>
      </p:sp>
      <p:cxnSp>
        <p:nvCxnSpPr>
          <p:cNvPr id="39" name="Прямая со стрелкой 38"/>
          <p:cNvCxnSpPr/>
          <p:nvPr/>
        </p:nvCxnSpPr>
        <p:spPr>
          <a:xfrm flipV="1">
            <a:off x="4002206" y="2779158"/>
            <a:ext cx="452969" cy="74948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0" name="Прямая со стрелкой 39"/>
          <p:cNvCxnSpPr/>
          <p:nvPr/>
        </p:nvCxnSpPr>
        <p:spPr>
          <a:xfrm flipV="1">
            <a:off x="3931161" y="2764655"/>
            <a:ext cx="593027" cy="189702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1" name="Прямоугольник 40"/>
          <p:cNvSpPr/>
          <p:nvPr/>
        </p:nvSpPr>
        <p:spPr>
          <a:xfrm>
            <a:off x="4910667" y="1910283"/>
            <a:ext cx="753533"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1000" dirty="0" smtClean="0"/>
          </a:p>
          <a:p>
            <a:pPr algn="ctr"/>
            <a:r>
              <a:rPr lang="ru-RU" sz="700" dirty="0" smtClean="0"/>
              <a:t>09.04.2020</a:t>
            </a:r>
          </a:p>
          <a:p>
            <a:pPr algn="ctr"/>
            <a:r>
              <a:rPr lang="ru-RU" sz="700" dirty="0" smtClean="0"/>
              <a:t>Передала формы 112/у</a:t>
            </a:r>
          </a:p>
          <a:p>
            <a:pPr algn="ctr"/>
            <a:r>
              <a:rPr lang="ru-RU" sz="700" dirty="0" smtClean="0"/>
              <a:t>водителю</a:t>
            </a:r>
          </a:p>
          <a:p>
            <a:pPr algn="ctr"/>
            <a:endParaRPr lang="ru-RU" sz="1000" dirty="0"/>
          </a:p>
        </p:txBody>
      </p:sp>
      <p:cxnSp>
        <p:nvCxnSpPr>
          <p:cNvPr id="42" name="Прямая со стрелкой 41"/>
          <p:cNvCxnSpPr/>
          <p:nvPr/>
        </p:nvCxnSpPr>
        <p:spPr>
          <a:xfrm flipH="1">
            <a:off x="5265182" y="2779158"/>
            <a:ext cx="22252" cy="231944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6" name="Прямоугольник 45"/>
          <p:cNvSpPr/>
          <p:nvPr/>
        </p:nvSpPr>
        <p:spPr>
          <a:xfrm>
            <a:off x="143933" y="6155267"/>
            <a:ext cx="1227667" cy="3725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800" dirty="0" smtClean="0"/>
              <a:t>Эксперт</a:t>
            </a:r>
            <a:endParaRPr lang="ru-RU" sz="800" dirty="0"/>
          </a:p>
        </p:txBody>
      </p:sp>
      <p:sp>
        <p:nvSpPr>
          <p:cNvPr id="47" name="Прямоугольник 46"/>
          <p:cNvSpPr/>
          <p:nvPr/>
        </p:nvSpPr>
        <p:spPr>
          <a:xfrm>
            <a:off x="6799690" y="3250181"/>
            <a:ext cx="769385" cy="1456265"/>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000" dirty="0" smtClean="0"/>
          </a:p>
          <a:p>
            <a:pPr algn="ctr"/>
            <a:r>
              <a:rPr lang="ru-RU" sz="700" dirty="0" smtClean="0"/>
              <a:t>27.04.2020</a:t>
            </a:r>
          </a:p>
          <a:p>
            <a:pPr algn="ctr"/>
            <a:r>
              <a:rPr lang="ru-RU" sz="700" dirty="0" smtClean="0"/>
              <a:t>После анализа может направлена претензия</a:t>
            </a:r>
          </a:p>
          <a:p>
            <a:pPr algn="ctr"/>
            <a:endParaRPr lang="ru-RU" sz="700" dirty="0"/>
          </a:p>
        </p:txBody>
      </p:sp>
      <p:sp>
        <p:nvSpPr>
          <p:cNvPr id="48" name="Прямоугольник 47"/>
          <p:cNvSpPr/>
          <p:nvPr/>
        </p:nvSpPr>
        <p:spPr>
          <a:xfrm>
            <a:off x="6682254" y="5801362"/>
            <a:ext cx="778933" cy="7958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700" dirty="0" smtClean="0"/>
              <a:t>13.04.2020</a:t>
            </a:r>
          </a:p>
          <a:p>
            <a:pPr algn="ctr"/>
            <a:endParaRPr lang="ru-RU" sz="700" dirty="0" smtClean="0"/>
          </a:p>
          <a:p>
            <a:pPr algn="ctr"/>
            <a:r>
              <a:rPr lang="ru-RU" sz="700" dirty="0" smtClean="0"/>
              <a:t>с 9.00 до 15.15</a:t>
            </a:r>
          </a:p>
          <a:p>
            <a:pPr algn="ctr"/>
            <a:r>
              <a:rPr lang="ru-RU" sz="700" dirty="0"/>
              <a:t>м</a:t>
            </a:r>
            <a:r>
              <a:rPr lang="ru-RU" sz="700" dirty="0" smtClean="0"/>
              <a:t>едико-экономическая экспертиза</a:t>
            </a:r>
            <a:endParaRPr lang="ru-RU" sz="700" dirty="0"/>
          </a:p>
        </p:txBody>
      </p:sp>
      <p:cxnSp>
        <p:nvCxnSpPr>
          <p:cNvPr id="50" name="Прямая со стрелкой 49"/>
          <p:cNvCxnSpPr>
            <a:stCxn id="27" idx="2"/>
          </p:cNvCxnSpPr>
          <p:nvPr/>
        </p:nvCxnSpPr>
        <p:spPr>
          <a:xfrm>
            <a:off x="3554164" y="1634067"/>
            <a:ext cx="0" cy="228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1" name="Пятно 1 50"/>
          <p:cNvSpPr/>
          <p:nvPr/>
        </p:nvSpPr>
        <p:spPr>
          <a:xfrm>
            <a:off x="2301766" y="367862"/>
            <a:ext cx="334020" cy="550599"/>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000" dirty="0" smtClean="0">
                <a:solidFill>
                  <a:schemeClr val="tx1"/>
                </a:solidFill>
              </a:rPr>
              <a:t>1</a:t>
            </a:r>
            <a:endParaRPr lang="ru-RU" sz="1000" dirty="0">
              <a:solidFill>
                <a:schemeClr val="tx1"/>
              </a:solidFill>
            </a:endParaRPr>
          </a:p>
        </p:txBody>
      </p:sp>
      <p:sp>
        <p:nvSpPr>
          <p:cNvPr id="53" name="Пятно 1 52"/>
          <p:cNvSpPr/>
          <p:nvPr/>
        </p:nvSpPr>
        <p:spPr>
          <a:xfrm>
            <a:off x="2585545" y="2806263"/>
            <a:ext cx="525517" cy="472698"/>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000" dirty="0" smtClean="0">
                <a:solidFill>
                  <a:schemeClr val="tx1"/>
                </a:solidFill>
              </a:rPr>
              <a:t>1</a:t>
            </a:r>
            <a:endParaRPr lang="ru-RU" sz="1000" dirty="0">
              <a:solidFill>
                <a:schemeClr val="tx1"/>
              </a:solidFill>
            </a:endParaRPr>
          </a:p>
        </p:txBody>
      </p:sp>
      <p:sp>
        <p:nvSpPr>
          <p:cNvPr id="54" name="Пятно 1 53"/>
          <p:cNvSpPr/>
          <p:nvPr/>
        </p:nvSpPr>
        <p:spPr>
          <a:xfrm>
            <a:off x="2650782" y="4082164"/>
            <a:ext cx="376646" cy="313469"/>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000" dirty="0" smtClean="0">
                <a:solidFill>
                  <a:schemeClr val="tx1"/>
                </a:solidFill>
              </a:rPr>
              <a:t>1</a:t>
            </a:r>
            <a:endParaRPr lang="ru-RU" sz="1000" dirty="0">
              <a:solidFill>
                <a:schemeClr val="tx1"/>
              </a:solidFill>
            </a:endParaRPr>
          </a:p>
        </p:txBody>
      </p:sp>
      <p:sp>
        <p:nvSpPr>
          <p:cNvPr id="55" name="Пятно 1 54"/>
          <p:cNvSpPr/>
          <p:nvPr/>
        </p:nvSpPr>
        <p:spPr>
          <a:xfrm>
            <a:off x="4391721" y="1787827"/>
            <a:ext cx="376646" cy="313469"/>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000" dirty="0">
                <a:solidFill>
                  <a:schemeClr val="tx1"/>
                </a:solidFill>
              </a:rPr>
              <a:t>3</a:t>
            </a:r>
          </a:p>
        </p:txBody>
      </p:sp>
      <p:sp>
        <p:nvSpPr>
          <p:cNvPr id="56" name="Пятно 1 55"/>
          <p:cNvSpPr/>
          <p:nvPr/>
        </p:nvSpPr>
        <p:spPr>
          <a:xfrm>
            <a:off x="2905370" y="3947330"/>
            <a:ext cx="376646" cy="313469"/>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000" dirty="0">
                <a:solidFill>
                  <a:schemeClr val="tx1"/>
                </a:solidFill>
              </a:rPr>
              <a:t>3</a:t>
            </a:r>
          </a:p>
        </p:txBody>
      </p:sp>
      <p:sp>
        <p:nvSpPr>
          <p:cNvPr id="57" name="Пятно 1 56"/>
          <p:cNvSpPr/>
          <p:nvPr/>
        </p:nvSpPr>
        <p:spPr>
          <a:xfrm>
            <a:off x="2672947" y="592509"/>
            <a:ext cx="381000" cy="313469"/>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000" dirty="0" smtClean="0">
                <a:solidFill>
                  <a:schemeClr val="tx1"/>
                </a:solidFill>
              </a:rPr>
              <a:t>2</a:t>
            </a:r>
            <a:endParaRPr lang="ru-RU" sz="1000" dirty="0">
              <a:solidFill>
                <a:schemeClr val="tx1"/>
              </a:solidFill>
            </a:endParaRPr>
          </a:p>
        </p:txBody>
      </p:sp>
      <p:cxnSp>
        <p:nvCxnSpPr>
          <p:cNvPr id="75" name="Прямая со стрелкой 74"/>
          <p:cNvCxnSpPr>
            <a:stCxn id="32" idx="2"/>
            <a:endCxn id="34" idx="0"/>
          </p:cNvCxnSpPr>
          <p:nvPr/>
        </p:nvCxnSpPr>
        <p:spPr>
          <a:xfrm flipH="1">
            <a:off x="3580452" y="3976190"/>
            <a:ext cx="9853" cy="3170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Прямоугольник 81"/>
          <p:cNvSpPr/>
          <p:nvPr/>
        </p:nvSpPr>
        <p:spPr>
          <a:xfrm>
            <a:off x="5063068" y="5275968"/>
            <a:ext cx="753532" cy="82003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ru-RU" sz="700" dirty="0" smtClean="0">
                <a:solidFill>
                  <a:prstClr val="black"/>
                </a:solidFill>
              </a:rPr>
              <a:t>10.04.2020</a:t>
            </a:r>
          </a:p>
          <a:p>
            <a:pPr lvl="0" algn="ctr"/>
            <a:endParaRPr lang="ru-RU" sz="1000" dirty="0" smtClean="0"/>
          </a:p>
          <a:p>
            <a:pPr algn="ctr"/>
            <a:r>
              <a:rPr lang="ru-RU" sz="700" dirty="0" smtClean="0"/>
              <a:t>Доставил формы 112/у, в СМО</a:t>
            </a:r>
            <a:endParaRPr lang="ru-RU" sz="700" dirty="0"/>
          </a:p>
        </p:txBody>
      </p:sp>
      <p:cxnSp>
        <p:nvCxnSpPr>
          <p:cNvPr id="86" name="Прямая со стрелкой 85"/>
          <p:cNvCxnSpPr>
            <a:stCxn id="82" idx="3"/>
          </p:cNvCxnSpPr>
          <p:nvPr/>
        </p:nvCxnSpPr>
        <p:spPr>
          <a:xfrm>
            <a:off x="5816600" y="5685984"/>
            <a:ext cx="867979" cy="3679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Прямая со стрелкой 88"/>
          <p:cNvCxnSpPr>
            <a:stCxn id="48" idx="3"/>
            <a:endCxn id="38" idx="1"/>
          </p:cNvCxnSpPr>
          <p:nvPr/>
        </p:nvCxnSpPr>
        <p:spPr>
          <a:xfrm flipV="1">
            <a:off x="7461187" y="5565115"/>
            <a:ext cx="518503" cy="6341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90"/>
          <p:cNvCxnSpPr/>
          <p:nvPr/>
        </p:nvCxnSpPr>
        <p:spPr>
          <a:xfrm flipH="1" flipV="1">
            <a:off x="8351032" y="4496239"/>
            <a:ext cx="5424" cy="63783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 name="Прямоугольник 91"/>
          <p:cNvSpPr/>
          <p:nvPr/>
        </p:nvSpPr>
        <p:spPr>
          <a:xfrm>
            <a:off x="6321471" y="1268982"/>
            <a:ext cx="1750474" cy="727984"/>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000" dirty="0" smtClean="0"/>
          </a:p>
          <a:p>
            <a:pPr algn="ctr"/>
            <a:endParaRPr lang="ru-RU" sz="1000" dirty="0" smtClean="0"/>
          </a:p>
          <a:p>
            <a:pPr algn="ctr"/>
            <a:endParaRPr lang="ru-RU" sz="1000" dirty="0" smtClean="0"/>
          </a:p>
          <a:p>
            <a:pPr algn="ctr"/>
            <a:r>
              <a:rPr lang="ru-RU" sz="1000" dirty="0" smtClean="0"/>
              <a:t>Главный врач подписывает акты</a:t>
            </a:r>
          </a:p>
          <a:p>
            <a:pPr algn="ctr"/>
            <a:endParaRPr lang="ru-RU" sz="1000" dirty="0" smtClean="0"/>
          </a:p>
          <a:p>
            <a:pPr algn="ctr"/>
            <a:endParaRPr lang="ru-RU" sz="1000" dirty="0" smtClean="0"/>
          </a:p>
          <a:p>
            <a:pPr algn="ctr"/>
            <a:endParaRPr lang="ru-RU" sz="1000" dirty="0" smtClean="0"/>
          </a:p>
        </p:txBody>
      </p:sp>
      <p:cxnSp>
        <p:nvCxnSpPr>
          <p:cNvPr id="94" name="Прямая со стрелкой 93"/>
          <p:cNvCxnSpPr>
            <a:stCxn id="47" idx="2"/>
          </p:cNvCxnSpPr>
          <p:nvPr/>
        </p:nvCxnSpPr>
        <p:spPr>
          <a:xfrm>
            <a:off x="7184383" y="4706446"/>
            <a:ext cx="15203" cy="106373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Прямоугольник 94"/>
          <p:cNvSpPr/>
          <p:nvPr/>
        </p:nvSpPr>
        <p:spPr>
          <a:xfrm>
            <a:off x="7966339" y="3060995"/>
            <a:ext cx="769385" cy="1456265"/>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000" dirty="0" smtClean="0"/>
          </a:p>
          <a:p>
            <a:pPr algn="ctr"/>
            <a:r>
              <a:rPr lang="ru-RU" sz="700" dirty="0" smtClean="0"/>
              <a:t>24.04.2020</a:t>
            </a:r>
          </a:p>
          <a:p>
            <a:pPr algn="ctr"/>
            <a:r>
              <a:rPr lang="ru-RU" sz="700" dirty="0"/>
              <a:t>п</a:t>
            </a:r>
            <a:r>
              <a:rPr lang="ru-RU" sz="700" dirty="0" smtClean="0"/>
              <a:t>олучила результаты</a:t>
            </a:r>
          </a:p>
          <a:p>
            <a:pPr algn="ctr"/>
            <a:r>
              <a:rPr lang="ru-RU" sz="700" dirty="0" smtClean="0"/>
              <a:t>МЭЭ в электронном варианте.</a:t>
            </a:r>
          </a:p>
          <a:p>
            <a:pPr algn="ctr"/>
            <a:r>
              <a:rPr lang="ru-RU" sz="700" dirty="0" smtClean="0"/>
              <a:t>Провела анализ дефектов по количеству и  причинам   </a:t>
            </a:r>
          </a:p>
          <a:p>
            <a:pPr algn="ctr"/>
            <a:endParaRPr lang="ru-RU" sz="700" dirty="0"/>
          </a:p>
        </p:txBody>
      </p:sp>
      <p:cxnSp>
        <p:nvCxnSpPr>
          <p:cNvPr id="97" name="Прямая со стрелкой 96"/>
          <p:cNvCxnSpPr>
            <a:stCxn id="47" idx="0"/>
            <a:endCxn id="92" idx="2"/>
          </p:cNvCxnSpPr>
          <p:nvPr/>
        </p:nvCxnSpPr>
        <p:spPr>
          <a:xfrm flipV="1">
            <a:off x="7184383" y="1996966"/>
            <a:ext cx="12325" cy="12532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57711" y="430265"/>
            <a:ext cx="477888" cy="269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85546" y="861189"/>
            <a:ext cx="477888" cy="269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42627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480584"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5025081" y="300050"/>
            <a:ext cx="3165361" cy="48603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Диаграмма </a:t>
            </a:r>
            <a:r>
              <a:rPr lang="ru-RU" sz="2000"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Исикавы</a:t>
            </a:r>
            <a:endParaRPr lang="ru-RU" sz="20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p:txBody>
      </p:sp>
      <p:sp>
        <p:nvSpPr>
          <p:cNvPr id="68" name="CustomShape 6"/>
          <p:cNvSpPr/>
          <p:nvPr/>
        </p:nvSpPr>
        <p:spPr>
          <a:xfrm>
            <a:off x="-343012" y="241944"/>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cxnSp>
        <p:nvCxnSpPr>
          <p:cNvPr id="16" name="Прямая соединительная линия 15">
            <a:extLst>
              <a:ext uri="{FF2B5EF4-FFF2-40B4-BE49-F238E27FC236}">
                <a16:creationId xmlns:a16="http://schemas.microsoft.com/office/drawing/2014/main" xmlns="" id="{8895D767-44B7-4996-BC48-855BE43FD65D}"/>
              </a:ext>
            </a:extLst>
          </p:cNvPr>
          <p:cNvCxnSpPr>
            <a:cxnSpLocks/>
          </p:cNvCxnSpPr>
          <p:nvPr/>
        </p:nvCxnSpPr>
        <p:spPr>
          <a:xfrm>
            <a:off x="6678" y="3757858"/>
            <a:ext cx="7651630" cy="0"/>
          </a:xfrm>
          <a:prstGeom prst="line">
            <a:avLst/>
          </a:prstGeom>
          <a:noFill/>
          <a:ln w="25400" cap="flat" cmpd="sng" algn="ctr">
            <a:solidFill>
              <a:srgbClr val="5B9BD5"/>
            </a:solidFill>
            <a:prstDash val="solid"/>
            <a:miter lim="800000"/>
          </a:ln>
          <a:effectLst/>
        </p:spPr>
      </p:cxnSp>
      <p:sp>
        <p:nvSpPr>
          <p:cNvPr id="17" name="Равнобедренный треугольник 16">
            <a:extLst>
              <a:ext uri="{FF2B5EF4-FFF2-40B4-BE49-F238E27FC236}">
                <a16:creationId xmlns:a16="http://schemas.microsoft.com/office/drawing/2014/main" xmlns="" id="{50897DD4-1DA3-44E7-9B20-1BFECD4BF07F}"/>
              </a:ext>
            </a:extLst>
          </p:cNvPr>
          <p:cNvSpPr/>
          <p:nvPr/>
        </p:nvSpPr>
        <p:spPr>
          <a:xfrm rot="5400000">
            <a:off x="7179329" y="2927324"/>
            <a:ext cx="2205990" cy="1353611"/>
          </a:xfrm>
          <a:prstGeom prst="triangle">
            <a:avLst/>
          </a:prstGeom>
          <a:solidFill>
            <a:sysClr val="window" lastClr="FFFFFF"/>
          </a:solidFill>
          <a:ln w="254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8" name="Прямая соединительная линия 17">
            <a:extLst>
              <a:ext uri="{FF2B5EF4-FFF2-40B4-BE49-F238E27FC236}">
                <a16:creationId xmlns:a16="http://schemas.microsoft.com/office/drawing/2014/main" xmlns="" id="{DDAA777E-9D76-430E-8775-79C80B2B6EBC}"/>
              </a:ext>
            </a:extLst>
          </p:cNvPr>
          <p:cNvCxnSpPr>
            <a:cxnSpLocks/>
          </p:cNvCxnSpPr>
          <p:nvPr/>
        </p:nvCxnSpPr>
        <p:spPr>
          <a:xfrm flipV="1">
            <a:off x="4403027" y="3798869"/>
            <a:ext cx="1664335" cy="1937386"/>
          </a:xfrm>
          <a:prstGeom prst="line">
            <a:avLst/>
          </a:prstGeom>
          <a:noFill/>
          <a:ln w="25400" cap="flat" cmpd="sng" algn="ctr">
            <a:solidFill>
              <a:srgbClr val="5B9BD5"/>
            </a:solidFill>
            <a:prstDash val="solid"/>
            <a:miter lim="800000"/>
          </a:ln>
          <a:effectLst/>
        </p:spPr>
      </p:cxnSp>
      <p:cxnSp>
        <p:nvCxnSpPr>
          <p:cNvPr id="19" name="Прямая соединительная линия 18">
            <a:extLst>
              <a:ext uri="{FF2B5EF4-FFF2-40B4-BE49-F238E27FC236}">
                <a16:creationId xmlns:a16="http://schemas.microsoft.com/office/drawing/2014/main" xmlns="" id="{87378C03-2A80-444E-ACBB-1344BA523352}"/>
              </a:ext>
            </a:extLst>
          </p:cNvPr>
          <p:cNvCxnSpPr>
            <a:cxnSpLocks/>
          </p:cNvCxnSpPr>
          <p:nvPr/>
        </p:nvCxnSpPr>
        <p:spPr>
          <a:xfrm flipV="1">
            <a:off x="330082" y="3737316"/>
            <a:ext cx="1773555" cy="1991996"/>
          </a:xfrm>
          <a:prstGeom prst="line">
            <a:avLst/>
          </a:prstGeom>
          <a:noFill/>
          <a:ln w="25400" cap="flat" cmpd="sng" algn="ctr">
            <a:solidFill>
              <a:srgbClr val="5B9BD5"/>
            </a:solidFill>
            <a:prstDash val="solid"/>
            <a:miter lim="800000"/>
          </a:ln>
          <a:effectLst/>
        </p:spPr>
      </p:cxnSp>
      <p:cxnSp>
        <p:nvCxnSpPr>
          <p:cNvPr id="20" name="Прямая соединительная линия 19">
            <a:extLst>
              <a:ext uri="{FF2B5EF4-FFF2-40B4-BE49-F238E27FC236}">
                <a16:creationId xmlns:a16="http://schemas.microsoft.com/office/drawing/2014/main" xmlns="" id="{223C7E15-9AEE-43F2-B0CB-704DBFC4C842}"/>
              </a:ext>
            </a:extLst>
          </p:cNvPr>
          <p:cNvCxnSpPr>
            <a:cxnSpLocks/>
          </p:cNvCxnSpPr>
          <p:nvPr/>
        </p:nvCxnSpPr>
        <p:spPr>
          <a:xfrm>
            <a:off x="2379413" y="1796034"/>
            <a:ext cx="1583055" cy="1964690"/>
          </a:xfrm>
          <a:prstGeom prst="line">
            <a:avLst/>
          </a:prstGeom>
          <a:noFill/>
          <a:ln w="25400" cap="flat" cmpd="sng" algn="ctr">
            <a:solidFill>
              <a:srgbClr val="5B9BD5"/>
            </a:solidFill>
            <a:prstDash val="solid"/>
            <a:miter lim="800000"/>
          </a:ln>
          <a:effectLst/>
        </p:spPr>
      </p:cxnSp>
      <p:cxnSp>
        <p:nvCxnSpPr>
          <p:cNvPr id="21" name="Прямая соединительная линия 20">
            <a:extLst>
              <a:ext uri="{FF2B5EF4-FFF2-40B4-BE49-F238E27FC236}">
                <a16:creationId xmlns:a16="http://schemas.microsoft.com/office/drawing/2014/main" xmlns="" id="{BB6816D6-73E3-4C4D-BCB2-7B5D84E8262E}"/>
              </a:ext>
            </a:extLst>
          </p:cNvPr>
          <p:cNvCxnSpPr>
            <a:cxnSpLocks/>
          </p:cNvCxnSpPr>
          <p:nvPr/>
        </p:nvCxnSpPr>
        <p:spPr>
          <a:xfrm>
            <a:off x="5622963" y="1629973"/>
            <a:ext cx="1596390" cy="2127885"/>
          </a:xfrm>
          <a:prstGeom prst="line">
            <a:avLst/>
          </a:prstGeom>
          <a:noFill/>
          <a:ln w="25400" cap="flat" cmpd="sng" algn="ctr">
            <a:solidFill>
              <a:srgbClr val="5B9BD5"/>
            </a:solidFill>
            <a:prstDash val="solid"/>
            <a:miter lim="800000"/>
          </a:ln>
          <a:effectLst/>
        </p:spPr>
      </p:cxnSp>
      <p:cxnSp>
        <p:nvCxnSpPr>
          <p:cNvPr id="22" name="Прямая соединительная линия 21">
            <a:extLst>
              <a:ext uri="{FF2B5EF4-FFF2-40B4-BE49-F238E27FC236}">
                <a16:creationId xmlns:a16="http://schemas.microsoft.com/office/drawing/2014/main" xmlns="" id="{3F2FC243-2D1F-454B-BBFD-8958FF2F4C00}"/>
              </a:ext>
            </a:extLst>
          </p:cNvPr>
          <p:cNvCxnSpPr>
            <a:cxnSpLocks/>
          </p:cNvCxnSpPr>
          <p:nvPr/>
        </p:nvCxnSpPr>
        <p:spPr>
          <a:xfrm>
            <a:off x="-501565" y="1902388"/>
            <a:ext cx="1583055" cy="1855470"/>
          </a:xfrm>
          <a:prstGeom prst="line">
            <a:avLst/>
          </a:prstGeom>
          <a:noFill/>
          <a:ln w="25400" cap="flat" cmpd="sng" algn="ctr">
            <a:solidFill>
              <a:srgbClr val="5B9BD5"/>
            </a:solidFill>
            <a:prstDash val="solid"/>
            <a:miter lim="800000"/>
          </a:ln>
          <a:effectLst/>
        </p:spPr>
      </p:cxnSp>
      <p:sp>
        <p:nvSpPr>
          <p:cNvPr id="2" name="Rectangle 8">
            <a:extLst>
              <a:ext uri="{FF2B5EF4-FFF2-40B4-BE49-F238E27FC236}">
                <a16:creationId xmlns:a16="http://schemas.microsoft.com/office/drawing/2014/main" xmlns="" id="{DDD326DE-7DA8-43CD-8C98-CF44F4211112}"/>
              </a:ext>
            </a:extLst>
          </p:cNvPr>
          <p:cNvSpPr>
            <a:spLocks noChangeArrowheads="1"/>
          </p:cNvSpPr>
          <p:nvPr/>
        </p:nvSpPr>
        <p:spPr bwMode="auto">
          <a:xfrm>
            <a:off x="1226307" y="791757"/>
            <a:ext cx="637110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Оборудование                       Метод                          Материал</a:t>
            </a:r>
            <a:endParaRPr kumimoji="0" lang="ru-RU" altLang="ru-RU" sz="600" b="0" i="0" u="none" strike="noStrike" cap="none" normalizeH="0" baseline="0" dirty="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ru-RU" altLang="ru-RU" sz="1800" b="1"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4" name="Rectangle 9">
            <a:extLst>
              <a:ext uri="{FF2B5EF4-FFF2-40B4-BE49-F238E27FC236}">
                <a16:creationId xmlns:a16="http://schemas.microsoft.com/office/drawing/2014/main" xmlns="" id="{9D5EFB21-A21E-4BA4-9B1C-725C9F7FC6D9}"/>
              </a:ext>
            </a:extLst>
          </p:cNvPr>
          <p:cNvSpPr>
            <a:spLocks noChangeArrowheads="1"/>
          </p:cNvSpPr>
          <p:nvPr/>
        </p:nvSpPr>
        <p:spPr bwMode="auto">
          <a:xfrm>
            <a:off x="215460" y="5403508"/>
            <a:ext cx="5606535"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a:ln>
                  <a:noFill/>
                </a:ln>
                <a:solidFill>
                  <a:schemeClr val="tx1"/>
                </a:solidFill>
                <a:effectLst/>
                <a:latin typeface="Arial" panose="020B0604020202020204" pitchFamily="34" charset="0"/>
              </a:rPr>
              <a:t/>
            </a:r>
            <a:br>
              <a:rPr kumimoji="0" lang="ru-RU" altLang="ru-RU" sz="1800" b="0" i="0" u="none" strike="noStrike" cap="none" normalizeH="0" baseline="0" dirty="0">
                <a:ln>
                  <a:noFill/>
                </a:ln>
                <a:solidFill>
                  <a:schemeClr val="tx1"/>
                </a:solidFill>
                <a:effectLst/>
                <a:latin typeface="Arial" panose="020B0604020202020204" pitchFamily="34" charset="0"/>
              </a:rPr>
            </a:br>
            <a:endParaRPr kumimoji="0" lang="ru-RU" altLang="ru-RU"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Человек                       </a:t>
            </a:r>
            <a:r>
              <a:rPr kumimoji="0" lang="ru-RU" altLang="ru-RU" sz="18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ru-RU" altLang="ru-RU"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Окружающая среда</a:t>
            </a:r>
            <a:endParaRPr kumimoji="0" lang="ru-RU" altLang="ru-RU"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3" name="TextBox 2"/>
          <p:cNvSpPr txBox="1"/>
          <p:nvPr/>
        </p:nvSpPr>
        <p:spPr>
          <a:xfrm>
            <a:off x="-111399" y="1904987"/>
            <a:ext cx="3693640" cy="1615827"/>
          </a:xfrm>
          <a:prstGeom prst="rect">
            <a:avLst/>
          </a:prstGeom>
          <a:noFill/>
        </p:spPr>
        <p:txBody>
          <a:bodyPr wrap="none" rtlCol="0">
            <a:spAutoFit/>
          </a:bodyPr>
          <a:lstStyle/>
          <a:p>
            <a:r>
              <a:rPr lang="ru-RU" sz="1100" dirty="0" smtClean="0">
                <a:latin typeface="Times New Roman" pitchFamily="18" charset="0"/>
                <a:cs typeface="Times New Roman" pitchFamily="18" charset="0"/>
              </a:rPr>
              <a:t>-Отсутствие передачи в электронном виде </a:t>
            </a:r>
          </a:p>
          <a:p>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  результатов обследования на рабочее место </a:t>
            </a:r>
          </a:p>
          <a:p>
            <a:r>
              <a:rPr lang="ru-RU" sz="1100" dirty="0" smtClean="0">
                <a:latin typeface="Times New Roman" pitchFamily="18" charset="0"/>
                <a:cs typeface="Times New Roman" pitchFamily="18" charset="0"/>
              </a:rPr>
              <a:t>     врача</a:t>
            </a:r>
          </a:p>
          <a:p>
            <a:r>
              <a:rPr lang="ru-RU" sz="1100" dirty="0" smtClean="0">
                <a:latin typeface="Times New Roman" pitchFamily="18" charset="0"/>
                <a:cs typeface="Times New Roman" pitchFamily="18" charset="0"/>
              </a:rPr>
              <a:t>         -не оснащены диагностические службы </a:t>
            </a:r>
          </a:p>
          <a:p>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           компьютерами. </a:t>
            </a:r>
          </a:p>
          <a:p>
            <a:r>
              <a:rPr lang="ru-RU" sz="1100" dirty="0" smtClean="0">
                <a:latin typeface="Times New Roman" pitchFamily="18" charset="0"/>
                <a:cs typeface="Times New Roman" pitchFamily="18" charset="0"/>
              </a:rPr>
              <a:t>                -не установлен выход в МИС</a:t>
            </a:r>
          </a:p>
          <a:p>
            <a:r>
              <a:rPr lang="ru-RU" sz="1100" dirty="0" smtClean="0">
                <a:latin typeface="Times New Roman" pitchFamily="18" charset="0"/>
                <a:cs typeface="Times New Roman" pitchFamily="18" charset="0"/>
              </a:rPr>
              <a:t>                     -не произведена настройка оборудования для </a:t>
            </a:r>
          </a:p>
          <a:p>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                        проведения анализов</a:t>
            </a:r>
          </a:p>
          <a:p>
            <a:r>
              <a:rPr lang="ru-RU" sz="1100" dirty="0" smtClean="0">
                <a:latin typeface="Times New Roman" pitchFamily="18" charset="0"/>
                <a:cs typeface="Times New Roman" pitchFamily="18" charset="0"/>
              </a:rPr>
              <a:t>                              -выход из строя, ремонт оборудования</a:t>
            </a:r>
            <a:endParaRPr lang="ru-RU" sz="1100" dirty="0">
              <a:latin typeface="Times New Roman" pitchFamily="18" charset="0"/>
              <a:cs typeface="Times New Roman" pitchFamily="18" charset="0"/>
            </a:endParaRPr>
          </a:p>
        </p:txBody>
      </p:sp>
      <p:sp>
        <p:nvSpPr>
          <p:cNvPr id="5" name="TextBox 4"/>
          <p:cNvSpPr txBox="1"/>
          <p:nvPr/>
        </p:nvSpPr>
        <p:spPr>
          <a:xfrm>
            <a:off x="5871105" y="1777859"/>
            <a:ext cx="3714478" cy="1446550"/>
          </a:xfrm>
          <a:prstGeom prst="rect">
            <a:avLst/>
          </a:prstGeom>
          <a:noFill/>
        </p:spPr>
        <p:txBody>
          <a:bodyPr wrap="none" rtlCol="0">
            <a:spAutoFit/>
          </a:bodyPr>
          <a:lstStyle/>
          <a:p>
            <a:r>
              <a:rPr lang="ru-RU" sz="1100" dirty="0" smtClean="0">
                <a:latin typeface="Times New Roman" pitchFamily="18" charset="0"/>
                <a:cs typeface="Times New Roman" pitchFamily="18" charset="0"/>
              </a:rPr>
              <a:t>-отсутствие запрашиваемых на медико-</a:t>
            </a:r>
          </a:p>
          <a:p>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    экономическую экспертизу форм 112/у в </a:t>
            </a:r>
          </a:p>
          <a:p>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       поликлинике</a:t>
            </a:r>
          </a:p>
          <a:p>
            <a:r>
              <a:rPr lang="ru-RU" sz="1100" dirty="0" smtClean="0">
                <a:latin typeface="Times New Roman" pitchFamily="18" charset="0"/>
                <a:cs typeface="Times New Roman" pitchFamily="18" charset="0"/>
              </a:rPr>
              <a:t>            -не все запрашиваемые формы 112/у </a:t>
            </a:r>
          </a:p>
          <a:p>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               предоставляются на медико-экономическую </a:t>
            </a:r>
          </a:p>
          <a:p>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                   экспертизу</a:t>
            </a:r>
          </a:p>
          <a:p>
            <a:r>
              <a:rPr lang="ru-RU" sz="1100" dirty="0" smtClean="0">
                <a:latin typeface="Times New Roman" pitchFamily="18" charset="0"/>
                <a:cs typeface="Times New Roman" pitchFamily="18" charset="0"/>
              </a:rPr>
              <a:t>                        -отсутствуют результаты обследований, </a:t>
            </a:r>
          </a:p>
          <a:p>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                            консультаций в первичной документации</a:t>
            </a:r>
            <a:endParaRPr lang="ru-RU" sz="1100" dirty="0">
              <a:latin typeface="Times New Roman" pitchFamily="18" charset="0"/>
              <a:cs typeface="Times New Roman" pitchFamily="18" charset="0"/>
            </a:endParaRPr>
          </a:p>
        </p:txBody>
      </p:sp>
      <p:sp>
        <p:nvSpPr>
          <p:cNvPr id="6" name="TextBox 5"/>
          <p:cNvSpPr txBox="1"/>
          <p:nvPr/>
        </p:nvSpPr>
        <p:spPr>
          <a:xfrm>
            <a:off x="2103637" y="1269606"/>
            <a:ext cx="5153975" cy="2516073"/>
          </a:xfrm>
          <a:prstGeom prst="rect">
            <a:avLst/>
          </a:prstGeom>
          <a:noFill/>
        </p:spPr>
        <p:txBody>
          <a:bodyPr wrap="none" rtlCol="0">
            <a:spAutoFit/>
          </a:bodyPr>
          <a:lstStyle/>
          <a:p>
            <a:r>
              <a:rPr lang="ru-RU" sz="1050" dirty="0" smtClean="0">
                <a:latin typeface="Times New Roman" pitchFamily="18" charset="0"/>
                <a:cs typeface="Times New Roman" pitchFamily="18" charset="0"/>
              </a:rPr>
              <a:t>-некорректная работа врачей в БАРС МИС при </a:t>
            </a:r>
          </a:p>
          <a:p>
            <a:r>
              <a:rPr lang="ru-RU" sz="1050" dirty="0" smtClean="0">
                <a:latin typeface="Times New Roman" pitchFamily="18" charset="0"/>
                <a:cs typeface="Times New Roman" pitchFamily="18" charset="0"/>
              </a:rPr>
              <a:t> оформлении записей в форме 112/у и закрытии  талонов</a:t>
            </a:r>
          </a:p>
          <a:p>
            <a:r>
              <a:rPr lang="ru-RU" sz="1050" dirty="0">
                <a:latin typeface="Times New Roman" pitchFamily="18" charset="0"/>
                <a:cs typeface="Times New Roman" pitchFamily="18" charset="0"/>
              </a:rPr>
              <a:t> </a:t>
            </a:r>
            <a:r>
              <a:rPr lang="ru-RU" sz="1050" dirty="0" smtClean="0">
                <a:latin typeface="Times New Roman" pitchFamily="18" charset="0"/>
                <a:cs typeface="Times New Roman" pitchFamily="18" charset="0"/>
              </a:rPr>
              <a:t>      законченного случая  лечения</a:t>
            </a:r>
          </a:p>
          <a:p>
            <a:r>
              <a:rPr lang="ru-RU" sz="1050" dirty="0" smtClean="0">
                <a:latin typeface="Times New Roman" pitchFamily="18" charset="0"/>
                <a:cs typeface="Times New Roman" pitchFamily="18" charset="0"/>
              </a:rPr>
              <a:t>          -оформление записей в форме 112/у в рукописном </a:t>
            </a:r>
          </a:p>
          <a:p>
            <a:r>
              <a:rPr lang="ru-RU" sz="1050" dirty="0">
                <a:latin typeface="Times New Roman" pitchFamily="18" charset="0"/>
                <a:cs typeface="Times New Roman" pitchFamily="18" charset="0"/>
              </a:rPr>
              <a:t> </a:t>
            </a:r>
            <a:r>
              <a:rPr lang="ru-RU" sz="1050" dirty="0" smtClean="0">
                <a:latin typeface="Times New Roman" pitchFamily="18" charset="0"/>
                <a:cs typeface="Times New Roman" pitchFamily="18" charset="0"/>
              </a:rPr>
              <a:t>             варианте с допущенными дефектами(исправления, </a:t>
            </a:r>
          </a:p>
          <a:p>
            <a:r>
              <a:rPr lang="ru-RU" sz="1050" dirty="0">
                <a:latin typeface="Times New Roman" pitchFamily="18" charset="0"/>
                <a:cs typeface="Times New Roman" pitchFamily="18" charset="0"/>
              </a:rPr>
              <a:t> </a:t>
            </a:r>
            <a:r>
              <a:rPr lang="ru-RU" sz="1050" dirty="0" smtClean="0">
                <a:latin typeface="Times New Roman" pitchFamily="18" charset="0"/>
                <a:cs typeface="Times New Roman" pitchFamily="18" charset="0"/>
              </a:rPr>
              <a:t>                 дописки,  небрежные записи)</a:t>
            </a:r>
          </a:p>
          <a:p>
            <a:r>
              <a:rPr lang="ru-RU" sz="1050" dirty="0" smtClean="0">
                <a:latin typeface="Times New Roman" pitchFamily="18" charset="0"/>
                <a:cs typeface="Times New Roman" pitchFamily="18" charset="0"/>
              </a:rPr>
              <a:t>                      -несоответствие данных первичной медицинской </a:t>
            </a:r>
          </a:p>
          <a:p>
            <a:r>
              <a:rPr lang="ru-RU" sz="1050" dirty="0">
                <a:latin typeface="Times New Roman" pitchFamily="18" charset="0"/>
                <a:cs typeface="Times New Roman" pitchFamily="18" charset="0"/>
              </a:rPr>
              <a:t> </a:t>
            </a:r>
            <a:r>
              <a:rPr lang="ru-RU" sz="1050" dirty="0" smtClean="0">
                <a:latin typeface="Times New Roman" pitchFamily="18" charset="0"/>
                <a:cs typeface="Times New Roman" pitchFamily="18" charset="0"/>
              </a:rPr>
              <a:t>                        документации реестрам счетов</a:t>
            </a:r>
          </a:p>
          <a:p>
            <a:r>
              <a:rPr lang="ru-RU" sz="1050" dirty="0" smtClean="0">
                <a:latin typeface="Times New Roman" pitchFamily="18" charset="0"/>
                <a:cs typeface="Times New Roman" pitchFamily="18" charset="0"/>
              </a:rPr>
              <a:t>                             -несоответствие кода МЭС установленному диагнозу</a:t>
            </a:r>
          </a:p>
          <a:p>
            <a:pPr marL="171450" indent="-171450">
              <a:buFontTx/>
              <a:buChar char="-"/>
            </a:pPr>
            <a:r>
              <a:rPr lang="ru-RU" sz="1050" dirty="0" smtClean="0">
                <a:latin typeface="Times New Roman" pitchFamily="18" charset="0"/>
                <a:cs typeface="Times New Roman" pitchFamily="18" charset="0"/>
              </a:rPr>
              <a:t>                            отсутствие записей посещения среди законченного случая </a:t>
            </a:r>
          </a:p>
          <a:p>
            <a:pPr marL="171450" indent="-171450">
              <a:buFontTx/>
              <a:buChar char="-"/>
            </a:pPr>
            <a:r>
              <a:rPr lang="ru-RU" sz="1050" dirty="0">
                <a:latin typeface="Times New Roman" pitchFamily="18" charset="0"/>
                <a:cs typeface="Times New Roman" pitchFamily="18" charset="0"/>
              </a:rPr>
              <a:t> </a:t>
            </a:r>
            <a:r>
              <a:rPr lang="ru-RU" sz="1050" dirty="0" smtClean="0">
                <a:latin typeface="Times New Roman" pitchFamily="18" charset="0"/>
                <a:cs typeface="Times New Roman" pitchFamily="18" charset="0"/>
              </a:rPr>
              <a:t>                               лечения</a:t>
            </a:r>
          </a:p>
          <a:p>
            <a:r>
              <a:rPr lang="ru-RU" sz="1050" dirty="0" smtClean="0">
                <a:latin typeface="Times New Roman" pitchFamily="18" charset="0"/>
                <a:cs typeface="Times New Roman" pitchFamily="18" charset="0"/>
              </a:rPr>
              <a:t>                                         -не указывается вид помощи </a:t>
            </a:r>
            <a:r>
              <a:rPr lang="en-US" sz="1050" dirty="0" smtClean="0">
                <a:latin typeface="Times New Roman" pitchFamily="18" charset="0"/>
                <a:cs typeface="Times New Roman" pitchFamily="18" charset="0"/>
              </a:rPr>
              <a:t>“</a:t>
            </a:r>
            <a:r>
              <a:rPr lang="ru-RU" sz="1050" dirty="0" smtClean="0">
                <a:latin typeface="Times New Roman" pitchFamily="18" charset="0"/>
                <a:cs typeface="Times New Roman" pitchFamily="18" charset="0"/>
              </a:rPr>
              <a:t>на дому</a:t>
            </a:r>
            <a:r>
              <a:rPr lang="en-US" sz="1050" dirty="0" smtClean="0">
                <a:latin typeface="Times New Roman" pitchFamily="18" charset="0"/>
                <a:cs typeface="Times New Roman" pitchFamily="18" charset="0"/>
              </a:rPr>
              <a:t>”</a:t>
            </a:r>
            <a:r>
              <a:rPr lang="ru-RU" sz="1050" dirty="0" smtClean="0">
                <a:latin typeface="Times New Roman" pitchFamily="18" charset="0"/>
                <a:cs typeface="Times New Roman" pitchFamily="18" charset="0"/>
              </a:rPr>
              <a:t>, </a:t>
            </a:r>
            <a:r>
              <a:rPr lang="en-US" sz="1050" dirty="0" smtClean="0">
                <a:latin typeface="Times New Roman" pitchFamily="18" charset="0"/>
                <a:cs typeface="Times New Roman" pitchFamily="18" charset="0"/>
              </a:rPr>
              <a:t>“</a:t>
            </a:r>
            <a:r>
              <a:rPr lang="ru-RU" sz="1050" dirty="0" smtClean="0">
                <a:latin typeface="Times New Roman" pitchFamily="18" charset="0"/>
                <a:cs typeface="Times New Roman" pitchFamily="18" charset="0"/>
              </a:rPr>
              <a:t>на приеме</a:t>
            </a:r>
            <a:r>
              <a:rPr lang="en-US" sz="1050" dirty="0" smtClean="0">
                <a:latin typeface="Times New Roman" pitchFamily="18" charset="0"/>
                <a:cs typeface="Times New Roman" pitchFamily="18" charset="0"/>
              </a:rPr>
              <a:t>”</a:t>
            </a:r>
            <a:r>
              <a:rPr lang="ru-RU" sz="1050" dirty="0" smtClean="0">
                <a:latin typeface="Times New Roman" pitchFamily="18" charset="0"/>
                <a:cs typeface="Times New Roman" pitchFamily="18" charset="0"/>
              </a:rPr>
              <a:t>, </a:t>
            </a:r>
          </a:p>
          <a:p>
            <a:r>
              <a:rPr lang="ru-RU" sz="1050" dirty="0">
                <a:latin typeface="Times New Roman" pitchFamily="18" charset="0"/>
                <a:cs typeface="Times New Roman" pitchFamily="18" charset="0"/>
              </a:rPr>
              <a:t> </a:t>
            </a:r>
            <a:r>
              <a:rPr lang="ru-RU" sz="1050" dirty="0" smtClean="0">
                <a:latin typeface="Times New Roman" pitchFamily="18" charset="0"/>
                <a:cs typeface="Times New Roman" pitchFamily="18" charset="0"/>
              </a:rPr>
              <a:t>                                           </a:t>
            </a:r>
            <a:r>
              <a:rPr lang="en-US" sz="1050" dirty="0" smtClean="0">
                <a:latin typeface="Times New Roman" pitchFamily="18" charset="0"/>
                <a:cs typeface="Times New Roman" pitchFamily="18" charset="0"/>
              </a:rPr>
              <a:t>“</a:t>
            </a:r>
            <a:r>
              <a:rPr lang="ru-RU" sz="1050" dirty="0" smtClean="0">
                <a:latin typeface="Times New Roman" pitchFamily="18" charset="0"/>
                <a:cs typeface="Times New Roman" pitchFamily="18" charset="0"/>
              </a:rPr>
              <a:t>неотложная помощь</a:t>
            </a:r>
            <a:r>
              <a:rPr lang="en-US" sz="1050" dirty="0" smtClean="0">
                <a:latin typeface="Times New Roman" pitchFamily="18" charset="0"/>
                <a:cs typeface="Times New Roman" pitchFamily="18" charset="0"/>
              </a:rPr>
              <a:t>”</a:t>
            </a:r>
            <a:r>
              <a:rPr lang="ru-RU" sz="1050" dirty="0" smtClean="0">
                <a:latin typeface="Times New Roman" pitchFamily="18" charset="0"/>
                <a:cs typeface="Times New Roman" pitchFamily="18" charset="0"/>
              </a:rPr>
              <a:t>,</a:t>
            </a:r>
            <a:r>
              <a:rPr lang="ru-RU" sz="1050" dirty="0">
                <a:latin typeface="Times New Roman" pitchFamily="18" charset="0"/>
                <a:cs typeface="Times New Roman" pitchFamily="18" charset="0"/>
              </a:rPr>
              <a:t> </a:t>
            </a:r>
            <a:r>
              <a:rPr lang="en-US" sz="1050" dirty="0" smtClean="0">
                <a:latin typeface="Times New Roman" pitchFamily="18" charset="0"/>
                <a:cs typeface="Times New Roman" pitchFamily="18" charset="0"/>
              </a:rPr>
              <a:t>“</a:t>
            </a:r>
            <a:r>
              <a:rPr lang="ru-RU" sz="1050" dirty="0" smtClean="0">
                <a:latin typeface="Times New Roman" pitchFamily="18" charset="0"/>
                <a:cs typeface="Times New Roman" pitchFamily="18" charset="0"/>
              </a:rPr>
              <a:t>медицинский осмотр</a:t>
            </a:r>
            <a:r>
              <a:rPr lang="en-US" sz="1050" dirty="0" smtClean="0">
                <a:latin typeface="Times New Roman" pitchFamily="18" charset="0"/>
                <a:cs typeface="Times New Roman" pitchFamily="18" charset="0"/>
              </a:rPr>
              <a:t>”</a:t>
            </a:r>
            <a:r>
              <a:rPr lang="ru-RU" sz="1050" dirty="0" smtClean="0">
                <a:latin typeface="Times New Roman" pitchFamily="18" charset="0"/>
                <a:cs typeface="Times New Roman" pitchFamily="18" charset="0"/>
              </a:rPr>
              <a:t>.</a:t>
            </a:r>
          </a:p>
          <a:p>
            <a:r>
              <a:rPr lang="ru-RU" sz="1050" dirty="0" smtClean="0">
                <a:latin typeface="Times New Roman" pitchFamily="18" charset="0"/>
                <a:cs typeface="Times New Roman" pitchFamily="18" charset="0"/>
              </a:rPr>
              <a:t>                                                  -отсутствие информированного добровольного согласия/</a:t>
            </a:r>
          </a:p>
          <a:p>
            <a:r>
              <a:rPr lang="ru-RU" sz="1050" dirty="0">
                <a:latin typeface="Times New Roman" pitchFamily="18" charset="0"/>
                <a:cs typeface="Times New Roman" pitchFamily="18" charset="0"/>
              </a:rPr>
              <a:t> </a:t>
            </a:r>
            <a:r>
              <a:rPr lang="ru-RU" sz="1050" dirty="0" smtClean="0">
                <a:latin typeface="Times New Roman" pitchFamily="18" charset="0"/>
                <a:cs typeface="Times New Roman" pitchFamily="18" charset="0"/>
              </a:rPr>
              <a:t>                                                     отказа на медицинское вмешательство</a:t>
            </a:r>
          </a:p>
        </p:txBody>
      </p:sp>
      <p:sp>
        <p:nvSpPr>
          <p:cNvPr id="7" name="TextBox 6"/>
          <p:cNvSpPr txBox="1"/>
          <p:nvPr/>
        </p:nvSpPr>
        <p:spPr>
          <a:xfrm>
            <a:off x="717194" y="3944021"/>
            <a:ext cx="8202224" cy="1708160"/>
          </a:xfrm>
          <a:prstGeom prst="rect">
            <a:avLst/>
          </a:prstGeom>
          <a:noFill/>
        </p:spPr>
        <p:txBody>
          <a:bodyPr wrap="square" rtlCol="0">
            <a:spAutoFit/>
          </a:bodyPr>
          <a:lstStyle/>
          <a:p>
            <a:r>
              <a:rPr lang="ru-RU" sz="1050" dirty="0" smtClean="0">
                <a:latin typeface="Times New Roman" pitchFamily="18" charset="0"/>
                <a:cs typeface="Times New Roman" pitchFamily="18" charset="0"/>
              </a:rPr>
              <a:t>                           -не проводится контроль врачей и среднего мед. Персонала форм </a:t>
            </a:r>
          </a:p>
          <a:p>
            <a:r>
              <a:rPr lang="ru-RU" sz="1050" dirty="0">
                <a:latin typeface="Times New Roman" pitchFamily="18" charset="0"/>
                <a:cs typeface="Times New Roman" pitchFamily="18" charset="0"/>
              </a:rPr>
              <a:t> </a:t>
            </a:r>
            <a:r>
              <a:rPr lang="ru-RU" sz="1050" dirty="0" smtClean="0">
                <a:latin typeface="Times New Roman" pitchFamily="18" charset="0"/>
                <a:cs typeface="Times New Roman" pitchFamily="18" charset="0"/>
              </a:rPr>
              <a:t>                       112/у при ведении и закрытии законченного  случая</a:t>
            </a:r>
          </a:p>
          <a:p>
            <a:r>
              <a:rPr lang="ru-RU" sz="1050" dirty="0" smtClean="0">
                <a:latin typeface="Times New Roman" pitchFamily="18" charset="0"/>
                <a:cs typeface="Times New Roman" pitchFamily="18" charset="0"/>
              </a:rPr>
              <a:t>                  -отсутствует ответственность среднего мед. Персонала за сохранность </a:t>
            </a:r>
          </a:p>
          <a:p>
            <a:r>
              <a:rPr lang="ru-RU" sz="1050" dirty="0">
                <a:latin typeface="Times New Roman" pitchFamily="18" charset="0"/>
                <a:cs typeface="Times New Roman" pitchFamily="18" charset="0"/>
              </a:rPr>
              <a:t> </a:t>
            </a:r>
            <a:r>
              <a:rPr lang="ru-RU" sz="1050" dirty="0" smtClean="0">
                <a:latin typeface="Times New Roman" pitchFamily="18" charset="0"/>
                <a:cs typeface="Times New Roman" pitchFamily="18" charset="0"/>
              </a:rPr>
              <a:t>             форм 112/у</a:t>
            </a:r>
          </a:p>
          <a:p>
            <a:r>
              <a:rPr lang="ru-RU" sz="1050" dirty="0" smtClean="0">
                <a:latin typeface="Times New Roman" pitchFamily="18" charset="0"/>
                <a:cs typeface="Times New Roman" pitchFamily="18" charset="0"/>
              </a:rPr>
              <a:t>          -не соблюдение врачами стандартов оказания мед. Помощи</a:t>
            </a:r>
          </a:p>
          <a:p>
            <a:r>
              <a:rPr lang="ru-RU" sz="1050" dirty="0" smtClean="0">
                <a:latin typeface="Times New Roman" pitchFamily="18" charset="0"/>
                <a:cs typeface="Times New Roman" pitchFamily="18" charset="0"/>
              </a:rPr>
              <a:t>      -не вносятся результаты обследований в амбулаторную карту</a:t>
            </a:r>
          </a:p>
          <a:p>
            <a:r>
              <a:rPr lang="ru-RU" sz="1050" dirty="0" smtClean="0">
                <a:latin typeface="Times New Roman" pitchFamily="18" charset="0"/>
                <a:cs typeface="Times New Roman" pitchFamily="18" charset="0"/>
              </a:rPr>
              <a:t>   -выдача амбулаторных карт на руки пациентам для прохождения </a:t>
            </a:r>
          </a:p>
          <a:p>
            <a:r>
              <a:rPr lang="ru-RU" sz="1050" dirty="0" smtClean="0">
                <a:latin typeface="Times New Roman" pitchFamily="18" charset="0"/>
                <a:cs typeface="Times New Roman" pitchFamily="18" charset="0"/>
              </a:rPr>
              <a:t>обследования.</a:t>
            </a:r>
          </a:p>
          <a:p>
            <a:r>
              <a:rPr lang="ru-RU" sz="1050" dirty="0" smtClean="0">
                <a:latin typeface="Times New Roman" pitchFamily="18" charset="0"/>
                <a:cs typeface="Times New Roman" pitchFamily="18" charset="0"/>
              </a:rPr>
              <a:t>-специалисты диагностических служб не владеют методиками </a:t>
            </a:r>
          </a:p>
          <a:p>
            <a:r>
              <a:rPr lang="ru-RU" sz="1050" dirty="0" err="1" smtClean="0">
                <a:latin typeface="Times New Roman" pitchFamily="18" charset="0"/>
                <a:cs typeface="Times New Roman" pitchFamily="18" charset="0"/>
              </a:rPr>
              <a:t>Узи</a:t>
            </a:r>
            <a:r>
              <a:rPr lang="ru-RU" sz="1050" dirty="0" smtClean="0">
                <a:latin typeface="Times New Roman" pitchFamily="18" charset="0"/>
                <a:cs typeface="Times New Roman" pitchFamily="18" charset="0"/>
              </a:rPr>
              <a:t>  сосудов, </a:t>
            </a:r>
            <a:r>
              <a:rPr lang="ru-RU" sz="1050" dirty="0" err="1" smtClean="0">
                <a:latin typeface="Times New Roman" pitchFamily="18" charset="0"/>
                <a:cs typeface="Times New Roman" pitchFamily="18" charset="0"/>
              </a:rPr>
              <a:t>эхокардиографиии</a:t>
            </a:r>
            <a:endParaRPr lang="ru-RU" sz="1050" dirty="0" smtClean="0">
              <a:latin typeface="Times New Roman" pitchFamily="18" charset="0"/>
              <a:cs typeface="Times New Roman" pitchFamily="18" charset="0"/>
            </a:endParaRPr>
          </a:p>
        </p:txBody>
      </p:sp>
      <p:sp>
        <p:nvSpPr>
          <p:cNvPr id="8" name="TextBox 7"/>
          <p:cNvSpPr txBox="1"/>
          <p:nvPr/>
        </p:nvSpPr>
        <p:spPr>
          <a:xfrm>
            <a:off x="6271429" y="4931576"/>
            <a:ext cx="2468946" cy="676339"/>
          </a:xfrm>
          <a:prstGeom prst="rect">
            <a:avLst/>
          </a:prstGeom>
          <a:noFill/>
          <a:ln w="57150">
            <a:solidFill>
              <a:srgbClr val="FF0000"/>
            </a:solidFill>
          </a:ln>
        </p:spPr>
        <p:txBody>
          <a:bodyPr wrap="none" rtlCol="0">
            <a:spAutoFit/>
          </a:bodyPr>
          <a:lstStyle/>
          <a:p>
            <a:pPr>
              <a:lnSpc>
                <a:spcPct val="115000"/>
              </a:lnSpc>
              <a:spcAft>
                <a:spcPts val="0"/>
              </a:spcAft>
            </a:pPr>
            <a:r>
              <a:rPr lang="ru-RU" sz="1100" b="1" dirty="0">
                <a:latin typeface="Times New Roman" panose="02020603050405020304" pitchFamily="18" charset="0"/>
                <a:ea typeface="Calibri"/>
                <a:cs typeface="Times New Roman" panose="02020603050405020304" pitchFamily="18" charset="0"/>
              </a:rPr>
              <a:t>Количественный показатель </a:t>
            </a:r>
            <a:endParaRPr lang="ru-RU" sz="1100" b="1" dirty="0" smtClean="0">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ru-RU" sz="1100" b="1" dirty="0" smtClean="0">
                <a:latin typeface="Times New Roman" panose="02020603050405020304" pitchFamily="18" charset="0"/>
                <a:ea typeface="Calibri"/>
                <a:cs typeface="Times New Roman" panose="02020603050405020304" pitchFamily="18" charset="0"/>
              </a:rPr>
              <a:t>финансовых </a:t>
            </a:r>
            <a:r>
              <a:rPr lang="ru-RU" sz="1100" b="1" dirty="0">
                <a:latin typeface="Times New Roman" panose="02020603050405020304" pitchFamily="18" charset="0"/>
                <a:ea typeface="Calibri"/>
                <a:cs typeface="Times New Roman" panose="02020603050405020304" pitchFamily="18" charset="0"/>
              </a:rPr>
              <a:t>потерь на 100 случаев </a:t>
            </a:r>
            <a:endParaRPr lang="ru-RU" sz="1100" b="1" dirty="0" smtClean="0">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ru-RU" sz="1100" b="1" dirty="0" smtClean="0">
                <a:latin typeface="Times New Roman" panose="02020603050405020304" pitchFamily="18" charset="0"/>
                <a:ea typeface="Calibri"/>
                <a:cs typeface="Times New Roman" panose="02020603050405020304" pitchFamily="18" charset="0"/>
              </a:rPr>
              <a:t>экспертиз </a:t>
            </a:r>
            <a:r>
              <a:rPr lang="ru-RU" sz="1100" b="1" dirty="0">
                <a:latin typeface="Times New Roman" panose="02020603050405020304" pitchFamily="18" charset="0"/>
                <a:ea typeface="Calibri"/>
                <a:cs typeface="Times New Roman" panose="02020603050405020304" pitchFamily="18" charset="0"/>
              </a:rPr>
              <a:t>(руб</a:t>
            </a:r>
            <a:r>
              <a:rPr lang="ru-RU" sz="1100" b="1" dirty="0" smtClean="0">
                <a:latin typeface="Times New Roman" panose="02020603050405020304" pitchFamily="18" charset="0"/>
                <a:ea typeface="Calibri"/>
                <a:cs typeface="Times New Roman" panose="02020603050405020304" pitchFamily="18" charset="0"/>
              </a:rPr>
              <a:t>.) 8115.03</a:t>
            </a:r>
            <a:endParaRPr lang="ru-RU" sz="1100" b="1"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xmlns="" val="2788369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2281881" y="280086"/>
            <a:ext cx="5908561" cy="48603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400" spc="-1" dirty="0">
                <a:uFill>
                  <a:solidFill>
                    <a:srgbClr val="FFFFFF"/>
                  </a:solidFill>
                </a:uFill>
                <a:latin typeface="Arial" panose="020B0604020202020204" pitchFamily="34" charset="0"/>
                <a:cs typeface="Arial" panose="020B0604020202020204" pitchFamily="34" charset="0"/>
              </a:rPr>
              <a:t>«5 почему»</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2" name="Прямоугольник 1"/>
          <p:cNvSpPr/>
          <p:nvPr/>
        </p:nvSpPr>
        <p:spPr>
          <a:xfrm>
            <a:off x="1735420" y="620412"/>
            <a:ext cx="6722059" cy="830997"/>
          </a:xfrm>
          <a:prstGeom prst="rect">
            <a:avLst/>
          </a:prstGeom>
        </p:spPr>
        <p:txBody>
          <a:bodyPr wrap="square">
            <a:spAutoFit/>
          </a:bodyPr>
          <a:lstStyle/>
          <a:p>
            <a:pPr algn="ctr"/>
            <a:r>
              <a:rPr lang="ru-RU" sz="1600" b="1" dirty="0">
                <a:latin typeface="Times New Roman" pitchFamily="18" charset="0"/>
                <a:cs typeface="Times New Roman" pitchFamily="18" charset="0"/>
              </a:rPr>
              <a:t>По результатам медико-экономической экспертизы в </a:t>
            </a:r>
            <a:r>
              <a:rPr lang="ru-RU" sz="1600" b="1" dirty="0" smtClean="0">
                <a:latin typeface="Times New Roman" pitchFamily="18" charset="0"/>
                <a:cs typeface="Times New Roman" pitchFamily="18" charset="0"/>
              </a:rPr>
              <a:t>2018 - 2019 </a:t>
            </a:r>
            <a:r>
              <a:rPr lang="ru-RU" sz="1600" b="1" dirty="0">
                <a:latin typeface="Times New Roman" pitchFamily="18" charset="0"/>
                <a:cs typeface="Times New Roman" pitchFamily="18" charset="0"/>
              </a:rPr>
              <a:t>году</a:t>
            </a:r>
            <a:br>
              <a:rPr lang="ru-RU" sz="1600" b="1" dirty="0">
                <a:latin typeface="Times New Roman" pitchFamily="18" charset="0"/>
                <a:cs typeface="Times New Roman" pitchFamily="18" charset="0"/>
              </a:rPr>
            </a:br>
            <a:r>
              <a:rPr lang="ru-RU" sz="1600" b="1" dirty="0">
                <a:latin typeface="Times New Roman" pitchFamily="18" charset="0"/>
                <a:cs typeface="Times New Roman" pitchFamily="18" charset="0"/>
              </a:rPr>
              <a:t> увеличилось количество и сумма штрафных санкций по </a:t>
            </a:r>
            <a:r>
              <a:rPr lang="ru-RU" sz="1600" b="1" dirty="0" smtClean="0">
                <a:latin typeface="Times New Roman" pitchFamily="18" charset="0"/>
                <a:cs typeface="Times New Roman" pitchFamily="18" charset="0"/>
              </a:rPr>
              <a:t>кодам 3.1.,3.2.1.</a:t>
            </a:r>
            <a:endParaRPr lang="ru-RU" sz="1600" dirty="0"/>
          </a:p>
        </p:txBody>
      </p:sp>
      <p:sp>
        <p:nvSpPr>
          <p:cNvPr id="16" name="CustomShape 1"/>
          <p:cNvSpPr/>
          <p:nvPr/>
        </p:nvSpPr>
        <p:spPr>
          <a:xfrm>
            <a:off x="850900" y="2624521"/>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17" name="CustomShape 2"/>
          <p:cNvSpPr/>
          <p:nvPr/>
        </p:nvSpPr>
        <p:spPr>
          <a:xfrm>
            <a:off x="1536700" y="4380241"/>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18" name="Стрелка вниз 17"/>
          <p:cNvSpPr/>
          <p:nvPr/>
        </p:nvSpPr>
        <p:spPr>
          <a:xfrm>
            <a:off x="4431940" y="1521220"/>
            <a:ext cx="262466" cy="191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низ 18"/>
          <p:cNvSpPr/>
          <p:nvPr/>
        </p:nvSpPr>
        <p:spPr>
          <a:xfrm>
            <a:off x="2439533" y="3211679"/>
            <a:ext cx="262466" cy="213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низ 19"/>
          <p:cNvSpPr/>
          <p:nvPr/>
        </p:nvSpPr>
        <p:spPr>
          <a:xfrm>
            <a:off x="5519698" y="2087334"/>
            <a:ext cx="262466" cy="191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низ 20"/>
          <p:cNvSpPr/>
          <p:nvPr/>
        </p:nvSpPr>
        <p:spPr>
          <a:xfrm>
            <a:off x="6671096" y="2999555"/>
            <a:ext cx="262466" cy="191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низ 21"/>
          <p:cNvSpPr/>
          <p:nvPr/>
        </p:nvSpPr>
        <p:spPr>
          <a:xfrm>
            <a:off x="3179233" y="2087334"/>
            <a:ext cx="262466" cy="1815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Стрелка вниз 22"/>
          <p:cNvSpPr/>
          <p:nvPr/>
        </p:nvSpPr>
        <p:spPr>
          <a:xfrm>
            <a:off x="6701048" y="4432643"/>
            <a:ext cx="262466"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трелка вниз 23"/>
          <p:cNvSpPr/>
          <p:nvPr/>
        </p:nvSpPr>
        <p:spPr>
          <a:xfrm>
            <a:off x="2439533" y="4198403"/>
            <a:ext cx="262466"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p:cNvSpPr txBox="1"/>
          <p:nvPr/>
        </p:nvSpPr>
        <p:spPr>
          <a:xfrm>
            <a:off x="1048300" y="1761672"/>
            <a:ext cx="6990800" cy="307777"/>
          </a:xfrm>
          <a:prstGeom prst="rect">
            <a:avLst/>
          </a:prstGeom>
          <a:noFill/>
        </p:spPr>
        <p:txBody>
          <a:bodyPr wrap="square" rtlCol="0">
            <a:spAutoFit/>
          </a:bodyPr>
          <a:lstStyle/>
          <a:p>
            <a:pPr algn="ctr"/>
            <a:r>
              <a:rPr lang="ru-RU" sz="1400" dirty="0"/>
              <a:t>Увеличилось количество дефектов </a:t>
            </a:r>
            <a:r>
              <a:rPr lang="ru-RU" sz="1400" dirty="0" smtClean="0"/>
              <a:t>по </a:t>
            </a:r>
            <a:r>
              <a:rPr lang="ru-RU" sz="1400" dirty="0"/>
              <a:t>результатам медико-экономической экспертизы </a:t>
            </a:r>
          </a:p>
        </p:txBody>
      </p:sp>
      <p:sp>
        <p:nvSpPr>
          <p:cNvPr id="26" name="TextBox 25"/>
          <p:cNvSpPr txBox="1"/>
          <p:nvPr/>
        </p:nvSpPr>
        <p:spPr>
          <a:xfrm>
            <a:off x="2534563" y="2439855"/>
            <a:ext cx="334873" cy="369332"/>
          </a:xfrm>
          <a:prstGeom prst="rect">
            <a:avLst/>
          </a:prstGeom>
          <a:noFill/>
        </p:spPr>
        <p:txBody>
          <a:bodyPr wrap="square" rtlCol="0">
            <a:spAutoFit/>
          </a:bodyPr>
          <a:lstStyle/>
          <a:p>
            <a:endParaRPr lang="ru-RU" dirty="0"/>
          </a:p>
        </p:txBody>
      </p:sp>
      <p:sp>
        <p:nvSpPr>
          <p:cNvPr id="27" name="TextBox 26"/>
          <p:cNvSpPr txBox="1"/>
          <p:nvPr/>
        </p:nvSpPr>
        <p:spPr>
          <a:xfrm>
            <a:off x="572439" y="2466289"/>
            <a:ext cx="3990733" cy="523220"/>
          </a:xfrm>
          <a:prstGeom prst="rect">
            <a:avLst/>
          </a:prstGeom>
          <a:noFill/>
        </p:spPr>
        <p:txBody>
          <a:bodyPr wrap="square" rtlCol="0">
            <a:spAutoFit/>
          </a:bodyPr>
          <a:lstStyle/>
          <a:p>
            <a:pPr algn="ctr"/>
            <a:r>
              <a:rPr lang="ru-RU" sz="1400" dirty="0" smtClean="0"/>
              <a:t>Отсутствие в ЛПУ диагностических методов исследования, лабораторных методов</a:t>
            </a:r>
            <a:endParaRPr lang="ru-RU" sz="1400" dirty="0"/>
          </a:p>
        </p:txBody>
      </p:sp>
      <p:sp>
        <p:nvSpPr>
          <p:cNvPr id="28" name="TextBox 27"/>
          <p:cNvSpPr txBox="1"/>
          <p:nvPr/>
        </p:nvSpPr>
        <p:spPr>
          <a:xfrm>
            <a:off x="647700" y="3491692"/>
            <a:ext cx="3915472" cy="523220"/>
          </a:xfrm>
          <a:prstGeom prst="rect">
            <a:avLst/>
          </a:prstGeom>
          <a:noFill/>
        </p:spPr>
        <p:txBody>
          <a:bodyPr wrap="square" rtlCol="0">
            <a:spAutoFit/>
          </a:bodyPr>
          <a:lstStyle/>
          <a:p>
            <a:pPr algn="ctr"/>
            <a:r>
              <a:rPr lang="ru-RU" sz="1400" dirty="0"/>
              <a:t>Отсутствие </a:t>
            </a:r>
            <a:r>
              <a:rPr lang="ru-RU" sz="1400" dirty="0" smtClean="0"/>
              <a:t> результатов обследований в формах 112/у</a:t>
            </a:r>
            <a:endParaRPr lang="ru-RU" sz="1400" dirty="0"/>
          </a:p>
        </p:txBody>
      </p:sp>
      <p:sp>
        <p:nvSpPr>
          <p:cNvPr id="29" name="TextBox 28"/>
          <p:cNvSpPr txBox="1"/>
          <p:nvPr/>
        </p:nvSpPr>
        <p:spPr>
          <a:xfrm>
            <a:off x="863569" y="4453174"/>
            <a:ext cx="3699604" cy="523220"/>
          </a:xfrm>
          <a:prstGeom prst="rect">
            <a:avLst/>
          </a:prstGeom>
          <a:noFill/>
        </p:spPr>
        <p:txBody>
          <a:bodyPr wrap="square" rtlCol="0">
            <a:spAutoFit/>
          </a:bodyPr>
          <a:lstStyle/>
          <a:p>
            <a:pPr algn="ctr"/>
            <a:r>
              <a:rPr lang="ru-RU" sz="1400" dirty="0" smtClean="0"/>
              <a:t>Снижение качества диагностики и лечения пациентов</a:t>
            </a:r>
            <a:endParaRPr lang="ru-RU" sz="1400" dirty="0"/>
          </a:p>
        </p:txBody>
      </p:sp>
      <p:sp>
        <p:nvSpPr>
          <p:cNvPr id="32" name="TextBox 31"/>
          <p:cNvSpPr txBox="1"/>
          <p:nvPr/>
        </p:nvSpPr>
        <p:spPr>
          <a:xfrm>
            <a:off x="4563172" y="2439855"/>
            <a:ext cx="4420847" cy="523220"/>
          </a:xfrm>
          <a:prstGeom prst="rect">
            <a:avLst/>
          </a:prstGeom>
          <a:noFill/>
        </p:spPr>
        <p:txBody>
          <a:bodyPr wrap="square" rtlCol="0">
            <a:spAutoFit/>
          </a:bodyPr>
          <a:lstStyle/>
          <a:p>
            <a:pPr algn="ctr"/>
            <a:r>
              <a:rPr lang="ru-RU" sz="1400" dirty="0" smtClean="0"/>
              <a:t>Несоблюдение стандартов оказания медицинской помощи</a:t>
            </a:r>
            <a:endParaRPr lang="ru-RU" sz="1400" dirty="0"/>
          </a:p>
        </p:txBody>
      </p:sp>
      <p:sp>
        <p:nvSpPr>
          <p:cNvPr id="33" name="TextBox 32"/>
          <p:cNvSpPr txBox="1"/>
          <p:nvPr/>
        </p:nvSpPr>
        <p:spPr>
          <a:xfrm>
            <a:off x="4838700" y="3263092"/>
            <a:ext cx="3945467" cy="1169551"/>
          </a:xfrm>
          <a:prstGeom prst="rect">
            <a:avLst/>
          </a:prstGeom>
          <a:noFill/>
        </p:spPr>
        <p:txBody>
          <a:bodyPr wrap="square" rtlCol="0">
            <a:spAutoFit/>
          </a:bodyPr>
          <a:lstStyle/>
          <a:p>
            <a:pPr algn="ctr"/>
            <a:r>
              <a:rPr lang="ru-RU" sz="1400" dirty="0"/>
              <a:t>При оформлении записей в форме 112/у и закрытии талона законченного случая лечения врачи не соблюдают требования законодательства к качеству  ведения первичной медицинской документации</a:t>
            </a:r>
          </a:p>
        </p:txBody>
      </p:sp>
      <p:sp>
        <p:nvSpPr>
          <p:cNvPr id="34" name="TextBox 33"/>
          <p:cNvSpPr txBox="1"/>
          <p:nvPr/>
        </p:nvSpPr>
        <p:spPr>
          <a:xfrm>
            <a:off x="4981358" y="4693508"/>
            <a:ext cx="3701846" cy="738664"/>
          </a:xfrm>
          <a:prstGeom prst="rect">
            <a:avLst/>
          </a:prstGeom>
          <a:noFill/>
        </p:spPr>
        <p:txBody>
          <a:bodyPr wrap="square" rtlCol="0">
            <a:spAutoFit/>
          </a:bodyPr>
          <a:lstStyle/>
          <a:p>
            <a:pPr algn="ctr"/>
            <a:r>
              <a:rPr lang="ru-RU" sz="1400" dirty="0"/>
              <a:t>Не эффективный </a:t>
            </a:r>
            <a:r>
              <a:rPr lang="en-US" sz="1400" dirty="0"/>
              <a:t>I</a:t>
            </a:r>
            <a:r>
              <a:rPr lang="ru-RU" sz="1400" dirty="0"/>
              <a:t> уровень контроля качества медицинской помощи и ведения первичной медицинской документации</a:t>
            </a:r>
          </a:p>
        </p:txBody>
      </p:sp>
    </p:spTree>
    <p:extLst>
      <p:ext uri="{BB962C8B-B14F-4D97-AF65-F5344CB8AC3E}">
        <p14:creationId xmlns:p14="http://schemas.microsoft.com/office/powerpoint/2010/main" xmlns="" val="641024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2281881" y="280086"/>
            <a:ext cx="5908561" cy="48603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spc="-1" dirty="0">
                <a:uFill>
                  <a:solidFill>
                    <a:srgbClr val="FFFFFF"/>
                  </a:solidFill>
                </a:uFill>
                <a:latin typeface="Times New Roman" panose="02020603050405020304" pitchFamily="18" charset="0"/>
                <a:cs typeface="Times New Roman" panose="02020603050405020304" pitchFamily="18" charset="0"/>
              </a:rPr>
              <a:t>Пирамида проблем</a:t>
            </a:r>
          </a:p>
        </p:txBody>
      </p:sp>
      <p:sp>
        <p:nvSpPr>
          <p:cNvPr id="68" name="CustomShape 6"/>
          <p:cNvSpPr/>
          <p:nvPr/>
        </p:nvSpPr>
        <p:spPr>
          <a:xfrm>
            <a:off x="1162535" y="869873"/>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pic>
        <p:nvPicPr>
          <p:cNvPr id="2" name="Рисунок 1"/>
          <p:cNvPicPr>
            <a:picLocks noChangeAspect="1"/>
          </p:cNvPicPr>
          <p:nvPr/>
        </p:nvPicPr>
        <p:blipFill>
          <a:blip r:embed="rId4" cstate="print"/>
          <a:stretch>
            <a:fillRect/>
          </a:stretch>
        </p:blipFill>
        <p:spPr>
          <a:xfrm>
            <a:off x="564775" y="772588"/>
            <a:ext cx="3090533" cy="384081"/>
          </a:xfrm>
          <a:prstGeom prst="rect">
            <a:avLst/>
          </a:prstGeom>
        </p:spPr>
      </p:pic>
      <p:pic>
        <p:nvPicPr>
          <p:cNvPr id="3" name="Рисунок 2"/>
          <p:cNvPicPr>
            <a:picLocks noChangeAspect="1"/>
          </p:cNvPicPr>
          <p:nvPr/>
        </p:nvPicPr>
        <p:blipFill>
          <a:blip r:embed="rId5" cstate="print"/>
          <a:stretch>
            <a:fillRect/>
          </a:stretch>
        </p:blipFill>
        <p:spPr>
          <a:xfrm>
            <a:off x="5279487" y="781960"/>
            <a:ext cx="3103133" cy="384081"/>
          </a:xfrm>
          <a:prstGeom prst="rect">
            <a:avLst/>
          </a:prstGeom>
        </p:spPr>
      </p:pic>
      <p:pic>
        <p:nvPicPr>
          <p:cNvPr id="4" name="Рисунок 3"/>
          <p:cNvPicPr>
            <a:picLocks noChangeAspect="1"/>
          </p:cNvPicPr>
          <p:nvPr/>
        </p:nvPicPr>
        <p:blipFill>
          <a:blip r:embed="rId6" cstate="print"/>
          <a:stretch>
            <a:fillRect/>
          </a:stretch>
        </p:blipFill>
        <p:spPr>
          <a:xfrm>
            <a:off x="5353061" y="1448418"/>
            <a:ext cx="3160995" cy="1084575"/>
          </a:xfrm>
          <a:prstGeom prst="rect">
            <a:avLst/>
          </a:prstGeom>
        </p:spPr>
      </p:pic>
      <p:pic>
        <p:nvPicPr>
          <p:cNvPr id="5" name="Рисунок 4"/>
          <p:cNvPicPr>
            <a:picLocks noChangeAspect="1"/>
          </p:cNvPicPr>
          <p:nvPr/>
        </p:nvPicPr>
        <p:blipFill>
          <a:blip r:embed="rId6" cstate="print"/>
          <a:stretch>
            <a:fillRect/>
          </a:stretch>
        </p:blipFill>
        <p:spPr>
          <a:xfrm>
            <a:off x="573445" y="1382858"/>
            <a:ext cx="3113393" cy="1223707"/>
          </a:xfrm>
          <a:prstGeom prst="rect">
            <a:avLst/>
          </a:prstGeom>
        </p:spPr>
      </p:pic>
      <p:pic>
        <p:nvPicPr>
          <p:cNvPr id="8" name="Рисунок 7"/>
          <p:cNvPicPr>
            <a:picLocks noChangeAspect="1"/>
          </p:cNvPicPr>
          <p:nvPr/>
        </p:nvPicPr>
        <p:blipFill>
          <a:blip r:embed="rId7" cstate="print"/>
          <a:stretch>
            <a:fillRect/>
          </a:stretch>
        </p:blipFill>
        <p:spPr>
          <a:xfrm>
            <a:off x="512224" y="2795752"/>
            <a:ext cx="3103133" cy="4314496"/>
          </a:xfrm>
          <a:prstGeom prst="rect">
            <a:avLst/>
          </a:prstGeom>
        </p:spPr>
      </p:pic>
      <p:pic>
        <p:nvPicPr>
          <p:cNvPr id="9" name="Рисунок 8"/>
          <p:cNvPicPr>
            <a:picLocks noChangeAspect="1"/>
          </p:cNvPicPr>
          <p:nvPr/>
        </p:nvPicPr>
        <p:blipFill>
          <a:blip r:embed="rId7" cstate="print"/>
          <a:stretch>
            <a:fillRect/>
          </a:stretch>
        </p:blipFill>
        <p:spPr>
          <a:xfrm>
            <a:off x="5312331" y="2785241"/>
            <a:ext cx="3170195" cy="4641737"/>
          </a:xfrm>
          <a:prstGeom prst="rect">
            <a:avLst/>
          </a:prstGeom>
        </p:spPr>
      </p:pic>
      <p:sp>
        <p:nvSpPr>
          <p:cNvPr id="18" name="Равнобедренный треугольник 17"/>
          <p:cNvSpPr/>
          <p:nvPr/>
        </p:nvSpPr>
        <p:spPr>
          <a:xfrm>
            <a:off x="3905349" y="1204369"/>
            <a:ext cx="1133819" cy="5325155"/>
          </a:xfrm>
          <a:prstGeom prst="triangle">
            <a:avLst>
              <a:gd name="adj" fmla="val 50000"/>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p:cNvPicPr>
            <a:picLocks noChangeAspect="1"/>
          </p:cNvPicPr>
          <p:nvPr/>
        </p:nvPicPr>
        <p:blipFill>
          <a:blip r:embed="rId8" cstate="print"/>
          <a:stretch>
            <a:fillRect/>
          </a:stretch>
        </p:blipFill>
        <p:spPr>
          <a:xfrm>
            <a:off x="3972027" y="1424765"/>
            <a:ext cx="1127955" cy="284606"/>
          </a:xfrm>
          <a:prstGeom prst="rect">
            <a:avLst/>
          </a:prstGeom>
        </p:spPr>
      </p:pic>
      <p:pic>
        <p:nvPicPr>
          <p:cNvPr id="21" name="Рисунок 20"/>
          <p:cNvPicPr>
            <a:picLocks noChangeAspect="1"/>
          </p:cNvPicPr>
          <p:nvPr/>
        </p:nvPicPr>
        <p:blipFill>
          <a:blip r:embed="rId9" cstate="print"/>
          <a:stretch>
            <a:fillRect/>
          </a:stretch>
        </p:blipFill>
        <p:spPr>
          <a:xfrm>
            <a:off x="3911934" y="2805039"/>
            <a:ext cx="1141756" cy="325500"/>
          </a:xfrm>
          <a:prstGeom prst="rect">
            <a:avLst/>
          </a:prstGeom>
        </p:spPr>
      </p:pic>
      <p:pic>
        <p:nvPicPr>
          <p:cNvPr id="22" name="Рисунок 21"/>
          <p:cNvPicPr>
            <a:picLocks noChangeAspect="1"/>
          </p:cNvPicPr>
          <p:nvPr/>
        </p:nvPicPr>
        <p:blipFill>
          <a:blip r:embed="rId10" cstate="print"/>
          <a:stretch>
            <a:fillRect/>
          </a:stretch>
        </p:blipFill>
        <p:spPr>
          <a:xfrm>
            <a:off x="3889229" y="3094246"/>
            <a:ext cx="1151094" cy="323114"/>
          </a:xfrm>
          <a:prstGeom prst="rect">
            <a:avLst/>
          </a:prstGeom>
        </p:spPr>
      </p:pic>
      <p:pic>
        <p:nvPicPr>
          <p:cNvPr id="23" name="Рисунок 22"/>
          <p:cNvPicPr>
            <a:picLocks noChangeAspect="1"/>
          </p:cNvPicPr>
          <p:nvPr/>
        </p:nvPicPr>
        <p:blipFill>
          <a:blip r:embed="rId11" cstate="print"/>
          <a:stretch>
            <a:fillRect/>
          </a:stretch>
        </p:blipFill>
        <p:spPr>
          <a:xfrm>
            <a:off x="3947392" y="4663699"/>
            <a:ext cx="1133818" cy="318265"/>
          </a:xfrm>
          <a:prstGeom prst="rect">
            <a:avLst/>
          </a:prstGeom>
        </p:spPr>
      </p:pic>
      <p:pic>
        <p:nvPicPr>
          <p:cNvPr id="25" name="Рисунок 24"/>
          <p:cNvPicPr>
            <a:picLocks noChangeAspect="1"/>
          </p:cNvPicPr>
          <p:nvPr/>
        </p:nvPicPr>
        <p:blipFill>
          <a:blip r:embed="rId12" cstate="print"/>
          <a:stretch>
            <a:fillRect/>
          </a:stretch>
        </p:blipFill>
        <p:spPr>
          <a:xfrm>
            <a:off x="3941233" y="5072919"/>
            <a:ext cx="1139978" cy="324993"/>
          </a:xfrm>
          <a:prstGeom prst="rect">
            <a:avLst/>
          </a:prstGeom>
        </p:spPr>
      </p:pic>
      <p:sp>
        <p:nvSpPr>
          <p:cNvPr id="24" name="TextBox 23">
            <a:extLst>
              <a:ext uri="{FF2B5EF4-FFF2-40B4-BE49-F238E27FC236}">
                <a16:creationId xmlns:a16="http://schemas.microsoft.com/office/drawing/2014/main" xmlns="" id="{D22AD1FB-C1E9-4A99-95C2-DBC844E3A831}"/>
              </a:ext>
            </a:extLst>
          </p:cNvPr>
          <p:cNvSpPr txBox="1"/>
          <p:nvPr/>
        </p:nvSpPr>
        <p:spPr>
          <a:xfrm>
            <a:off x="3986316" y="1670109"/>
            <a:ext cx="1068284" cy="246221"/>
          </a:xfrm>
          <a:prstGeom prst="rect">
            <a:avLst/>
          </a:prstGeom>
          <a:solidFill>
            <a:schemeClr val="bg1"/>
          </a:solidFill>
          <a:ln>
            <a:solidFill>
              <a:schemeClr val="tx1"/>
            </a:solidFill>
          </a:ln>
        </p:spPr>
        <p:txBody>
          <a:bodyPr wrap="square" rtlCol="0">
            <a:spAutoFit/>
          </a:bodyPr>
          <a:lstStyle/>
          <a:p>
            <a:pPr algn="ctr"/>
            <a:r>
              <a:rPr lang="ru-RU" sz="1000" dirty="0" err="1"/>
              <a:t>Минцифра</a:t>
            </a:r>
            <a:r>
              <a:rPr lang="ru-RU" sz="1000" dirty="0"/>
              <a:t> НСО</a:t>
            </a:r>
          </a:p>
        </p:txBody>
      </p:sp>
      <p:sp>
        <p:nvSpPr>
          <p:cNvPr id="27" name="Прямоугольник 26"/>
          <p:cNvSpPr/>
          <p:nvPr/>
        </p:nvSpPr>
        <p:spPr>
          <a:xfrm>
            <a:off x="5421376" y="2722179"/>
            <a:ext cx="3064811" cy="4862870"/>
          </a:xfrm>
          <a:prstGeom prst="rect">
            <a:avLst/>
          </a:prstGeom>
        </p:spPr>
        <p:txBody>
          <a:bodyPr wrap="square">
            <a:spAutoFit/>
          </a:bodyPr>
          <a:lstStyle/>
          <a:p>
            <a:pPr marL="635" algn="just">
              <a:lnSpc>
                <a:spcPct val="100000"/>
              </a:lnSpc>
            </a:pPr>
            <a:endParaRPr lang="ru-RU" sz="1000" dirty="0" smtClean="0">
              <a:latin typeface="Times New Roman" pitchFamily="18" charset="0"/>
              <a:cs typeface="Times New Roman" pitchFamily="18" charset="0"/>
            </a:endParaRPr>
          </a:p>
          <a:p>
            <a:pPr marL="229235" indent="-228600" algn="just">
              <a:lnSpc>
                <a:spcPct val="100000"/>
              </a:lnSpc>
              <a:buAutoNum type="arabicPeriod"/>
            </a:pPr>
            <a:r>
              <a:rPr lang="ru-RU" sz="1000" dirty="0" smtClean="0">
                <a:latin typeface="Times New Roman" pitchFamily="18" charset="0"/>
                <a:cs typeface="Times New Roman" pitchFamily="18" charset="0"/>
              </a:rPr>
              <a:t>Организовать обучение специалистов диагностических служб.</a:t>
            </a:r>
          </a:p>
          <a:p>
            <a:pPr marL="229235" indent="-228600" algn="just">
              <a:lnSpc>
                <a:spcPct val="100000"/>
              </a:lnSpc>
            </a:pPr>
            <a:endParaRPr lang="ru-RU" sz="1000" dirty="0" smtClean="0">
              <a:latin typeface="Times New Roman" pitchFamily="18" charset="0"/>
              <a:cs typeface="Times New Roman" pitchFamily="18" charset="0"/>
            </a:endParaRPr>
          </a:p>
          <a:p>
            <a:pPr marL="229235" indent="-228600" algn="just">
              <a:lnSpc>
                <a:spcPct val="100000"/>
              </a:lnSpc>
            </a:pPr>
            <a:r>
              <a:rPr lang="ru-RU" sz="1000" dirty="0" smtClean="0">
                <a:latin typeface="Times New Roman" pitchFamily="18" charset="0"/>
                <a:cs typeface="Times New Roman" pitchFamily="18" charset="0"/>
              </a:rPr>
              <a:t>2. Приобретение реактивов.</a:t>
            </a:r>
          </a:p>
          <a:p>
            <a:pPr marL="635" algn="just">
              <a:lnSpc>
                <a:spcPct val="100000"/>
              </a:lnSpc>
            </a:pPr>
            <a:endParaRPr lang="ru-RU" sz="1000" dirty="0" smtClean="0">
              <a:latin typeface="Times New Roman" pitchFamily="18" charset="0"/>
              <a:cs typeface="Times New Roman" pitchFamily="18" charset="0"/>
            </a:endParaRPr>
          </a:p>
          <a:p>
            <a:pPr marL="635" algn="just">
              <a:lnSpc>
                <a:spcPct val="100000"/>
              </a:lnSpc>
            </a:pPr>
            <a:r>
              <a:rPr lang="ru-RU" sz="1000" dirty="0" smtClean="0">
                <a:latin typeface="Times New Roman" pitchFamily="18" charset="0"/>
                <a:cs typeface="Times New Roman" pitchFamily="18" charset="0"/>
              </a:rPr>
              <a:t>3.</a:t>
            </a:r>
            <a:r>
              <a:rPr lang="ru-RU" sz="1000" dirty="0" smtClean="0">
                <a:cs typeface="Times New Roman" pitchFamily="18" charset="0"/>
              </a:rPr>
              <a:t>Разработать </a:t>
            </a:r>
            <a:r>
              <a:rPr lang="ru-RU" sz="1000" dirty="0">
                <a:cs typeface="Times New Roman" pitchFamily="18" charset="0"/>
              </a:rPr>
              <a:t>и утвердить алгоритм маршрутизации форм 112/у.</a:t>
            </a:r>
          </a:p>
          <a:p>
            <a:pPr marL="635" algn="just">
              <a:lnSpc>
                <a:spcPct val="100000"/>
              </a:lnSpc>
            </a:pPr>
            <a:r>
              <a:rPr lang="ru-RU" sz="1000" dirty="0" smtClean="0">
                <a:cs typeface="Times New Roman" pitchFamily="18" charset="0"/>
              </a:rPr>
              <a:t>4. </a:t>
            </a:r>
            <a:r>
              <a:rPr lang="ru-RU" sz="1000" dirty="0">
                <a:cs typeface="Times New Roman" pitchFamily="18" charset="0"/>
              </a:rPr>
              <a:t>Обеспечить передачу форм 112/у  в организационно-методический отдел на медико-экономическую экспертизу по актам передачи.</a:t>
            </a:r>
          </a:p>
          <a:p>
            <a:pPr lvl="0" algn="just"/>
            <a:r>
              <a:rPr lang="ru-RU" sz="1000" dirty="0" smtClean="0">
                <a:cs typeface="Times New Roman" pitchFamily="18" charset="0"/>
              </a:rPr>
              <a:t>5. </a:t>
            </a:r>
            <a:r>
              <a:rPr lang="ru-RU" sz="1000" dirty="0">
                <a:cs typeface="Times New Roman" pitchFamily="18" charset="0"/>
              </a:rPr>
              <a:t>Провести совещание с врачами по вопросам: соблюдения требований законодательства  к качеству ведения медицинской документации (приказ МЗ РФ от 10.05.2017 № 203н) и соблюдения требований  приказа МЗ РФ </a:t>
            </a:r>
          </a:p>
          <a:p>
            <a:pPr lvl="0" algn="just"/>
            <a:r>
              <a:rPr lang="ru-RU" sz="1000" dirty="0">
                <a:solidFill>
                  <a:prstClr val="black"/>
                </a:solidFill>
              </a:rPr>
              <a:t>от 20.12.2012 № 1177н.</a:t>
            </a:r>
            <a:endParaRPr lang="ru-RU" sz="1000" dirty="0">
              <a:cs typeface="Times New Roman" pitchFamily="18" charset="0"/>
            </a:endParaRPr>
          </a:p>
          <a:p>
            <a:pPr marL="635" algn="just">
              <a:lnSpc>
                <a:spcPct val="100000"/>
              </a:lnSpc>
            </a:pPr>
            <a:r>
              <a:rPr lang="ru-RU" sz="1000" dirty="0">
                <a:cs typeface="Times New Roman" pitchFamily="18" charset="0"/>
              </a:rPr>
              <a:t>5. Продолжить обучение врачей работе в Барс МИС, в том числе по закрытию талонов законченного случая.</a:t>
            </a:r>
          </a:p>
          <a:p>
            <a:pPr marL="635" algn="just">
              <a:lnSpc>
                <a:spcPct val="100000"/>
              </a:lnSpc>
            </a:pPr>
            <a:r>
              <a:rPr lang="ru-RU" sz="1000" dirty="0">
                <a:cs typeface="Times New Roman" pitchFamily="18" charset="0"/>
              </a:rPr>
              <a:t>6. Внести дополнения в должностные обязанности врачей в части обязательной работы  в системе Барс МИС.</a:t>
            </a:r>
          </a:p>
          <a:p>
            <a:r>
              <a:rPr lang="ru-RU" sz="1000" dirty="0">
                <a:cs typeface="Times New Roman" pitchFamily="18" charset="0"/>
              </a:rPr>
              <a:t>6,1  Введение журнала заявок и контроля исправления  </a:t>
            </a:r>
            <a:r>
              <a:rPr lang="ru-RU" sz="1000" dirty="0">
                <a:latin typeface="Times New Roman" panose="02020603050405020304" pitchFamily="18" charset="0"/>
                <a:cs typeface="Times New Roman" panose="02020603050405020304" pitchFamily="18" charset="0"/>
              </a:rPr>
              <a:t>поломок компьютеров и сбоев</a:t>
            </a:r>
          </a:p>
          <a:p>
            <a:r>
              <a:rPr lang="ru-RU" sz="1000" dirty="0">
                <a:latin typeface="Times New Roman" panose="02020603050405020304" pitchFamily="18" charset="0"/>
                <a:cs typeface="Times New Roman" panose="02020603050405020304" pitchFamily="18" charset="0"/>
              </a:rPr>
              <a:t>работы программы МИС</a:t>
            </a:r>
            <a:endParaRPr lang="ru-RU" sz="1000" dirty="0">
              <a:latin typeface="Calibri" panose="020F0502020204030204" pitchFamily="34" charset="0"/>
              <a:cs typeface="Calibri" panose="020F0502020204030204" pitchFamily="34" charset="0"/>
            </a:endParaRPr>
          </a:p>
          <a:p>
            <a:pPr lvl="0" algn="just"/>
            <a:r>
              <a:rPr lang="ru-RU" sz="1000" dirty="0">
                <a:solidFill>
                  <a:prstClr val="black"/>
                </a:solidFill>
              </a:rPr>
              <a:t>7. Обеспечить нулевой и </a:t>
            </a:r>
            <a:r>
              <a:rPr lang="en-US" sz="1000" dirty="0">
                <a:solidFill>
                  <a:prstClr val="black"/>
                </a:solidFill>
              </a:rPr>
              <a:t>I</a:t>
            </a:r>
            <a:r>
              <a:rPr lang="ru-RU" sz="1000" dirty="0">
                <a:solidFill>
                  <a:prstClr val="black"/>
                </a:solidFill>
              </a:rPr>
              <a:t> уровень контроля качества медицинской помощи и ведения первичной медицинской документации, запрошенной на медико-экономическую экспертизу с охватом 100%.</a:t>
            </a:r>
          </a:p>
        </p:txBody>
      </p:sp>
      <p:sp>
        <p:nvSpPr>
          <p:cNvPr id="28" name="Прямоугольник 27"/>
          <p:cNvSpPr/>
          <p:nvPr/>
        </p:nvSpPr>
        <p:spPr>
          <a:xfrm>
            <a:off x="570386" y="2848304"/>
            <a:ext cx="3003131" cy="4093428"/>
          </a:xfrm>
          <a:prstGeom prst="rect">
            <a:avLst/>
          </a:prstGeom>
        </p:spPr>
        <p:txBody>
          <a:bodyPr wrap="square">
            <a:spAutoFit/>
          </a:bodyPr>
          <a:lstStyle/>
          <a:p>
            <a:pPr algn="just">
              <a:lnSpc>
                <a:spcPct val="100000"/>
              </a:lnSpc>
            </a:pPr>
            <a:r>
              <a:rPr lang="ru-RU" sz="1000" dirty="0" smtClean="0">
                <a:latin typeface="Calibri" panose="020F0502020204030204" pitchFamily="34" charset="0"/>
                <a:cs typeface="Calibri" panose="020F0502020204030204" pitchFamily="34" charset="0"/>
              </a:rPr>
              <a:t>1.Специалисты  диагностических  служб  не владеют  определенными методами обследования.</a:t>
            </a:r>
          </a:p>
          <a:p>
            <a:pPr algn="just">
              <a:lnSpc>
                <a:spcPct val="100000"/>
              </a:lnSpc>
            </a:pPr>
            <a:r>
              <a:rPr lang="ru-RU" sz="1000" dirty="0" smtClean="0">
                <a:latin typeface="Calibri" panose="020F0502020204030204" pitchFamily="34" charset="0"/>
                <a:cs typeface="Calibri" panose="020F0502020204030204" pitchFamily="34" charset="0"/>
              </a:rPr>
              <a:t>2. Отсутствуют  реактивы для лабораторных исследований.</a:t>
            </a:r>
          </a:p>
          <a:p>
            <a:pPr algn="just">
              <a:lnSpc>
                <a:spcPct val="100000"/>
              </a:lnSpc>
            </a:pPr>
            <a:r>
              <a:rPr lang="ru-RU" sz="1000" dirty="0" smtClean="0">
                <a:latin typeface="Calibri" panose="020F0502020204030204" pitchFamily="34" charset="0"/>
                <a:cs typeface="Calibri" panose="020F0502020204030204" pitchFamily="34" charset="0"/>
              </a:rPr>
              <a:t>3.Пациенты  </a:t>
            </a:r>
            <a:r>
              <a:rPr lang="ru-RU" sz="1000" dirty="0">
                <a:latin typeface="Calibri" panose="020F0502020204030204" pitchFamily="34" charset="0"/>
                <a:cs typeface="Calibri" panose="020F0502020204030204" pitchFamily="34" charset="0"/>
              </a:rPr>
              <a:t>самостоятельно забирают формы 112/у и хранят их дома, открепляются и забирают с собой.</a:t>
            </a:r>
          </a:p>
          <a:p>
            <a:pPr algn="just"/>
            <a:r>
              <a:rPr lang="ru-RU" sz="1000" dirty="0" smtClean="0">
                <a:latin typeface="Calibri" panose="020F0502020204030204" pitchFamily="34" charset="0"/>
                <a:cs typeface="Calibri" panose="020F0502020204030204" pitchFamily="34" charset="0"/>
              </a:rPr>
              <a:t>4</a:t>
            </a:r>
            <a:r>
              <a:rPr lang="ru-RU" sz="1000" dirty="0">
                <a:latin typeface="Calibri" panose="020F0502020204030204" pitchFamily="34" charset="0"/>
                <a:cs typeface="Calibri" panose="020F0502020204030204" pitchFamily="34" charset="0"/>
              </a:rPr>
              <a:t>.  Не корректная работа врачей в Барс МИС при оформлении дневниковых записей и закрытии талонов законченного случая лечения.</a:t>
            </a:r>
          </a:p>
          <a:p>
            <a:pPr lvl="0" algn="just"/>
            <a:r>
              <a:rPr lang="ru-RU" sz="1000" dirty="0">
                <a:solidFill>
                  <a:prstClr val="black"/>
                </a:solidFill>
                <a:latin typeface="Calibri" panose="020F0502020204030204" pitchFamily="34" charset="0"/>
                <a:cs typeface="Calibri" panose="020F0502020204030204" pitchFamily="34" charset="0"/>
              </a:rPr>
              <a:t>5. Не все врачи работают в Барс МИС.</a:t>
            </a:r>
            <a:endParaRPr lang="ru-RU" sz="1000" dirty="0">
              <a:latin typeface="Calibri" panose="020F0502020204030204" pitchFamily="34" charset="0"/>
              <a:cs typeface="Calibri" panose="020F0502020204030204" pitchFamily="34" charset="0"/>
            </a:endParaRPr>
          </a:p>
          <a:p>
            <a:pPr algn="just"/>
            <a:r>
              <a:rPr lang="ru-RU" sz="1000" dirty="0">
                <a:latin typeface="Calibri" panose="020F0502020204030204" pitchFamily="34" charset="0"/>
                <a:cs typeface="Calibri" panose="020F0502020204030204" pitchFamily="34" charset="0"/>
              </a:rPr>
              <a:t>6. Оформление записей в форме 112/у в рукописном варианте с допущенными дефектами (исправления, дописки, небрежные записи).</a:t>
            </a:r>
          </a:p>
          <a:p>
            <a:r>
              <a:rPr lang="ru-RU" sz="1000" dirty="0">
                <a:latin typeface="Times New Roman" panose="02020603050405020304" pitchFamily="18" charset="0"/>
                <a:cs typeface="Times New Roman" panose="02020603050405020304" pitchFamily="18" charset="0"/>
              </a:rPr>
              <a:t>6.1 Частые поломки компьютеров и сбои </a:t>
            </a:r>
          </a:p>
          <a:p>
            <a:r>
              <a:rPr lang="ru-RU" sz="1000" dirty="0">
                <a:latin typeface="Times New Roman" panose="02020603050405020304" pitchFamily="18" charset="0"/>
                <a:cs typeface="Times New Roman" panose="02020603050405020304" pitchFamily="18" charset="0"/>
              </a:rPr>
              <a:t>работы программы МИС</a:t>
            </a:r>
            <a:endParaRPr lang="ru-RU" sz="1000" dirty="0">
              <a:latin typeface="Calibri" panose="020F0502020204030204" pitchFamily="34" charset="0"/>
              <a:cs typeface="Calibri" panose="020F0502020204030204" pitchFamily="34" charset="0"/>
            </a:endParaRPr>
          </a:p>
          <a:p>
            <a:pPr algn="just">
              <a:lnSpc>
                <a:spcPct val="100000"/>
              </a:lnSpc>
            </a:pPr>
            <a:r>
              <a:rPr lang="ru-RU" sz="1000" dirty="0">
                <a:latin typeface="Calibri" panose="020F0502020204030204" pitchFamily="34" charset="0"/>
                <a:cs typeface="Calibri" panose="020F0502020204030204" pitchFamily="34" charset="0"/>
              </a:rPr>
              <a:t>7. Не соответствие данных первичной медицинской документации данным реестра счетов (несоответствие кода МЭС установленному диагнозу, отсутствие записей посещений внутри законченного случая лечения; не указывается вид помощи «на дому», «на приеме», «неотложная помощь» и др., дробление случаев, отсутствие результатов обследования и </a:t>
            </a:r>
            <a:r>
              <a:rPr lang="ru-RU" sz="1000" dirty="0" err="1">
                <a:latin typeface="Calibri" panose="020F0502020204030204" pitchFamily="34" charset="0"/>
                <a:cs typeface="Calibri" panose="020F0502020204030204" pitchFamily="34" charset="0"/>
              </a:rPr>
              <a:t>консультациий</a:t>
            </a:r>
            <a:r>
              <a:rPr lang="ru-RU" sz="1000" dirty="0">
                <a:latin typeface="Calibri" panose="020F0502020204030204" pitchFamily="34" charset="0"/>
                <a:cs typeface="Calibri" panose="020F0502020204030204" pitchFamily="34" charset="0"/>
              </a:rPr>
              <a:t>).</a:t>
            </a:r>
          </a:p>
          <a:p>
            <a:pPr>
              <a:lnSpc>
                <a:spcPct val="100000"/>
              </a:lnSpc>
            </a:pPr>
            <a:endParaRPr lang="ru-RU" sz="1000" dirty="0">
              <a:latin typeface="Calibri" panose="020F0502020204030204" pitchFamily="34" charset="0"/>
              <a:cs typeface="Calibri" panose="020F0502020204030204" pitchFamily="34" charset="0"/>
            </a:endParaRPr>
          </a:p>
        </p:txBody>
      </p:sp>
      <p:sp>
        <p:nvSpPr>
          <p:cNvPr id="29" name="Прямоугольник 28"/>
          <p:cNvSpPr/>
          <p:nvPr/>
        </p:nvSpPr>
        <p:spPr>
          <a:xfrm>
            <a:off x="556837" y="1450428"/>
            <a:ext cx="3016939" cy="1169551"/>
          </a:xfrm>
          <a:prstGeom prst="rect">
            <a:avLst/>
          </a:prstGeom>
        </p:spPr>
        <p:txBody>
          <a:bodyPr wrap="square">
            <a:spAutoFit/>
          </a:bodyPr>
          <a:lstStyle/>
          <a:p>
            <a:pPr marL="228600" lvl="0" indent="-228600" algn="just">
              <a:buAutoNum type="arabicPeriod"/>
            </a:pPr>
            <a:r>
              <a:rPr lang="ru-RU" sz="1000" spc="-1" dirty="0" smtClean="0">
                <a:solidFill>
                  <a:srgbClr val="000000"/>
                </a:solidFill>
                <a:uFill>
                  <a:solidFill>
                    <a:srgbClr val="FFFFFF"/>
                  </a:solidFill>
                </a:uFill>
                <a:latin typeface="Times New Roman" panose="02020603050405020304" pitchFamily="18" charset="0"/>
                <a:ea typeface="Calibri" panose="020F0502020204030204"/>
                <a:cs typeface="Times New Roman" pitchFamily="18" charset="0"/>
              </a:rPr>
              <a:t>Отсутствие диагностических исследований соответствующих стандартам оказания медицинской помощи.</a:t>
            </a:r>
          </a:p>
          <a:p>
            <a:pPr marL="228600" lvl="0" indent="-228600" algn="just"/>
            <a:r>
              <a:rPr lang="ru-RU" sz="1000" spc="-1" dirty="0" smtClean="0">
                <a:solidFill>
                  <a:srgbClr val="000000"/>
                </a:solidFill>
                <a:uFill>
                  <a:solidFill>
                    <a:srgbClr val="FFFFFF"/>
                  </a:solidFill>
                </a:uFill>
                <a:latin typeface="Times New Roman" panose="02020603050405020304" pitchFamily="18" charset="0"/>
                <a:ea typeface="Calibri" panose="020F0502020204030204"/>
                <a:cs typeface="Times New Roman" pitchFamily="18" charset="0"/>
              </a:rPr>
              <a:t>2.    Отсутствие АРМ  в диагностических кабинетах и  разделов в МИС для внесения результатов обследования.</a:t>
            </a:r>
          </a:p>
          <a:p>
            <a:pPr marL="228600" lvl="0" indent="-228600" algn="just">
              <a:buAutoNum type="arabicPeriod"/>
            </a:pPr>
            <a:endParaRPr lang="ru-RU" sz="1000" spc="-1" dirty="0">
              <a:solidFill>
                <a:srgbClr val="000000"/>
              </a:solidFill>
              <a:uFill>
                <a:solidFill>
                  <a:srgbClr val="FFFFFF"/>
                </a:solidFill>
              </a:uFill>
              <a:latin typeface="Times New Roman" panose="02020603050405020304" pitchFamily="18" charset="0"/>
              <a:ea typeface="Calibri" panose="020F0502020204030204"/>
              <a:cs typeface="Times New Roman" pitchFamily="18" charset="0"/>
            </a:endParaRPr>
          </a:p>
        </p:txBody>
      </p:sp>
      <p:sp>
        <p:nvSpPr>
          <p:cNvPr id="30" name="Прямоугольник 29"/>
          <p:cNvSpPr/>
          <p:nvPr/>
        </p:nvSpPr>
        <p:spPr>
          <a:xfrm>
            <a:off x="5332041" y="1408388"/>
            <a:ext cx="3118276" cy="1477328"/>
          </a:xfrm>
          <a:prstGeom prst="rect">
            <a:avLst/>
          </a:prstGeom>
        </p:spPr>
        <p:txBody>
          <a:bodyPr wrap="square">
            <a:spAutoFit/>
          </a:bodyPr>
          <a:lstStyle/>
          <a:p>
            <a:pPr marL="228600" indent="-228600" algn="just">
              <a:lnSpc>
                <a:spcPct val="100000"/>
              </a:lnSpc>
              <a:buAutoNum type="arabicPeriod"/>
            </a:pPr>
            <a:r>
              <a:rPr lang="ru-RU" sz="1000" dirty="0" smtClean="0">
                <a:latin typeface="Times New Roman" pitchFamily="18" charset="0"/>
                <a:cs typeface="Times New Roman" pitchFamily="18" charset="0"/>
              </a:rPr>
              <a:t>Приобретение оборудования в рамках программы укрепления материально-технической базы ЛПУ</a:t>
            </a:r>
          </a:p>
          <a:p>
            <a:pPr marL="228600" indent="-228600" algn="just">
              <a:lnSpc>
                <a:spcPct val="100000"/>
              </a:lnSpc>
            </a:pPr>
            <a:r>
              <a:rPr lang="ru-RU" sz="1000" dirty="0" smtClean="0">
                <a:latin typeface="Times New Roman" pitchFamily="18" charset="0"/>
                <a:cs typeface="Times New Roman" pitchFamily="18" charset="0"/>
              </a:rPr>
              <a:t>2.    Приобретение АРМ и доработка программного продукта</a:t>
            </a:r>
          </a:p>
          <a:p>
            <a:pPr marL="228600" indent="-228600" algn="just">
              <a:lnSpc>
                <a:spcPct val="100000"/>
              </a:lnSpc>
              <a:buAutoNum type="arabicPeriod"/>
            </a:pPr>
            <a:endParaRPr lang="ru-RU" sz="1000" dirty="0" smtClean="0">
              <a:latin typeface="Times New Roman" pitchFamily="18" charset="0"/>
              <a:cs typeface="Times New Roman" pitchFamily="18" charset="0"/>
            </a:endParaRPr>
          </a:p>
          <a:p>
            <a:pPr marL="228600" indent="-228600" algn="just">
              <a:lnSpc>
                <a:spcPct val="100000"/>
              </a:lnSpc>
              <a:buAutoNum type="arabicPeriod"/>
            </a:pPr>
            <a:endParaRPr lang="ru-RU" sz="1000" dirty="0" smtClean="0">
              <a:latin typeface="Times New Roman" pitchFamily="18" charset="0"/>
              <a:cs typeface="Times New Roman" pitchFamily="18" charset="0"/>
            </a:endParaRPr>
          </a:p>
          <a:p>
            <a:pPr marL="228600" indent="-228600" algn="just">
              <a:lnSpc>
                <a:spcPct val="100000"/>
              </a:lnSpc>
              <a:buAutoNum type="arabicPeriod"/>
            </a:pPr>
            <a:endParaRPr lang="ru-RU" sz="1000" dirty="0" smtClean="0">
              <a:latin typeface="Times New Roman" pitchFamily="18" charset="0"/>
              <a:cs typeface="Times New Roman" pitchFamily="18" charset="0"/>
            </a:endParaRPr>
          </a:p>
          <a:p>
            <a:pPr marL="228600" indent="-228600" algn="just">
              <a:lnSpc>
                <a:spcPct val="100000"/>
              </a:lnSpc>
              <a:buAutoNum type="arabicPeriod"/>
            </a:pPr>
            <a:endParaRPr lang="ru-RU" sz="1000" dirty="0">
              <a:latin typeface="Times New Roman" pitchFamily="18" charset="0"/>
              <a:cs typeface="Times New Roman" pitchFamily="18" charset="0"/>
            </a:endParaRPr>
          </a:p>
        </p:txBody>
      </p:sp>
    </p:spTree>
    <p:extLst>
      <p:ext uri="{BB962C8B-B14F-4D97-AF65-F5344CB8AC3E}">
        <p14:creationId xmlns:p14="http://schemas.microsoft.com/office/powerpoint/2010/main" xmlns="" val="546166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1672281" y="283157"/>
            <a:ext cx="6518161" cy="5551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000" spc="-1" dirty="0">
                <a:uFill>
                  <a:solidFill>
                    <a:srgbClr val="FFFFFF"/>
                  </a:solidFill>
                </a:uFill>
                <a:latin typeface="Times New Roman" panose="02020603050405020304" pitchFamily="18" charset="0"/>
                <a:cs typeface="Times New Roman" panose="02020603050405020304" pitchFamily="18" charset="0"/>
              </a:rPr>
              <a:t>Коренные причины выявленных проблем</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8" name="Таблица 17"/>
          <p:cNvGraphicFramePr>
            <a:graphicFrameLocks noGrp="1"/>
          </p:cNvGraphicFramePr>
          <p:nvPr>
            <p:extLst>
              <p:ext uri="{D42A27DB-BD31-4B8C-83A1-F6EECF244321}">
                <p14:modId xmlns:p14="http://schemas.microsoft.com/office/powerpoint/2010/main" xmlns="" val="1605907172"/>
              </p:ext>
            </p:extLst>
          </p:nvPr>
        </p:nvGraphicFramePr>
        <p:xfrm>
          <a:off x="350787" y="1008992"/>
          <a:ext cx="8698620" cy="6766560"/>
        </p:xfrm>
        <a:graphic>
          <a:graphicData uri="http://schemas.openxmlformats.org/drawingml/2006/table">
            <a:tbl>
              <a:tblPr firstRow="1" bandRow="1">
                <a:tableStyleId>{93296810-A885-4BE3-A3E7-6D5BEEA58F35}</a:tableStyleId>
              </a:tblPr>
              <a:tblGrid>
                <a:gridCol w="408214">
                  <a:extLst>
                    <a:ext uri="{9D8B030D-6E8A-4147-A177-3AD203B41FA5}">
                      <a16:colId xmlns:a16="http://schemas.microsoft.com/office/drawing/2014/main" xmlns="" val="20000"/>
                    </a:ext>
                  </a:extLst>
                </a:gridCol>
                <a:gridCol w="1941866">
                  <a:extLst>
                    <a:ext uri="{9D8B030D-6E8A-4147-A177-3AD203B41FA5}">
                      <a16:colId xmlns:a16="http://schemas.microsoft.com/office/drawing/2014/main" xmlns="" val="20001"/>
                    </a:ext>
                  </a:extLst>
                </a:gridCol>
                <a:gridCol w="1303866">
                  <a:extLst>
                    <a:ext uri="{9D8B030D-6E8A-4147-A177-3AD203B41FA5}">
                      <a16:colId xmlns:a16="http://schemas.microsoft.com/office/drawing/2014/main" xmlns="" val="20002"/>
                    </a:ext>
                  </a:extLst>
                </a:gridCol>
                <a:gridCol w="1063287">
                  <a:extLst>
                    <a:ext uri="{9D8B030D-6E8A-4147-A177-3AD203B41FA5}">
                      <a16:colId xmlns:a16="http://schemas.microsoft.com/office/drawing/2014/main" xmlns="" val="20003"/>
                    </a:ext>
                  </a:extLst>
                </a:gridCol>
                <a:gridCol w="1642534">
                  <a:extLst>
                    <a:ext uri="{9D8B030D-6E8A-4147-A177-3AD203B41FA5}">
                      <a16:colId xmlns:a16="http://schemas.microsoft.com/office/drawing/2014/main" xmlns="" val="20004"/>
                    </a:ext>
                  </a:extLst>
                </a:gridCol>
                <a:gridCol w="524933">
                  <a:extLst>
                    <a:ext uri="{9D8B030D-6E8A-4147-A177-3AD203B41FA5}">
                      <a16:colId xmlns:a16="http://schemas.microsoft.com/office/drawing/2014/main" xmlns="" val="20005"/>
                    </a:ext>
                  </a:extLst>
                </a:gridCol>
                <a:gridCol w="951780">
                  <a:extLst>
                    <a:ext uri="{9D8B030D-6E8A-4147-A177-3AD203B41FA5}">
                      <a16:colId xmlns:a16="http://schemas.microsoft.com/office/drawing/2014/main" xmlns="" val="20006"/>
                    </a:ext>
                  </a:extLst>
                </a:gridCol>
                <a:gridCol w="862140">
                  <a:extLst>
                    <a:ext uri="{9D8B030D-6E8A-4147-A177-3AD203B41FA5}">
                      <a16:colId xmlns:a16="http://schemas.microsoft.com/office/drawing/2014/main" xmlns="" val="20007"/>
                    </a:ext>
                  </a:extLst>
                </a:gridCol>
              </a:tblGrid>
              <a:tr h="518984">
                <a:tc>
                  <a:txBody>
                    <a:bodyPr/>
                    <a:lstStyle/>
                    <a:p>
                      <a:pPr algn="ctr"/>
                      <a:r>
                        <a:rPr lang="ru-RU" sz="1000" dirty="0" smtClean="0"/>
                        <a:t>№</a:t>
                      </a:r>
                    </a:p>
                    <a:p>
                      <a:pPr algn="ctr"/>
                      <a:r>
                        <a:rPr lang="ru-RU" sz="1000" dirty="0" smtClean="0"/>
                        <a:t>п/п</a:t>
                      </a:r>
                    </a:p>
                    <a:p>
                      <a:pPr algn="ct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1000" dirty="0" smtClean="0"/>
                    </a:p>
                    <a:p>
                      <a:pPr algn="ctr"/>
                      <a:r>
                        <a:rPr lang="ru-RU" sz="1000" dirty="0" smtClean="0"/>
                        <a:t>Названия </a:t>
                      </a:r>
                      <a:r>
                        <a:rPr lang="ru-RU" sz="1000" dirty="0"/>
                        <a:t>выявленных проблем</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a:t>Причины выявленных</a:t>
                      </a:r>
                      <a:r>
                        <a:rPr lang="ru-RU" sz="1000" baseline="0" dirty="0"/>
                        <a:t> проблем</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a:t>Коренная причина</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1000" dirty="0" smtClean="0"/>
                    </a:p>
                    <a:p>
                      <a:pPr algn="ctr"/>
                      <a:r>
                        <a:rPr lang="ru-RU" sz="1000" dirty="0" smtClean="0"/>
                        <a:t>Меры </a:t>
                      </a:r>
                      <a:r>
                        <a:rPr lang="ru-RU" sz="1000" dirty="0"/>
                        <a:t>по решению</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ru-RU" sz="1000" dirty="0" smtClean="0"/>
                    </a:p>
                    <a:p>
                      <a:pPr algn="ctr"/>
                      <a:r>
                        <a:rPr lang="ru-RU" sz="1000" dirty="0" smtClean="0"/>
                        <a:t>Статус</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a:t>ФИО исполнителя</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a:t>Дата решения</a:t>
                      </a:r>
                      <a:endParaRPr lang="ru-RU" sz="1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1095632">
                <a:tc>
                  <a:txBody>
                    <a:bodyPr/>
                    <a:lstStyle/>
                    <a:p>
                      <a:pPr algn="ctr"/>
                      <a:r>
                        <a:rPr lang="ru-RU" sz="1000" dirty="0" smtClean="0"/>
                        <a:t>1</a:t>
                      </a:r>
                      <a:endParaRPr lang="ru-RU" sz="1000" dirty="0">
                        <a:latin typeface="Times New Roman" panose="02020603050405020304" pitchFamily="18" charset="0"/>
                        <a:cs typeface="Times New Roman" panose="02020603050405020304" pitchFamily="18" charset="0"/>
                      </a:endParaRPr>
                    </a:p>
                  </a:txBody>
                  <a:tcPr/>
                </a:tc>
                <a:tc>
                  <a:txBody>
                    <a:bodyPr/>
                    <a:lstStyle/>
                    <a:p>
                      <a:r>
                        <a:rPr lang="ru-RU" sz="1000" spc="-1" dirty="0" smtClean="0">
                          <a:solidFill>
                            <a:srgbClr val="000000"/>
                          </a:solidFill>
                          <a:uFill>
                            <a:solidFill>
                              <a:srgbClr val="FFFFFF"/>
                            </a:solidFill>
                          </a:uFill>
                          <a:latin typeface="Times New Roman" panose="02020603050405020304" pitchFamily="18" charset="0"/>
                          <a:ea typeface="Calibri" panose="020F0502020204030204"/>
                          <a:cs typeface="Times New Roman" pitchFamily="18" charset="0"/>
                        </a:rPr>
                        <a:t>Отсутствие диагностических исследований соответствующих стандартам оказания медицинской помощи</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smtClean="0">
                          <a:ln>
                            <a:noFill/>
                          </a:ln>
                          <a:effectLst/>
                          <a:uLnTx/>
                          <a:uFillTx/>
                        </a:rPr>
                        <a:t>Отсутствие оборудования и расходных материалов, специалисты диагностических служб не владеют методами диагностики</a:t>
                      </a:r>
                      <a:endParaRPr kumimoji="0" lang="ru-RU" sz="1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rowSpan="2">
                  <a:txBody>
                    <a:bodyPr/>
                    <a:lstStyle/>
                    <a:p>
                      <a:pPr algn="ctr"/>
                      <a:endParaRPr lang="ru-RU" sz="1000" dirty="0" smtClean="0"/>
                    </a:p>
                    <a:p>
                      <a:pPr algn="ctr"/>
                      <a:endParaRPr lang="ru-RU" sz="1000" dirty="0" smtClean="0"/>
                    </a:p>
                    <a:p>
                      <a:pPr algn="ctr"/>
                      <a:endParaRPr lang="ru-RU" sz="1000" dirty="0" smtClean="0"/>
                    </a:p>
                    <a:p>
                      <a:pPr algn="ctr"/>
                      <a:r>
                        <a:rPr kumimoji="0" lang="ru-RU" sz="1000" u="none" strike="noStrike" kern="1200" cap="none" spc="0" normalizeH="0" baseline="0" noProof="0" dirty="0" smtClean="0">
                          <a:ln>
                            <a:noFill/>
                          </a:ln>
                          <a:effectLst/>
                          <a:uLnTx/>
                          <a:uFillTx/>
                        </a:rPr>
                        <a:t>Отсутствие оборудования и расходных материалов</a:t>
                      </a:r>
                    </a:p>
                    <a:p>
                      <a:pPr algn="ctr"/>
                      <a:endParaRPr kumimoji="0" lang="ru-RU" sz="1000" u="none" strike="noStrike" kern="1200" cap="none" spc="0" normalizeH="0" baseline="0" noProof="0" dirty="0" smtClean="0">
                        <a:ln>
                          <a:noFill/>
                        </a:ln>
                        <a:effectLst/>
                        <a:uLnTx/>
                        <a:uFillTx/>
                      </a:endParaRPr>
                    </a:p>
                    <a:p>
                      <a:pPr algn="ctr"/>
                      <a:endParaRPr kumimoji="0" lang="ru-RU" sz="1000" u="none" strike="noStrike" kern="1200" cap="none" spc="0" normalizeH="0" baseline="0" noProof="0" dirty="0" smtClean="0">
                        <a:ln>
                          <a:noFill/>
                        </a:ln>
                        <a:effectLst/>
                        <a:uLnTx/>
                        <a:uFillTx/>
                      </a:endParaRPr>
                    </a:p>
                    <a:p>
                      <a:pPr algn="ctr"/>
                      <a:endParaRPr kumimoji="0" lang="ru-RU" sz="1000" u="none" strike="noStrike" kern="1200" cap="none" spc="0" normalizeH="0" baseline="0" noProof="0" dirty="0" smtClean="0">
                        <a:ln>
                          <a:noFill/>
                        </a:ln>
                        <a:effectLst/>
                        <a:uLnTx/>
                        <a:uFillTx/>
                      </a:endParaRPr>
                    </a:p>
                    <a:p>
                      <a:pPr algn="ctr"/>
                      <a:r>
                        <a:rPr kumimoji="0" lang="ru-RU" sz="1000" u="none" strike="noStrike" kern="1200" cap="none" spc="0" normalizeH="0" baseline="0" noProof="0" dirty="0" smtClean="0">
                          <a:ln>
                            <a:noFill/>
                          </a:ln>
                          <a:effectLst/>
                          <a:uLnTx/>
                          <a:uFillTx/>
                        </a:rPr>
                        <a:t>Отсутствие контроля врачей и среднего мед. персонала</a:t>
                      </a:r>
                      <a:endParaRPr lang="ru-RU" sz="1000" dirty="0" smtClean="0"/>
                    </a:p>
                  </a:txBody>
                  <a:tcPr/>
                </a:tc>
                <a:tc rowSpan="2">
                  <a:txBody>
                    <a:bodyPr/>
                    <a:lstStyle/>
                    <a:p>
                      <a:pPr algn="ctr"/>
                      <a:endParaRPr lang="ru-RU" sz="1000" dirty="0" smtClean="0"/>
                    </a:p>
                    <a:p>
                      <a:pPr algn="ctr"/>
                      <a:endParaRPr lang="ru-RU" sz="1000" dirty="0" smtClean="0"/>
                    </a:p>
                    <a:p>
                      <a:pPr algn="ctr"/>
                      <a:endParaRPr lang="ru-RU" sz="1000" dirty="0" smtClean="0"/>
                    </a:p>
                    <a:p>
                      <a:pPr algn="ctr"/>
                      <a:endParaRPr lang="ru-RU" sz="1000" dirty="0" smtClean="0"/>
                    </a:p>
                    <a:p>
                      <a:pPr algn="ctr"/>
                      <a:endParaRPr lang="ru-RU" sz="1000" dirty="0" smtClean="0"/>
                    </a:p>
                    <a:p>
                      <a:pPr algn="ctr"/>
                      <a:r>
                        <a:rPr lang="ru-RU" sz="1000" dirty="0" smtClean="0"/>
                        <a:t>Приобретение</a:t>
                      </a:r>
                      <a:r>
                        <a:rPr lang="ru-RU" sz="1000" baseline="0" dirty="0" smtClean="0"/>
                        <a:t> оборудования и расходных материалов</a:t>
                      </a:r>
                    </a:p>
                    <a:p>
                      <a:pPr algn="ctr"/>
                      <a:endParaRPr lang="ru-RU" sz="1000"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ru-RU" sz="1000" baseline="0" dirty="0" smtClean="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smtClean="0">
                          <a:cs typeface="Times New Roman" pitchFamily="18" charset="0"/>
                        </a:rPr>
                        <a:t>Разработать и утвердить алгоритм маршрутизации форм 112/у.</a:t>
                      </a:r>
                    </a:p>
                    <a:p>
                      <a:pPr algn="ctr"/>
                      <a:endParaRPr lang="ru-RU" sz="1000" dirty="0" smtClean="0"/>
                    </a:p>
                  </a:txBody>
                  <a:tcPr/>
                </a:tc>
                <a:tc rowSpan="2">
                  <a:txBody>
                    <a:bodyPr/>
                    <a:lstStyle/>
                    <a:p>
                      <a:endParaRPr lang="ru-RU" sz="1000" dirty="0">
                        <a:latin typeface="Times New Roman" panose="02020603050405020304" pitchFamily="18" charset="0"/>
                        <a:cs typeface="Times New Roman" panose="02020603050405020304" pitchFamily="18" charset="0"/>
                      </a:endParaRPr>
                    </a:p>
                  </a:txBody>
                  <a:tcPr/>
                </a:tc>
                <a:tc rowSpan="2">
                  <a:txBody>
                    <a:bodyPr/>
                    <a:lstStyle/>
                    <a:p>
                      <a:pPr algn="ctr"/>
                      <a:endParaRPr lang="ru-RU" sz="1000" dirty="0" smtClean="0"/>
                    </a:p>
                    <a:p>
                      <a:pPr algn="ctr"/>
                      <a:endParaRPr lang="ru-RU" sz="1000" dirty="0" smtClean="0"/>
                    </a:p>
                    <a:p>
                      <a:pPr algn="ctr"/>
                      <a:endParaRPr lang="ru-RU" sz="1000" dirty="0" smtClean="0"/>
                    </a:p>
                    <a:p>
                      <a:pPr algn="ctr"/>
                      <a:endParaRPr lang="ru-RU" sz="1000" dirty="0" smtClean="0"/>
                    </a:p>
                    <a:p>
                      <a:pPr algn="ctr"/>
                      <a:r>
                        <a:rPr lang="ru-RU" sz="1000" dirty="0" smtClean="0"/>
                        <a:t>Главный врач Новиков В.В.</a:t>
                      </a:r>
                    </a:p>
                    <a:p>
                      <a:pPr algn="ctr"/>
                      <a:endParaRPr lang="ru-RU" sz="1000" dirty="0" smtClean="0">
                        <a:latin typeface="Times New Roman" panose="02020603050405020304" pitchFamily="18" charset="0"/>
                        <a:cs typeface="Times New Roman" panose="02020603050405020304" pitchFamily="18" charset="0"/>
                      </a:endParaRPr>
                    </a:p>
                    <a:p>
                      <a:pPr algn="ctr"/>
                      <a:endParaRPr lang="ru-RU" sz="1000" dirty="0" smtClean="0">
                        <a:latin typeface="Times New Roman" panose="02020603050405020304" pitchFamily="18" charset="0"/>
                        <a:cs typeface="Times New Roman" panose="02020603050405020304" pitchFamily="18" charset="0"/>
                      </a:endParaRPr>
                    </a:p>
                    <a:p>
                      <a:pPr algn="ctr"/>
                      <a:endParaRPr lang="ru-RU" sz="1000" dirty="0" smtClean="0">
                        <a:latin typeface="Times New Roman" panose="02020603050405020304" pitchFamily="18" charset="0"/>
                        <a:cs typeface="Times New Roman" panose="02020603050405020304" pitchFamily="18" charset="0"/>
                      </a:endParaRPr>
                    </a:p>
                    <a:p>
                      <a:pPr algn="ctr"/>
                      <a:endParaRPr lang="ru-RU" sz="1000" dirty="0" smtClean="0">
                        <a:latin typeface="Times New Roman" panose="02020603050405020304" pitchFamily="18" charset="0"/>
                        <a:cs typeface="Times New Roman" panose="02020603050405020304" pitchFamily="18" charset="0"/>
                      </a:endParaRPr>
                    </a:p>
                    <a:p>
                      <a:pPr algn="ctr"/>
                      <a:r>
                        <a:rPr lang="ru-RU" sz="1000" dirty="0" smtClean="0">
                          <a:latin typeface="Times New Roman" panose="02020603050405020304" pitchFamily="18" charset="0"/>
                          <a:cs typeface="Times New Roman" panose="02020603050405020304" pitchFamily="18" charset="0"/>
                        </a:rPr>
                        <a:t>Зам по </a:t>
                      </a:r>
                      <a:r>
                        <a:rPr lang="ru-RU" sz="1000" dirty="0" err="1" smtClean="0">
                          <a:latin typeface="Times New Roman" panose="02020603050405020304" pitchFamily="18" charset="0"/>
                          <a:cs typeface="Times New Roman" panose="02020603050405020304" pitchFamily="18" charset="0"/>
                        </a:rPr>
                        <a:t>внебольнич-ной</a:t>
                      </a:r>
                      <a:r>
                        <a:rPr lang="ru-RU" sz="1000" dirty="0" smtClean="0">
                          <a:latin typeface="Times New Roman" panose="02020603050405020304" pitchFamily="18" charset="0"/>
                          <a:cs typeface="Times New Roman" panose="02020603050405020304" pitchFamily="18" charset="0"/>
                        </a:rPr>
                        <a:t> помощи </a:t>
                      </a:r>
                      <a:r>
                        <a:rPr lang="ru-RU" sz="1000" smtClean="0">
                          <a:latin typeface="Times New Roman" panose="02020603050405020304" pitchFamily="18" charset="0"/>
                          <a:cs typeface="Times New Roman" panose="02020603050405020304" pitchFamily="18" charset="0"/>
                        </a:rPr>
                        <a:t>Губанова Т.А.</a:t>
                      </a:r>
                      <a:endParaRPr lang="ru-RU" sz="1000" dirty="0" smtClean="0">
                        <a:latin typeface="Times New Roman" panose="02020603050405020304" pitchFamily="18" charset="0"/>
                        <a:cs typeface="Times New Roman" panose="02020603050405020304" pitchFamily="18" charset="0"/>
                      </a:endParaRPr>
                    </a:p>
                    <a:p>
                      <a:pPr algn="ctr"/>
                      <a:endParaRPr lang="ru-RU" sz="1000" dirty="0" smtClean="0">
                        <a:latin typeface="Times New Roman" panose="02020603050405020304" pitchFamily="18" charset="0"/>
                        <a:cs typeface="Times New Roman" panose="02020603050405020304" pitchFamily="18" charset="0"/>
                      </a:endParaRPr>
                    </a:p>
                    <a:p>
                      <a:pPr algn="ctr"/>
                      <a:endParaRPr lang="ru-RU" sz="1000" dirty="0" smtClean="0">
                        <a:latin typeface="Times New Roman" panose="02020603050405020304" pitchFamily="18" charset="0"/>
                        <a:cs typeface="Times New Roman" panose="02020603050405020304" pitchFamily="18" charset="0"/>
                      </a:endParaRPr>
                    </a:p>
                    <a:p>
                      <a:pPr algn="ctr"/>
                      <a:endParaRPr lang="ru-RU" sz="1000" dirty="0" smtClean="0">
                        <a:latin typeface="Times New Roman" panose="02020603050405020304" pitchFamily="18" charset="0"/>
                        <a:cs typeface="Times New Roman" panose="02020603050405020304" pitchFamily="18" charset="0"/>
                      </a:endParaRPr>
                    </a:p>
                    <a:p>
                      <a:pPr algn="ctr"/>
                      <a:endParaRPr lang="ru-RU" sz="1000" dirty="0" smtClean="0">
                        <a:latin typeface="Times New Roman" panose="02020603050405020304" pitchFamily="18" charset="0"/>
                        <a:cs typeface="Times New Roman" panose="02020603050405020304" pitchFamily="18" charset="0"/>
                      </a:endParaRPr>
                    </a:p>
                  </a:txBody>
                  <a:tcPr/>
                </a:tc>
                <a:tc rowSpan="2">
                  <a:txBody>
                    <a:bodyPr/>
                    <a:lstStyle/>
                    <a:p>
                      <a:pPr algn="ctr"/>
                      <a:r>
                        <a:rPr lang="ru-RU" sz="1200" dirty="0" smtClean="0">
                          <a:latin typeface="Times New Roman" panose="02020603050405020304" pitchFamily="18" charset="0"/>
                          <a:cs typeface="Times New Roman" panose="02020603050405020304" pitchFamily="18" charset="0"/>
                        </a:rPr>
                        <a:t>01.08.</a:t>
                      </a:r>
                    </a:p>
                    <a:p>
                      <a:pPr algn="ctr"/>
                      <a:r>
                        <a:rPr lang="ru-RU" sz="1200" dirty="0" smtClean="0">
                          <a:latin typeface="Times New Roman" panose="02020603050405020304" pitchFamily="18" charset="0"/>
                          <a:cs typeface="Times New Roman" panose="02020603050405020304" pitchFamily="18" charset="0"/>
                        </a:rPr>
                        <a:t>2020</a:t>
                      </a:r>
                    </a:p>
                    <a:p>
                      <a:pPr algn="ctr"/>
                      <a:endParaRPr lang="ru-RU" sz="1200" dirty="0" smtClean="0">
                        <a:latin typeface="Times New Roman" panose="02020603050405020304" pitchFamily="18" charset="0"/>
                        <a:cs typeface="Times New Roman" panose="02020603050405020304" pitchFamily="18" charset="0"/>
                      </a:endParaRPr>
                    </a:p>
                    <a:p>
                      <a:pPr algn="ctr"/>
                      <a:endParaRPr lang="ru-RU" sz="1200" dirty="0" smtClean="0">
                        <a:latin typeface="Times New Roman" panose="02020603050405020304" pitchFamily="18" charset="0"/>
                        <a:cs typeface="Times New Roman" panose="02020603050405020304" pitchFamily="18" charset="0"/>
                      </a:endParaRPr>
                    </a:p>
                    <a:p>
                      <a:pPr algn="ctr"/>
                      <a:endParaRPr lang="ru-RU" sz="1200" dirty="0" smtClean="0">
                        <a:latin typeface="Times New Roman" panose="02020603050405020304" pitchFamily="18" charset="0"/>
                        <a:cs typeface="Times New Roman" panose="02020603050405020304" pitchFamily="18" charset="0"/>
                      </a:endParaRPr>
                    </a:p>
                    <a:p>
                      <a:pPr algn="ctr"/>
                      <a:endParaRPr lang="ru-RU" sz="1200" dirty="0" smtClean="0">
                        <a:latin typeface="Times New Roman" panose="02020603050405020304" pitchFamily="18" charset="0"/>
                        <a:cs typeface="Times New Roman" panose="02020603050405020304" pitchFamily="18" charset="0"/>
                      </a:endParaRPr>
                    </a:p>
                    <a:p>
                      <a:pPr algn="ctr"/>
                      <a:endParaRPr lang="ru-RU" sz="1200" dirty="0" smtClean="0">
                        <a:latin typeface="Times New Roman" panose="02020603050405020304" pitchFamily="18" charset="0"/>
                        <a:cs typeface="Times New Roman" panose="02020603050405020304" pitchFamily="18" charset="0"/>
                      </a:endParaRPr>
                    </a:p>
                    <a:p>
                      <a:pPr algn="ctr"/>
                      <a:endParaRPr lang="ru-RU" sz="1200" dirty="0" smtClean="0">
                        <a:latin typeface="Times New Roman" panose="02020603050405020304" pitchFamily="18" charset="0"/>
                        <a:cs typeface="Times New Roman" panose="02020603050405020304" pitchFamily="18" charset="0"/>
                      </a:endParaRPr>
                    </a:p>
                    <a:p>
                      <a:pPr algn="ctr"/>
                      <a:endParaRPr lang="ru-RU" sz="1200" dirty="0" smtClean="0">
                        <a:latin typeface="Times New Roman" panose="02020603050405020304" pitchFamily="18" charset="0"/>
                        <a:cs typeface="Times New Roman" panose="02020603050405020304" pitchFamily="18" charset="0"/>
                      </a:endParaRPr>
                    </a:p>
                    <a:p>
                      <a:pPr algn="ctr"/>
                      <a:r>
                        <a:rPr lang="ru-RU" sz="1200" dirty="0" smtClean="0">
                          <a:latin typeface="Times New Roman" panose="02020603050405020304" pitchFamily="18" charset="0"/>
                          <a:cs typeface="Times New Roman" panose="02020603050405020304" pitchFamily="18" charset="0"/>
                        </a:rPr>
                        <a:t>01.06.</a:t>
                      </a:r>
                    </a:p>
                    <a:p>
                      <a:pPr algn="ctr"/>
                      <a:r>
                        <a:rPr lang="ru-RU" sz="1200" dirty="0" smtClean="0">
                          <a:latin typeface="Times New Roman" panose="02020603050405020304" pitchFamily="18" charset="0"/>
                          <a:cs typeface="Times New Roman" panose="02020603050405020304" pitchFamily="18" charset="0"/>
                        </a:rPr>
                        <a:t>2020</a:t>
                      </a:r>
                    </a:p>
                  </a:txBody>
                  <a:tcPr/>
                </a:tc>
                <a:extLst>
                  <a:ext uri="{0D108BD9-81ED-4DB2-BD59-A6C34878D82A}">
                    <a16:rowId xmlns:a16="http://schemas.microsoft.com/office/drawing/2014/main" xmlns="" val="10001"/>
                  </a:ext>
                </a:extLst>
              </a:tr>
              <a:tr h="931218">
                <a:tc>
                  <a:txBody>
                    <a:bodyPr/>
                    <a:lstStyle/>
                    <a:p>
                      <a:pPr algn="ctr"/>
                      <a:r>
                        <a:rPr lang="ru-RU" sz="1000" dirty="0" smtClean="0"/>
                        <a:t>2</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smtClean="0">
                          <a:ln>
                            <a:noFill/>
                          </a:ln>
                          <a:effectLst/>
                          <a:uLnTx/>
                          <a:uFillTx/>
                        </a:rPr>
                        <a:t>Хранение первичной медицинской документации у пациентов дома </a:t>
                      </a:r>
                      <a:endParaRPr kumimoji="0" lang="ru-RU" sz="1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000" dirty="0" smtClean="0"/>
                        <a:t>Формы</a:t>
                      </a:r>
                      <a:r>
                        <a:rPr lang="ru-RU" sz="1000" baseline="0" dirty="0" smtClean="0"/>
                        <a:t> 112/у выдаются «на руки»</a:t>
                      </a:r>
                      <a:endParaRPr lang="ru-RU" sz="1000" dirty="0">
                        <a:latin typeface="Times New Roman" panose="02020603050405020304" pitchFamily="18" charset="0"/>
                        <a:cs typeface="Times New Roman" panose="02020603050405020304" pitchFamily="18" charset="0"/>
                      </a:endParaRPr>
                    </a:p>
                  </a:txBody>
                  <a:tcPr/>
                </a:tc>
                <a:tc vMerge="1">
                  <a:txBody>
                    <a:bodyPr/>
                    <a:lstStyle/>
                    <a:p>
                      <a:pPr algn="l"/>
                      <a:endParaRPr lang="ru-RU" sz="1050" dirty="0">
                        <a:latin typeface="Times New Roman" pitchFamily="18" charset="0"/>
                        <a:cs typeface="Times New Roman" pitchFamily="18" charset="0"/>
                      </a:endParaRPr>
                    </a:p>
                  </a:txBody>
                  <a:tcPr/>
                </a:tc>
                <a:tc vMerge="1">
                  <a:txBody>
                    <a:bodyPr/>
                    <a:lstStyle/>
                    <a:p>
                      <a:endParaRPr lang="ru-RU" sz="1050" dirty="0">
                        <a:latin typeface="Times New Roman" pitchFamily="18" charset="0"/>
                        <a:cs typeface="Times New Roman" pitchFamily="18" charset="0"/>
                      </a:endParaRPr>
                    </a:p>
                  </a:txBody>
                  <a:tcPr/>
                </a:tc>
                <a:tc vMerge="1">
                  <a:txBody>
                    <a:bodyPr/>
                    <a:lstStyle/>
                    <a:p>
                      <a:endParaRPr lang="ru-RU" sz="1050" dirty="0"/>
                    </a:p>
                  </a:txBody>
                  <a:tcPr/>
                </a:tc>
                <a:tc vMerge="1">
                  <a:txBody>
                    <a:bodyPr/>
                    <a:lstStyle/>
                    <a:p>
                      <a:pPr algn="ctr"/>
                      <a:endParaRPr lang="ru-RU" sz="1050" dirty="0">
                        <a:latin typeface="Times New Roman" panose="02020603050405020304" pitchFamily="18" charset="0"/>
                        <a:cs typeface="Times New Roman" panose="02020603050405020304" pitchFamily="18" charset="0"/>
                      </a:endParaRPr>
                    </a:p>
                  </a:txBody>
                  <a:tcPr/>
                </a:tc>
                <a:tc vMerge="1">
                  <a:txBody>
                    <a:bodyPr/>
                    <a:lstStyle/>
                    <a:p>
                      <a:pPr algn="ctr"/>
                      <a:endParaRPr lang="ru-RU" sz="1200" dirty="0">
                        <a:latin typeface="+mn-lt"/>
                      </a:endParaRPr>
                    </a:p>
                  </a:txBody>
                  <a:tcPr/>
                </a:tc>
                <a:extLst>
                  <a:ext uri="{0D108BD9-81ED-4DB2-BD59-A6C34878D82A}">
                    <a16:rowId xmlns:a16="http://schemas.microsoft.com/office/drawing/2014/main" xmlns="" val="10004"/>
                  </a:ext>
                </a:extLst>
              </a:tr>
              <a:tr h="807308">
                <a:tc>
                  <a:txBody>
                    <a:bodyPr/>
                    <a:lstStyle/>
                    <a:p>
                      <a:pPr algn="ctr"/>
                      <a:r>
                        <a:rPr lang="ru-RU" sz="1000" dirty="0" smtClean="0"/>
                        <a:t>3</a:t>
                      </a:r>
                      <a:endParaRPr lang="ru-RU" sz="1000" dirty="0">
                        <a:latin typeface="Times New Roman" panose="02020603050405020304" pitchFamily="18" charset="0"/>
                        <a:cs typeface="Times New Roman" panose="02020603050405020304" pitchFamily="18" charset="0"/>
                      </a:endParaRPr>
                    </a:p>
                  </a:txBody>
                  <a:tcPr/>
                </a:tc>
                <a:tc>
                  <a:txBody>
                    <a:bodyPr/>
                    <a:lstStyle/>
                    <a:p>
                      <a:r>
                        <a:rPr lang="ru-RU" sz="1000" dirty="0" smtClean="0"/>
                        <a:t>Оформление</a:t>
                      </a:r>
                      <a:r>
                        <a:rPr lang="ru-RU" sz="1000" baseline="0" dirty="0" smtClean="0"/>
                        <a:t> записей в форме 112/у в рукописном варианте с ошибками, исправлениями и другими дефектами оформления.</a:t>
                      </a:r>
                      <a:endParaRPr lang="ru-RU" sz="1000" baseline="0" dirty="0" smtClean="0">
                        <a:latin typeface="Times New Roman" panose="02020603050405020304" pitchFamily="18" charset="0"/>
                        <a:cs typeface="Times New Roman" panose="02020603050405020304" pitchFamily="18" charset="0"/>
                      </a:endParaRPr>
                    </a:p>
                  </a:txBody>
                  <a:tcPr/>
                </a:tc>
                <a:tc>
                  <a:txBody>
                    <a:bodyPr/>
                    <a:lstStyle/>
                    <a:p>
                      <a:pPr algn="ctr"/>
                      <a:endParaRPr lang="ru-RU" sz="1000" baseline="0" dirty="0" smtClean="0"/>
                    </a:p>
                    <a:p>
                      <a:pPr algn="ctr"/>
                      <a:r>
                        <a:rPr lang="ru-RU" sz="1000" baseline="0" dirty="0" smtClean="0"/>
                        <a:t>Не все врачи работают в </a:t>
                      </a:r>
                      <a:r>
                        <a:rPr lang="ru-RU" sz="1000" b="1" baseline="0" dirty="0" smtClean="0"/>
                        <a:t>Барс</a:t>
                      </a:r>
                      <a:r>
                        <a:rPr lang="ru-RU" sz="1000" baseline="0" dirty="0" smtClean="0"/>
                        <a:t> МИС</a:t>
                      </a:r>
                      <a:endParaRPr lang="ru-RU" sz="1000" baseline="0" dirty="0" smtClean="0">
                        <a:latin typeface="Times New Roman" panose="02020603050405020304" pitchFamily="18" charset="0"/>
                        <a:cs typeface="Times New Roman" panose="02020603050405020304" pitchFamily="18" charset="0"/>
                      </a:endParaRP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smtClean="0">
                          <a:ln>
                            <a:noFill/>
                          </a:ln>
                          <a:effectLst/>
                          <a:uLnTx/>
                          <a:uFillTx/>
                        </a:rPr>
                        <a:t>Не эффективный контроль заведующих отделениями качества ведения первичной медицинской документации</a:t>
                      </a:r>
                      <a:endParaRPr kumimoji="0" lang="ru-RU" sz="1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rowSpan="2">
                  <a:txBody>
                    <a:bodyPr/>
                    <a:lstStyle/>
                    <a:p>
                      <a:pPr algn="ctr"/>
                      <a:r>
                        <a:rPr lang="ru-RU" sz="1000" dirty="0" smtClean="0"/>
                        <a:t>Обеспечить </a:t>
                      </a:r>
                      <a:r>
                        <a:rPr lang="en-US" sz="1000" dirty="0" smtClean="0"/>
                        <a:t>I</a:t>
                      </a:r>
                      <a:r>
                        <a:rPr lang="en-US" sz="1000" baseline="0" dirty="0" smtClean="0"/>
                        <a:t> </a:t>
                      </a:r>
                      <a:r>
                        <a:rPr lang="ru-RU" sz="1000" baseline="0" dirty="0" smtClean="0"/>
                        <a:t>уровень </a:t>
                      </a:r>
                      <a:r>
                        <a:rPr lang="ru-RU" sz="1000" dirty="0" smtClean="0"/>
                        <a:t>контроля качества медицинской помощи и   ведения первичной медицинской документации перед представлением на медико-экономическую экспертизу с охватом</a:t>
                      </a:r>
                      <a:r>
                        <a:rPr lang="ru-RU" sz="1000" baseline="0" dirty="0" smtClean="0"/>
                        <a:t> 100%</a:t>
                      </a:r>
                      <a:endParaRPr lang="ru-RU" sz="1000" dirty="0">
                        <a:latin typeface="Times New Roman" panose="02020603050405020304" pitchFamily="18" charset="0"/>
                        <a:cs typeface="Times New Roman" panose="02020603050405020304" pitchFamily="18" charset="0"/>
                      </a:endParaRPr>
                    </a:p>
                  </a:txBody>
                  <a:tcPr/>
                </a:tc>
                <a:tc rowSpan="2">
                  <a:txBody>
                    <a:bodyPr/>
                    <a:lstStyle/>
                    <a:p>
                      <a:endParaRPr lang="ru-RU" sz="1000" dirty="0">
                        <a:latin typeface="Times New Roman" panose="02020603050405020304" pitchFamily="18" charset="0"/>
                        <a:cs typeface="Times New Roman" panose="02020603050405020304" pitchFamily="18" charset="0"/>
                      </a:endParaRPr>
                    </a:p>
                  </a:txBody>
                  <a:tcPr/>
                </a:tc>
                <a:tc rowSpan="2">
                  <a:txBody>
                    <a:bodyPr/>
                    <a:lstStyle/>
                    <a:p>
                      <a:pPr algn="ctr"/>
                      <a:endParaRPr lang="ru-RU" sz="1000" dirty="0" smtClean="0"/>
                    </a:p>
                    <a:p>
                      <a:pPr algn="ctr"/>
                      <a:endParaRPr lang="ru-RU" sz="1000" dirty="0" smtClean="0"/>
                    </a:p>
                    <a:p>
                      <a:pPr algn="ctr"/>
                      <a:endParaRPr lang="ru-RU" sz="1000" dirty="0" smtClean="0"/>
                    </a:p>
                    <a:p>
                      <a:pPr algn="ctr"/>
                      <a:r>
                        <a:rPr lang="ru-RU" sz="1000" dirty="0" smtClean="0"/>
                        <a:t>Зам. по </a:t>
                      </a:r>
                      <a:r>
                        <a:rPr lang="ru-RU" sz="1000" dirty="0" err="1" smtClean="0"/>
                        <a:t>внебольнич-ной</a:t>
                      </a:r>
                      <a:r>
                        <a:rPr lang="ru-RU" sz="1000" dirty="0" smtClean="0"/>
                        <a:t> помощи Губанова Т.А. </a:t>
                      </a:r>
                      <a:endParaRPr lang="ru-RU" sz="1000" dirty="0">
                        <a:latin typeface="Times New Roman" panose="02020603050405020304" pitchFamily="18" charset="0"/>
                        <a:cs typeface="Times New Roman" panose="02020603050405020304" pitchFamily="18" charset="0"/>
                      </a:endParaRPr>
                    </a:p>
                  </a:txBody>
                  <a:tcPr/>
                </a:tc>
                <a:tc rowSpan="2">
                  <a:txBody>
                    <a:bodyPr/>
                    <a:lstStyle/>
                    <a:p>
                      <a:pPr algn="ctr"/>
                      <a:endParaRPr lang="ru-RU" sz="1200" dirty="0" smtClean="0">
                        <a:latin typeface="Times New Roman" panose="02020603050405020304" pitchFamily="18" charset="0"/>
                        <a:cs typeface="Times New Roman" panose="02020603050405020304" pitchFamily="18" charset="0"/>
                      </a:endParaRPr>
                    </a:p>
                    <a:p>
                      <a:pPr algn="ctr"/>
                      <a:endParaRPr lang="ru-RU" sz="1200" dirty="0" smtClean="0">
                        <a:latin typeface="Times New Roman" panose="02020603050405020304" pitchFamily="18" charset="0"/>
                        <a:cs typeface="Times New Roman" panose="02020603050405020304" pitchFamily="18" charset="0"/>
                      </a:endParaRPr>
                    </a:p>
                    <a:p>
                      <a:pPr algn="ctr"/>
                      <a:endParaRPr lang="ru-RU" sz="1200" dirty="0" smtClean="0">
                        <a:latin typeface="Times New Roman" panose="02020603050405020304" pitchFamily="18" charset="0"/>
                        <a:cs typeface="Times New Roman" panose="02020603050405020304" pitchFamily="18" charset="0"/>
                      </a:endParaRPr>
                    </a:p>
                    <a:p>
                      <a:pPr algn="ctr"/>
                      <a:r>
                        <a:rPr lang="ru-RU" sz="1200" dirty="0" smtClean="0">
                          <a:latin typeface="Times New Roman" panose="02020603050405020304" pitchFamily="18" charset="0"/>
                          <a:cs typeface="Times New Roman" panose="02020603050405020304" pitchFamily="18" charset="0"/>
                        </a:rPr>
                        <a:t>01.06.</a:t>
                      </a:r>
                    </a:p>
                    <a:p>
                      <a:pPr algn="ctr"/>
                      <a:r>
                        <a:rPr lang="ru-RU" sz="1200" dirty="0" smtClean="0">
                          <a:latin typeface="Times New Roman" panose="02020603050405020304" pitchFamily="18" charset="0"/>
                          <a:cs typeface="Times New Roman" panose="02020603050405020304" pitchFamily="18" charset="0"/>
                        </a:rPr>
                        <a:t>2020</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720811">
                <a:tc>
                  <a:txBody>
                    <a:bodyPr/>
                    <a:lstStyle/>
                    <a:p>
                      <a:pPr algn="ctr"/>
                      <a:r>
                        <a:rPr lang="ru-RU" sz="1000" dirty="0" smtClean="0"/>
                        <a:t>4</a:t>
                      </a:r>
                      <a:endParaRPr lang="ru-RU" sz="1000" dirty="0">
                        <a:latin typeface="Times New Roman" panose="02020603050405020304" pitchFamily="18" charset="0"/>
                        <a:cs typeface="Times New Roman" panose="02020603050405020304" pitchFamily="18" charset="0"/>
                      </a:endParaRPr>
                    </a:p>
                  </a:txBody>
                  <a:tcPr/>
                </a:tc>
                <a:tc>
                  <a:txBody>
                    <a:bodyPr/>
                    <a:lstStyle/>
                    <a:p>
                      <a:r>
                        <a:rPr lang="ru-RU" sz="1000" dirty="0" smtClean="0"/>
                        <a:t>Отсутствие информированного добровольного согласия/отказа</a:t>
                      </a:r>
                      <a:r>
                        <a:rPr lang="ru-RU" sz="1000" baseline="0" dirty="0" smtClean="0"/>
                        <a:t> на медицинское вмешательство</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t>Не</a:t>
                      </a:r>
                      <a:r>
                        <a:rPr lang="ru-RU" sz="1000" baseline="0" dirty="0" smtClean="0"/>
                        <a:t> выполнение приказа МЗ РФ</a:t>
                      </a:r>
                    </a:p>
                    <a:p>
                      <a:pPr algn="ctr"/>
                      <a:r>
                        <a:rPr lang="ru-RU" sz="1000" baseline="0" dirty="0" smtClean="0"/>
                        <a:t>от 20.12.2012</a:t>
                      </a:r>
                    </a:p>
                    <a:p>
                      <a:pPr algn="ctr"/>
                      <a:r>
                        <a:rPr lang="ru-RU" sz="1000" baseline="0" dirty="0" smtClean="0"/>
                        <a:t>№ 1177н</a:t>
                      </a:r>
                      <a:endParaRPr lang="ru-RU" sz="1000" dirty="0">
                        <a:latin typeface="Times New Roman" panose="02020603050405020304" pitchFamily="18" charset="0"/>
                        <a:cs typeface="Times New Roman" panose="02020603050405020304" pitchFamily="18" charset="0"/>
                      </a:endParaRPr>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6"/>
                  </a:ext>
                </a:extLst>
              </a:tr>
              <a:tr h="1528119">
                <a:tc>
                  <a:txBody>
                    <a:bodyPr/>
                    <a:lstStyle/>
                    <a:p>
                      <a:pPr algn="ctr"/>
                      <a:r>
                        <a:rPr lang="ru-RU" sz="1000" dirty="0" smtClean="0"/>
                        <a:t>5</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smtClean="0">
                          <a:ln>
                            <a:noFill/>
                          </a:ln>
                          <a:effectLst/>
                          <a:uLnTx/>
                          <a:uFillTx/>
                        </a:rPr>
                        <a:t>Несоответствие  данных медицинской документации данным реестра счетов (неправильная кодировка МЭС,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smtClean="0">
                          <a:ln>
                            <a:noFill/>
                          </a:ln>
                          <a:effectLst/>
                          <a:uLnTx/>
                          <a:uFillTx/>
                        </a:rPr>
                        <a:t>отсутствуют записи посещений внутри законченного случая, не указывается вид посещения «на дому», «на приеме»,  «неотложная помощь»</a:t>
                      </a:r>
                    </a:p>
                    <a:p>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smtClean="0">
                          <a:ln>
                            <a:noFill/>
                          </a:ln>
                          <a:effectLst/>
                          <a:uLnTx/>
                          <a:uFillTx/>
                        </a:rPr>
                        <a:t>Не корректная работа врачей в Барс МИС при оформлении записей в форме 112/у и закрытии талонов законченного случая</a:t>
                      </a:r>
                      <a:endParaRPr kumimoji="0" lang="ru-RU" sz="1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u="none" strike="noStrike" kern="1200" cap="none" spc="0" normalizeH="0" baseline="0" noProof="0" dirty="0" smtClean="0">
                          <a:ln>
                            <a:noFill/>
                          </a:ln>
                          <a:effectLst/>
                          <a:uLnTx/>
                          <a:uFillTx/>
                        </a:rPr>
                        <a:t>Не проводится самоконтроль врачей форм 112/у перед представлением их на медико-экономическую экспертизу</a:t>
                      </a:r>
                      <a:endParaRPr kumimoji="0" lang="ru-RU" sz="1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000" dirty="0" smtClean="0"/>
                        <a:t>Обеспечить качество работы врачей в Барс МИС при оформлении</a:t>
                      </a:r>
                      <a:r>
                        <a:rPr lang="ru-RU" sz="1000" baseline="0" dirty="0" smtClean="0"/>
                        <a:t> записей в форме 112/у и закрытии талонов законченного случая и эффективный самоконтроль ведения первичной медицинской документации</a:t>
                      </a:r>
                      <a:endParaRPr lang="ru-RU" sz="1000" dirty="0">
                        <a:latin typeface="Times New Roman" panose="02020603050405020304" pitchFamily="18" charset="0"/>
                        <a:cs typeface="Times New Roman" panose="02020603050405020304" pitchFamily="18" charset="0"/>
                      </a:endParaRPr>
                    </a:p>
                  </a:txBody>
                  <a:tcPr/>
                </a:tc>
                <a:tc>
                  <a:txBody>
                    <a:bodyPr/>
                    <a:lstStyle/>
                    <a:p>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smtClean="0"/>
                    </a:p>
                    <a:p>
                      <a:pPr algn="ctr"/>
                      <a:endParaRPr lang="ru-RU" sz="1000" dirty="0" smtClean="0"/>
                    </a:p>
                    <a:p>
                      <a:pPr algn="ctr"/>
                      <a:endParaRPr lang="ru-RU" sz="1000" dirty="0" smtClean="0"/>
                    </a:p>
                    <a:p>
                      <a:pPr algn="ctr"/>
                      <a:r>
                        <a:rPr lang="ru-RU" sz="1000" dirty="0" smtClean="0"/>
                        <a:t>Врачи</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01.06.</a:t>
                      </a:r>
                    </a:p>
                    <a:p>
                      <a:pPr algn="ctr"/>
                      <a:r>
                        <a:rPr lang="ru-RU" sz="1200" dirty="0" smtClean="0">
                          <a:latin typeface="Times New Roman" panose="02020603050405020304" pitchFamily="18" charset="0"/>
                          <a:cs typeface="Times New Roman" panose="02020603050405020304" pitchFamily="18" charset="0"/>
                        </a:rPr>
                        <a:t>2020</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bl>
          </a:graphicData>
        </a:graphic>
      </p:graphicFrame>
      <p:cxnSp>
        <p:nvCxnSpPr>
          <p:cNvPr id="21" name="Прямая соединительная линия 20"/>
          <p:cNvCxnSpPr/>
          <p:nvPr/>
        </p:nvCxnSpPr>
        <p:spPr>
          <a:xfrm>
            <a:off x="4025462" y="3026979"/>
            <a:ext cx="51185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30385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1735421" y="280087"/>
            <a:ext cx="6455021" cy="4389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spc="-1" dirty="0">
                <a:uFill>
                  <a:solidFill>
                    <a:srgbClr val="FFFFFF"/>
                  </a:solidFill>
                </a:uFill>
                <a:latin typeface="Times New Roman" panose="02020603050405020304" pitchFamily="18" charset="0"/>
                <a:cs typeface="Times New Roman" panose="02020603050405020304" pitchFamily="18" charset="0"/>
              </a:rPr>
              <a:t>Ключевые особенности </a:t>
            </a:r>
            <a:r>
              <a:rPr lang="ru-RU" sz="2000" spc="-1" dirty="0" smtClean="0">
                <a:uFill>
                  <a:solidFill>
                    <a:srgbClr val="FFFFFF"/>
                  </a:solidFill>
                </a:uFill>
                <a:latin typeface="Times New Roman" panose="02020603050405020304" pitchFamily="18" charset="0"/>
                <a:cs typeface="Times New Roman" panose="02020603050405020304" pitchFamily="18" charset="0"/>
              </a:rPr>
              <a:t>текущего</a:t>
            </a:r>
            <a:r>
              <a:rPr lang="en-US" sz="2000" spc="-1" dirty="0" smtClean="0">
                <a:uFill>
                  <a:solidFill>
                    <a:srgbClr val="FFFFFF"/>
                  </a:solidFill>
                </a:uFill>
                <a:latin typeface="Times New Roman" panose="02020603050405020304" pitchFamily="18" charset="0"/>
                <a:cs typeface="Times New Roman" panose="02020603050405020304" pitchFamily="18" charset="0"/>
              </a:rPr>
              <a:t> </a:t>
            </a:r>
            <a:r>
              <a:rPr lang="ru-RU" sz="2000" spc="-1" dirty="0">
                <a:uFill>
                  <a:solidFill>
                    <a:srgbClr val="FFFFFF"/>
                  </a:solidFill>
                </a:uFill>
                <a:latin typeface="Times New Roman" panose="02020603050405020304" pitchFamily="18" charset="0"/>
                <a:cs typeface="Times New Roman" panose="02020603050405020304" pitchFamily="18" charset="0"/>
              </a:rPr>
              <a:t>состояния </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7048" y="273966"/>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19" name="Прямоугольник 18"/>
          <p:cNvSpPr/>
          <p:nvPr/>
        </p:nvSpPr>
        <p:spPr>
          <a:xfrm>
            <a:off x="599090" y="1114096"/>
            <a:ext cx="7662040" cy="3600986"/>
          </a:xfrm>
          <a:prstGeom prst="rect">
            <a:avLst/>
          </a:prstGeom>
        </p:spPr>
        <p:txBody>
          <a:bodyPr wrap="square">
            <a:spAutoFit/>
          </a:bodyPr>
          <a:lstStyle/>
          <a:p>
            <a:pPr lvl="0" algn="just"/>
            <a:r>
              <a:rPr lang="ru-RU" sz="1200" spc="-1" dirty="0" smtClean="0">
                <a:uFill>
                  <a:solidFill>
                    <a:srgbClr val="FFFFFF"/>
                  </a:solidFill>
                </a:uFill>
                <a:latin typeface="Calibri" panose="020F0502020204030204" pitchFamily="34" charset="0"/>
                <a:cs typeface="Calibri" panose="020F0502020204030204" pitchFamily="34" charset="0"/>
              </a:rPr>
              <a:t>1. </a:t>
            </a:r>
            <a:r>
              <a:rPr lang="ru-RU" sz="1200" spc="-1" dirty="0" smtClean="0">
                <a:uFill>
                  <a:solidFill>
                    <a:srgbClr val="FFFFFF"/>
                  </a:solidFill>
                </a:uFill>
                <a:latin typeface="Times New Roman" panose="02020603050405020304" pitchFamily="18" charset="0"/>
                <a:cs typeface="Times New Roman" panose="02020603050405020304" pitchFamily="18" charset="0"/>
              </a:rPr>
              <a:t>По состоянию на 01.01.2020 критерии 5.1, 5.2 Методических рекомендаций «Новая модель медицинской организации, оказывающей первичную медико-санитарную помощь», утвержденных МЗ РФ  (2-е издание с дополнениями и уточнениями), не достигнуты в следствие сохранения количества (снятий и штрафов) и суммы штрафных санкций по сравнению с предыдущим годом.</a:t>
            </a:r>
          </a:p>
          <a:p>
            <a:pPr lvl="0" algn="just"/>
            <a:r>
              <a:rPr lang="ru-RU" sz="1200" spc="-1" dirty="0" smtClean="0">
                <a:uFill>
                  <a:solidFill>
                    <a:srgbClr val="FFFFFF"/>
                  </a:solidFill>
                </a:uFill>
                <a:latin typeface="Times New Roman" panose="02020603050405020304" pitchFamily="18" charset="0"/>
                <a:cs typeface="Times New Roman" panose="02020603050405020304" pitchFamily="18" charset="0"/>
              </a:rPr>
              <a:t>2. Сохранение количества и суммы штрафных санкций по результатам медико-экономической экспертизы в 2019 году по сравнению с предыдущим годом в целом и на 100 случаев оказания медицинской помощи за счет дефектов, связанных с дефектом 3.1,3.2.1.</a:t>
            </a:r>
          </a:p>
          <a:p>
            <a:pPr lvl="0" algn="just"/>
            <a:r>
              <a:rPr lang="ru-RU" sz="1200" spc="-1" dirty="0" smtClean="0">
                <a:uFill>
                  <a:solidFill>
                    <a:srgbClr val="FFFFFF"/>
                  </a:solidFill>
                </a:uFill>
                <a:latin typeface="Times New Roman" panose="02020603050405020304" pitchFamily="18" charset="0"/>
                <a:cs typeface="Times New Roman" panose="02020603050405020304" pitchFamily="18" charset="0"/>
              </a:rPr>
              <a:t>3.</a:t>
            </a:r>
            <a:r>
              <a:rPr lang="ru-RU" sz="12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rPr>
              <a:t> Более половины дефектов (73%) приходится на дефект 3.2.1.: </a:t>
            </a:r>
            <a:r>
              <a:rPr lang="ru-RU" sz="1200" spc="-1" dirty="0" smtClean="0">
                <a:uFill>
                  <a:solidFill>
                    <a:srgbClr val="FFFFFF"/>
                  </a:solidFill>
                </a:uFill>
                <a:latin typeface="Times New Roman" panose="02020603050405020304" pitchFamily="18" charset="0"/>
                <a:cs typeface="Times New Roman" panose="02020603050405020304" pitchFamily="18" charset="0"/>
              </a:rPr>
              <a:t>отсутствуют необходимые результаты диагностических и клинико-лабораторных исследований, входящих в стандарт законченного случая лечения.</a:t>
            </a:r>
            <a:endParaRPr lang="ru-RU" altLang="ru-RU" sz="1200" spc="-1" dirty="0" smtClean="0">
              <a:uFill>
                <a:solidFill>
                  <a:srgbClr val="FFFFFF"/>
                </a:solidFill>
              </a:uFill>
              <a:latin typeface="Times New Roman" panose="02020603050405020304" pitchFamily="18" charset="0"/>
              <a:cs typeface="Times New Roman" panose="02020603050405020304" pitchFamily="18" charset="0"/>
            </a:endParaRPr>
          </a:p>
          <a:p>
            <a:pPr lvl="0" algn="just"/>
            <a:r>
              <a:rPr lang="ru-RU" sz="1200" spc="-1" dirty="0" smtClean="0">
                <a:uFill>
                  <a:solidFill>
                    <a:srgbClr val="FFFFFF"/>
                  </a:solidFill>
                </a:uFill>
                <a:latin typeface="Times New Roman" panose="02020603050405020304" pitchFamily="18" charset="0"/>
                <a:cs typeface="Times New Roman" panose="02020603050405020304" pitchFamily="18" charset="0"/>
              </a:rPr>
              <a:t>4. Не корректная работа врачей в Барс МИС при оформлении записей в форме 112/у и закрытии талонов законченного случая лечения ведет к несоответствию данных первичной медицинской документации данным реестра счетов. Более половины (89%) финансовых потерь за счет дефекта 4.6.1.: </a:t>
            </a:r>
            <a:r>
              <a:rPr lang="ru-RU" sz="12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rPr>
              <a:t>несоответствие данных первичной медицинской документации данным реестра счетов.</a:t>
            </a:r>
            <a:endParaRPr lang="ru-RU" sz="1200" spc="-1" dirty="0" smtClean="0">
              <a:uFill>
                <a:solidFill>
                  <a:srgbClr val="FFFFFF"/>
                </a:solidFill>
              </a:uFill>
              <a:latin typeface="Times New Roman" panose="02020603050405020304" pitchFamily="18" charset="0"/>
              <a:cs typeface="Times New Roman" panose="02020603050405020304" pitchFamily="18" charset="0"/>
            </a:endParaRPr>
          </a:p>
          <a:p>
            <a:pPr lvl="0" algn="just"/>
            <a:r>
              <a:rPr lang="ru-RU" sz="1200" spc="-1" dirty="0" smtClean="0">
                <a:uFill>
                  <a:solidFill>
                    <a:srgbClr val="FFFFFF"/>
                  </a:solidFill>
                </a:uFill>
                <a:latin typeface="Times New Roman" panose="02020603050405020304" pitchFamily="18" charset="0"/>
                <a:cs typeface="Times New Roman" panose="02020603050405020304" pitchFamily="18" charset="0"/>
              </a:rPr>
              <a:t>5. В Барс МИС не работают 70% врачей, оформляют записи в форме 112/у в рукописном варианте, допускают ошибки, исправления, дописки и другие дефекты, врачи диагностических служб не работают в МИС.</a:t>
            </a:r>
          </a:p>
          <a:p>
            <a:pPr lvl="0" algn="just"/>
            <a:r>
              <a:rPr lang="ru-RU" sz="1200" spc="-1" dirty="0" smtClean="0">
                <a:uFill>
                  <a:solidFill>
                    <a:srgbClr val="FFFFFF"/>
                  </a:solidFill>
                </a:uFill>
                <a:latin typeface="Times New Roman" panose="02020603050405020304" pitchFamily="18" charset="0"/>
                <a:cs typeface="Times New Roman" panose="02020603050405020304" pitchFamily="18" charset="0"/>
              </a:rPr>
              <a:t>6. В форме 112/у отсутствуют необходимые результаты клинико-лабораторных исследований, входящих в стандарт законченного случая лечения.</a:t>
            </a:r>
          </a:p>
          <a:p>
            <a:pPr lvl="0" algn="just"/>
            <a:r>
              <a:rPr lang="ru-RU" sz="1200" spc="-1" dirty="0" smtClean="0">
                <a:uFill>
                  <a:solidFill>
                    <a:srgbClr val="FFFFFF"/>
                  </a:solidFill>
                </a:uFill>
                <a:latin typeface="Times New Roman" panose="02020603050405020304" pitchFamily="18" charset="0"/>
                <a:cs typeface="Times New Roman" panose="02020603050405020304" pitchFamily="18" charset="0"/>
              </a:rPr>
              <a:t>7. Врачи оформляют не все записи посещений в первичной медицинской документации внутри законченного случая лечения.</a:t>
            </a:r>
          </a:p>
        </p:txBody>
      </p:sp>
    </p:spTree>
    <p:extLst>
      <p:ext uri="{BB962C8B-B14F-4D97-AF65-F5344CB8AC3E}">
        <p14:creationId xmlns:p14="http://schemas.microsoft.com/office/powerpoint/2010/main" xmlns="" val="3547401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1735421" y="280087"/>
            <a:ext cx="6455021" cy="4389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spc="-1" dirty="0">
                <a:uFill>
                  <a:solidFill>
                    <a:srgbClr val="FFFFFF"/>
                  </a:solidFill>
                </a:uFill>
                <a:latin typeface="Times New Roman" panose="02020603050405020304" pitchFamily="18" charset="0"/>
                <a:cs typeface="Times New Roman" panose="02020603050405020304" pitchFamily="18" charset="0"/>
              </a:rPr>
              <a:t>Ключевые особенности </a:t>
            </a:r>
            <a:r>
              <a:rPr lang="ru-RU" sz="2000" spc="-1" dirty="0" smtClean="0">
                <a:uFill>
                  <a:solidFill>
                    <a:srgbClr val="FFFFFF"/>
                  </a:solidFill>
                </a:uFill>
                <a:latin typeface="Times New Roman" panose="02020603050405020304" pitchFamily="18" charset="0"/>
                <a:cs typeface="Times New Roman" panose="02020603050405020304" pitchFamily="18" charset="0"/>
              </a:rPr>
              <a:t>текущего</a:t>
            </a:r>
            <a:r>
              <a:rPr lang="en-US" sz="2000" spc="-1" dirty="0" smtClean="0">
                <a:uFill>
                  <a:solidFill>
                    <a:srgbClr val="FFFFFF"/>
                  </a:solidFill>
                </a:uFill>
                <a:latin typeface="Times New Roman" panose="02020603050405020304" pitchFamily="18" charset="0"/>
                <a:cs typeface="Times New Roman" panose="02020603050405020304" pitchFamily="18" charset="0"/>
              </a:rPr>
              <a:t> </a:t>
            </a:r>
            <a:r>
              <a:rPr lang="ru-RU" sz="2000" spc="-1" dirty="0">
                <a:uFill>
                  <a:solidFill>
                    <a:srgbClr val="FFFFFF"/>
                  </a:solidFill>
                </a:uFill>
                <a:latin typeface="Times New Roman" panose="02020603050405020304" pitchFamily="18" charset="0"/>
                <a:cs typeface="Times New Roman" panose="02020603050405020304" pitchFamily="18" charset="0"/>
              </a:rPr>
              <a:t>состояния </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7048" y="273966"/>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16" name="Прямоугольник 15"/>
          <p:cNvSpPr/>
          <p:nvPr/>
        </p:nvSpPr>
        <p:spPr>
          <a:xfrm>
            <a:off x="325820" y="1124607"/>
            <a:ext cx="8597462" cy="4401205"/>
          </a:xfrm>
          <a:prstGeom prst="rect">
            <a:avLst/>
          </a:prstGeom>
        </p:spPr>
        <p:txBody>
          <a:bodyPr wrap="square">
            <a:spAutoFit/>
          </a:bodyPr>
          <a:lstStyle/>
          <a:p>
            <a:pPr algn="just"/>
            <a:r>
              <a:rPr lang="ru-RU" sz="1400" spc="-1" dirty="0" smtClean="0">
                <a:uFill>
                  <a:solidFill>
                    <a:srgbClr val="FFFFFF"/>
                  </a:solidFill>
                </a:uFill>
                <a:latin typeface="Calibri" panose="020F0502020204030204" pitchFamily="34" charset="0"/>
                <a:cs typeface="Calibri" panose="020F0502020204030204" pitchFamily="34" charset="0"/>
              </a:rPr>
              <a:t>8</a:t>
            </a:r>
            <a:r>
              <a:rPr lang="ru-RU" sz="1400" spc="-1" dirty="0" smtClean="0">
                <a:uFill>
                  <a:solidFill>
                    <a:srgbClr val="FFFFFF"/>
                  </a:solidFill>
                </a:uFill>
                <a:latin typeface="Times New Roman" panose="02020603050405020304" pitchFamily="18" charset="0"/>
                <a:cs typeface="Times New Roman" panose="02020603050405020304" pitchFamily="18" charset="0"/>
              </a:rPr>
              <a:t>. В первичной медицинской документации отсутствует заполненный бланк информированного добровольного/отказа на медицинское вмешательство.</a:t>
            </a:r>
          </a:p>
          <a:p>
            <a:pPr lvl="0" algn="just"/>
            <a:r>
              <a:rPr lang="ru-RU" sz="14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rPr>
              <a:t>9. Пациенты самостоятельно забирают формы 112/у и хранят их дома.</a:t>
            </a:r>
          </a:p>
          <a:p>
            <a:pPr lvl="0" algn="just"/>
            <a:r>
              <a:rPr lang="ru-RU" sz="14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rPr>
              <a:t>10. Не организована разъяснительная работа с пациентами по сохранности первичной медицинской документации в медицинской организации.</a:t>
            </a:r>
            <a:endParaRPr lang="ru-RU" sz="1400" spc="-1" dirty="0" smtClean="0">
              <a:uFill>
                <a:solidFill>
                  <a:srgbClr val="FFFFFF"/>
                </a:solidFill>
              </a:uFill>
              <a:latin typeface="Times New Roman" panose="02020603050405020304" pitchFamily="18" charset="0"/>
              <a:cs typeface="Times New Roman" panose="02020603050405020304" pitchFamily="18" charset="0"/>
            </a:endParaRP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11. Не систематизировано хранение первичной медицинской документации и ее доставка в кабинеты приема врачей.</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12. Врачи направляют формы 112/у на медико-экономическую экспертизу без предварительного контроля и сверки данных первичной медицинской документации с данными  реестров счетов.</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13. Не проводится нулевой уровень контроля качества медицинской помощи и ведения первичной медицинской документации.</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14. Не эффективный </a:t>
            </a:r>
            <a:r>
              <a:rPr lang="en-US" sz="1400" spc="-1" dirty="0" smtClean="0">
                <a:uFill>
                  <a:solidFill>
                    <a:srgbClr val="FFFFFF"/>
                  </a:solidFill>
                </a:uFill>
                <a:latin typeface="Times New Roman" panose="02020603050405020304" pitchFamily="18" charset="0"/>
                <a:cs typeface="Times New Roman" panose="02020603050405020304" pitchFamily="18" charset="0"/>
              </a:rPr>
              <a:t>I </a:t>
            </a:r>
            <a:r>
              <a:rPr lang="ru-RU" sz="1400" spc="-1" dirty="0" smtClean="0">
                <a:uFill>
                  <a:solidFill>
                    <a:srgbClr val="FFFFFF"/>
                  </a:solidFill>
                </a:uFill>
                <a:latin typeface="Times New Roman" panose="02020603050405020304" pitchFamily="18" charset="0"/>
                <a:cs typeface="Times New Roman" panose="02020603050405020304" pitchFamily="18" charset="0"/>
              </a:rPr>
              <a:t>уровень контроля качества медицинской помощи и ведения первичной медицинской документации.</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15. Врачи не соблюдают требования к ведению медицинской документации согласно критериям качества в амбулаторных условиях в соответствии с п. 2.1 приказа Министерства здравоохранения Российской Федерации от 10.05.2017 № 203н «Об утверждении критериев оценки качества медицинской помощи» и не проводят нулевой уровень контроля качества медицинской помощи и ведения первичной медицинской документации.</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16. Проверку первичной медицинской документации на качество оформления и соответствие данным реестра осуществляют только врачи в течение 2-3 рабочих дней.</a:t>
            </a:r>
          </a:p>
        </p:txBody>
      </p:sp>
    </p:spTree>
    <p:extLst>
      <p:ext uri="{BB962C8B-B14F-4D97-AF65-F5344CB8AC3E}">
        <p14:creationId xmlns:p14="http://schemas.microsoft.com/office/powerpoint/2010/main" xmlns="" val="3547401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685800" y="360379"/>
            <a:ext cx="7504642" cy="8505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Количество медицинского персонала,</a:t>
            </a:r>
            <a:r>
              <a:rPr lang="en-US" sz="2400" spc="-1" dirty="0">
                <a:solidFill>
                  <a:srgbClr val="002060"/>
                </a:solidFill>
                <a:uFill>
                  <a:solidFill>
                    <a:srgbClr val="FFFFFF"/>
                  </a:solidFill>
                </a:uFill>
                <a:latin typeface="Arial" panose="020B0604020202020204" pitchFamily="34" charset="0"/>
                <a:cs typeface="Arial" panose="020B0604020202020204" pitchFamily="34" charset="0"/>
              </a:rPr>
              <a:t> </a:t>
            </a:r>
          </a:p>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обученного принципам </a:t>
            </a:r>
          </a:p>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бережливого</a:t>
            </a:r>
            <a:r>
              <a:rPr lang="en-US" sz="2400" spc="-1" dirty="0">
                <a:solidFill>
                  <a:srgbClr val="002060"/>
                </a:solidFill>
                <a:uFill>
                  <a:solidFill>
                    <a:srgbClr val="FFFFFF"/>
                  </a:solidFill>
                </a:uFill>
                <a:latin typeface="Arial" panose="020B0604020202020204" pitchFamily="34" charset="0"/>
                <a:cs typeface="Arial" panose="020B0604020202020204" pitchFamily="34" charset="0"/>
              </a:rPr>
              <a:t> </a:t>
            </a: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производства</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3" name="Таблица 2"/>
          <p:cNvGraphicFramePr>
            <a:graphicFrameLocks noGrp="1"/>
          </p:cNvGraphicFramePr>
          <p:nvPr>
            <p:extLst>
              <p:ext uri="{D42A27DB-BD31-4B8C-83A1-F6EECF244321}">
                <p14:modId xmlns:p14="http://schemas.microsoft.com/office/powerpoint/2010/main" xmlns="" val="964348337"/>
              </p:ext>
            </p:extLst>
          </p:nvPr>
        </p:nvGraphicFramePr>
        <p:xfrm>
          <a:off x="832618" y="1527855"/>
          <a:ext cx="7459147" cy="4845901"/>
        </p:xfrm>
        <a:graphic>
          <a:graphicData uri="http://schemas.openxmlformats.org/drawingml/2006/table">
            <a:tbl>
              <a:tblPr firstRow="1" bandRow="1">
                <a:tableStyleId>{93296810-A885-4BE3-A3E7-6D5BEEA58F35}</a:tableStyleId>
              </a:tblPr>
              <a:tblGrid>
                <a:gridCol w="495398">
                  <a:extLst>
                    <a:ext uri="{9D8B030D-6E8A-4147-A177-3AD203B41FA5}">
                      <a16:colId xmlns:a16="http://schemas.microsoft.com/office/drawing/2014/main" xmlns="" val="20000"/>
                    </a:ext>
                  </a:extLst>
                </a:gridCol>
                <a:gridCol w="1227638">
                  <a:extLst>
                    <a:ext uri="{9D8B030D-6E8A-4147-A177-3AD203B41FA5}">
                      <a16:colId xmlns:a16="http://schemas.microsoft.com/office/drawing/2014/main" xmlns="" val="20001"/>
                    </a:ext>
                  </a:extLst>
                </a:gridCol>
                <a:gridCol w="1436420">
                  <a:extLst>
                    <a:ext uri="{9D8B030D-6E8A-4147-A177-3AD203B41FA5}">
                      <a16:colId xmlns:a16="http://schemas.microsoft.com/office/drawing/2014/main" xmlns="" val="20002"/>
                    </a:ext>
                  </a:extLst>
                </a:gridCol>
                <a:gridCol w="1394664">
                  <a:extLst>
                    <a:ext uri="{9D8B030D-6E8A-4147-A177-3AD203B41FA5}">
                      <a16:colId xmlns:a16="http://schemas.microsoft.com/office/drawing/2014/main" xmlns="" val="20003"/>
                    </a:ext>
                  </a:extLst>
                </a:gridCol>
                <a:gridCol w="1386312">
                  <a:extLst>
                    <a:ext uri="{9D8B030D-6E8A-4147-A177-3AD203B41FA5}">
                      <a16:colId xmlns:a16="http://schemas.microsoft.com/office/drawing/2014/main" xmlns="" val="20004"/>
                    </a:ext>
                  </a:extLst>
                </a:gridCol>
                <a:gridCol w="1518715">
                  <a:extLst>
                    <a:ext uri="{9D8B030D-6E8A-4147-A177-3AD203B41FA5}">
                      <a16:colId xmlns:a16="http://schemas.microsoft.com/office/drawing/2014/main" xmlns="" val="20005"/>
                    </a:ext>
                  </a:extLst>
                </a:gridCol>
              </a:tblGrid>
              <a:tr h="531082">
                <a:tc>
                  <a:txBody>
                    <a:bodyPr/>
                    <a:lstStyle/>
                    <a:p>
                      <a:pPr algn="ctr"/>
                      <a:r>
                        <a:rPr lang="ru-RU" sz="1100" dirty="0">
                          <a:solidFill>
                            <a:srgbClr val="0054A1"/>
                          </a:solidFill>
                        </a:rPr>
                        <a:t>№</a:t>
                      </a:r>
                    </a:p>
                    <a:p>
                      <a:pPr algn="ctr"/>
                      <a:r>
                        <a:rPr lang="ru-RU" sz="1100" dirty="0" err="1">
                          <a:solidFill>
                            <a:srgbClr val="0054A1"/>
                          </a:solidFill>
                        </a:rPr>
                        <a:t>пп</a:t>
                      </a:r>
                      <a:endParaRPr lang="ru-RU" sz="1100" dirty="0">
                        <a:solidFill>
                          <a:srgbClr val="0054A1"/>
                        </a:solidFill>
                      </a:endParaRPr>
                    </a:p>
                  </a:txBody>
                  <a:tcPr/>
                </a:tc>
                <a:tc>
                  <a:txBody>
                    <a:bodyPr/>
                    <a:lstStyle/>
                    <a:p>
                      <a:pPr algn="ctr"/>
                      <a:r>
                        <a:rPr lang="ru-RU" sz="1100" dirty="0">
                          <a:solidFill>
                            <a:srgbClr val="0054A1"/>
                          </a:solidFill>
                        </a:rPr>
                        <a:t>База обучения</a:t>
                      </a:r>
                    </a:p>
                  </a:txBody>
                  <a:tcPr/>
                </a:tc>
                <a:tc>
                  <a:txBody>
                    <a:bodyPr/>
                    <a:lstStyle/>
                    <a:p>
                      <a:pPr algn="ctr"/>
                      <a:r>
                        <a:rPr lang="ru-RU" sz="1100" dirty="0">
                          <a:solidFill>
                            <a:srgbClr val="0054A1"/>
                          </a:solidFill>
                        </a:rPr>
                        <a:t>Тема </a:t>
                      </a:r>
                    </a:p>
                  </a:txBody>
                  <a:tcPr/>
                </a:tc>
                <a:tc>
                  <a:txBody>
                    <a:bodyPr/>
                    <a:lstStyle/>
                    <a:p>
                      <a:pPr algn="ctr"/>
                      <a:r>
                        <a:rPr lang="ru-RU" sz="1100" dirty="0">
                          <a:solidFill>
                            <a:srgbClr val="0054A1"/>
                          </a:solidFill>
                        </a:rPr>
                        <a:t>Количество человек</a:t>
                      </a:r>
                    </a:p>
                  </a:txBody>
                  <a:tcPr/>
                </a:tc>
                <a:tc>
                  <a:txBody>
                    <a:bodyPr/>
                    <a:lstStyle/>
                    <a:p>
                      <a:pPr algn="ctr"/>
                      <a:r>
                        <a:rPr lang="ru-RU" sz="1100" dirty="0">
                          <a:solidFill>
                            <a:srgbClr val="0054A1"/>
                          </a:solidFill>
                        </a:rPr>
                        <a:t>Дата обучения</a:t>
                      </a:r>
                    </a:p>
                  </a:txBody>
                  <a:tcPr/>
                </a:tc>
                <a:tc>
                  <a:txBody>
                    <a:bodyPr/>
                    <a:lstStyle/>
                    <a:p>
                      <a:pPr algn="ctr"/>
                      <a:r>
                        <a:rPr lang="ru-RU" sz="1100" dirty="0">
                          <a:solidFill>
                            <a:srgbClr val="0054A1"/>
                          </a:solidFill>
                        </a:rPr>
                        <a:t>Наличие сертификата</a:t>
                      </a:r>
                    </a:p>
                  </a:txBody>
                  <a:tcPr/>
                </a:tc>
                <a:extLst>
                  <a:ext uri="{0D108BD9-81ED-4DB2-BD59-A6C34878D82A}">
                    <a16:rowId xmlns:a16="http://schemas.microsoft.com/office/drawing/2014/main" xmlns="" val="10000"/>
                  </a:ext>
                </a:extLst>
              </a:tr>
              <a:tr h="588912">
                <a:tc>
                  <a:txBody>
                    <a:bodyPr/>
                    <a:lstStyle/>
                    <a:p>
                      <a:r>
                        <a:rPr lang="ru-RU" sz="1100" dirty="0">
                          <a:solidFill>
                            <a:srgbClr val="0054A1"/>
                          </a:solidFill>
                        </a:rPr>
                        <a:t>1</a:t>
                      </a:r>
                    </a:p>
                  </a:txBody>
                  <a:tcPr/>
                </a:tc>
                <a:tc>
                  <a:txBody>
                    <a:bodyPr/>
                    <a:lstStyle/>
                    <a:p>
                      <a:r>
                        <a:rPr lang="ru-RU" sz="1100" dirty="0" smtClean="0"/>
                        <a:t>РЦ</a:t>
                      </a:r>
                      <a:r>
                        <a:rPr lang="ru-RU" sz="1100" baseline="0" dirty="0" smtClean="0"/>
                        <a:t> ПМСП НСО</a:t>
                      </a:r>
                      <a:endParaRPr lang="ru-RU" sz="1100" dirty="0"/>
                    </a:p>
                  </a:txBody>
                  <a:tcPr/>
                </a:tc>
                <a:tc>
                  <a:txBody>
                    <a:bodyPr/>
                    <a:lstStyle/>
                    <a:p>
                      <a:r>
                        <a:rPr lang="ru-RU" sz="1100" dirty="0" smtClean="0"/>
                        <a:t>Картирование</a:t>
                      </a:r>
                      <a:r>
                        <a:rPr lang="ru-RU" sz="1100" baseline="0" dirty="0" smtClean="0"/>
                        <a:t> процессов в учреждении здравоохранения</a:t>
                      </a:r>
                      <a:endParaRPr lang="ru-RU" sz="1100" dirty="0"/>
                    </a:p>
                  </a:txBody>
                  <a:tcPr/>
                </a:tc>
                <a:tc>
                  <a:txBody>
                    <a:bodyPr/>
                    <a:lstStyle/>
                    <a:p>
                      <a:r>
                        <a:rPr lang="ru-RU" sz="1100" dirty="0" smtClean="0"/>
                        <a:t>3</a:t>
                      </a:r>
                      <a:endParaRPr lang="ru-RU" sz="1100" dirty="0"/>
                    </a:p>
                  </a:txBody>
                  <a:tcPr/>
                </a:tc>
                <a:tc>
                  <a:txBody>
                    <a:bodyPr/>
                    <a:lstStyle/>
                    <a:p>
                      <a:r>
                        <a:rPr lang="ru-RU" sz="1100" dirty="0" smtClean="0"/>
                        <a:t>29.05.2020-11.06.2020</a:t>
                      </a:r>
                      <a:endParaRPr lang="ru-RU" sz="1100" dirty="0"/>
                    </a:p>
                  </a:txBody>
                  <a:tcPr/>
                </a:tc>
                <a:tc>
                  <a:txBody>
                    <a:bodyPr/>
                    <a:lstStyle/>
                    <a:p>
                      <a:r>
                        <a:rPr lang="ru-RU" sz="1100" dirty="0" smtClean="0"/>
                        <a:t>нет</a:t>
                      </a:r>
                      <a:endParaRPr lang="ru-RU" sz="1100" dirty="0"/>
                    </a:p>
                  </a:txBody>
                  <a:tcPr/>
                </a:tc>
                <a:extLst>
                  <a:ext uri="{0D108BD9-81ED-4DB2-BD59-A6C34878D82A}">
                    <a16:rowId xmlns:a16="http://schemas.microsoft.com/office/drawing/2014/main" xmlns="" val="10001"/>
                  </a:ext>
                </a:extLst>
              </a:tr>
              <a:tr h="848033">
                <a:tc>
                  <a:txBody>
                    <a:bodyPr/>
                    <a:lstStyle/>
                    <a:p>
                      <a:r>
                        <a:rPr lang="ru-RU" sz="1100" dirty="0">
                          <a:solidFill>
                            <a:srgbClr val="0054A1"/>
                          </a:solidFill>
                        </a:rPr>
                        <a:t>2</a:t>
                      </a:r>
                    </a:p>
                  </a:txBody>
                  <a:tcPr/>
                </a:tc>
                <a:tc>
                  <a:txBody>
                    <a:bodyPr/>
                    <a:lstStyle/>
                    <a:p>
                      <a:pPr algn="ctr"/>
                      <a:r>
                        <a:rPr lang="ru-RU" sz="1100" dirty="0" smtClean="0">
                          <a:latin typeface="Times New Roman" panose="02020603050405020304" pitchFamily="18" charset="0"/>
                          <a:cs typeface="Times New Roman" panose="02020603050405020304" pitchFamily="18" charset="0"/>
                        </a:rPr>
                        <a:t>ФГБО УВО «Сибирский государственный</a:t>
                      </a:r>
                      <a:r>
                        <a:rPr lang="ru-RU" sz="1100" baseline="0" dirty="0" smtClean="0">
                          <a:latin typeface="Times New Roman" panose="02020603050405020304" pitchFamily="18" charset="0"/>
                          <a:cs typeface="Times New Roman" panose="02020603050405020304" pitchFamily="18" charset="0"/>
                        </a:rPr>
                        <a:t> медицинский университет МЗ РФ г. Томск</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aseline="0" dirty="0" smtClean="0">
                          <a:latin typeface="Times New Roman" panose="02020603050405020304" pitchFamily="18" charset="0"/>
                          <a:cs typeface="Times New Roman" panose="02020603050405020304" pitchFamily="18" charset="0"/>
                        </a:rPr>
                        <a:t>Бережливый менеджмент для руководителей</a:t>
                      </a:r>
                    </a:p>
                    <a:p>
                      <a:endParaRPr lang="ru-RU" sz="1100" dirty="0"/>
                    </a:p>
                  </a:txBody>
                  <a:tcPr/>
                </a:tc>
                <a:tc>
                  <a:txBody>
                    <a:bodyPr/>
                    <a:lstStyle/>
                    <a:p>
                      <a:r>
                        <a:rPr lang="ru-RU" sz="1100" dirty="0" smtClean="0"/>
                        <a:t>3</a:t>
                      </a:r>
                      <a:endParaRPr lang="ru-RU" sz="1100" dirty="0"/>
                    </a:p>
                  </a:txBody>
                  <a:tcPr/>
                </a:tc>
                <a:tc>
                  <a:txBody>
                    <a:bodyPr/>
                    <a:lstStyle/>
                    <a:p>
                      <a:r>
                        <a:rPr lang="ru-RU" sz="1100" dirty="0" smtClean="0"/>
                        <a:t>30.09.2019-05.10.2019</a:t>
                      </a:r>
                      <a:endParaRPr lang="ru-RU" sz="1100" dirty="0"/>
                    </a:p>
                  </a:txBody>
                  <a:tcPr/>
                </a:tc>
                <a:tc>
                  <a:txBody>
                    <a:bodyPr/>
                    <a:lstStyle/>
                    <a:p>
                      <a:r>
                        <a:rPr lang="ru-RU" sz="1100" dirty="0" smtClean="0"/>
                        <a:t>нет</a:t>
                      </a:r>
                      <a:endParaRPr lang="ru-RU" sz="1100" dirty="0"/>
                    </a:p>
                  </a:txBody>
                  <a:tcPr/>
                </a:tc>
                <a:extLst>
                  <a:ext uri="{0D108BD9-81ED-4DB2-BD59-A6C34878D82A}">
                    <a16:rowId xmlns:a16="http://schemas.microsoft.com/office/drawing/2014/main" xmlns="" val="10002"/>
                  </a:ext>
                </a:extLst>
              </a:tr>
              <a:tr h="1107155">
                <a:tc>
                  <a:txBody>
                    <a:bodyPr/>
                    <a:lstStyle/>
                    <a:p>
                      <a:r>
                        <a:rPr lang="ru-RU" sz="1100" dirty="0">
                          <a:solidFill>
                            <a:srgbClr val="0054A1"/>
                          </a:solidFill>
                        </a:rPr>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aseline="0" dirty="0" smtClean="0">
                          <a:latin typeface="Times New Roman" panose="02020603050405020304" pitchFamily="18" charset="0"/>
                          <a:cs typeface="Times New Roman" panose="02020603050405020304" pitchFamily="18" charset="0"/>
                        </a:rPr>
                        <a:t>ЧУДПО «ИП и ПКСЗ» Институт переподготовки и повышения квалификации специалистов здравоохранения</a:t>
                      </a:r>
                    </a:p>
                    <a:p>
                      <a:endParaRPr lang="ru-RU"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aseline="0" dirty="0" smtClean="0">
                          <a:latin typeface="Times New Roman" panose="02020603050405020304" pitchFamily="18" charset="0"/>
                          <a:cs typeface="Times New Roman" panose="02020603050405020304" pitchFamily="18" charset="0"/>
                        </a:rPr>
                        <a:t>«Бережливое производство в медицине. Применение инструмента 5</a:t>
                      </a:r>
                      <a:r>
                        <a:rPr lang="en-US" sz="1100" baseline="0" dirty="0" smtClean="0">
                          <a:latin typeface="Times New Roman" panose="02020603050405020304" pitchFamily="18" charset="0"/>
                          <a:cs typeface="Times New Roman" panose="02020603050405020304" pitchFamily="18" charset="0"/>
                        </a:rPr>
                        <a:t>S</a:t>
                      </a:r>
                      <a:r>
                        <a:rPr lang="ru-RU" sz="1100" baseline="0" dirty="0" smtClean="0">
                          <a:latin typeface="Times New Roman" panose="02020603050405020304" pitchFamily="18" charset="0"/>
                          <a:cs typeface="Times New Roman" panose="02020603050405020304" pitchFamily="18" charset="0"/>
                        </a:rPr>
                        <a:t>»</a:t>
                      </a:r>
                    </a:p>
                    <a:p>
                      <a:endParaRPr lang="ru-RU" sz="1100" dirty="0"/>
                    </a:p>
                  </a:txBody>
                  <a:tcPr/>
                </a:tc>
                <a:tc>
                  <a:txBody>
                    <a:bodyPr/>
                    <a:lstStyle/>
                    <a:p>
                      <a:r>
                        <a:rPr lang="ru-RU" sz="1100" dirty="0" smtClean="0"/>
                        <a:t>2</a:t>
                      </a:r>
                      <a:endParaRPr lang="ru-RU" sz="1100" dirty="0"/>
                    </a:p>
                  </a:txBody>
                  <a:tcPr/>
                </a:tc>
                <a:tc>
                  <a:txBody>
                    <a:bodyPr/>
                    <a:lstStyle/>
                    <a:p>
                      <a:r>
                        <a:rPr lang="ru-RU" sz="1100" dirty="0" smtClean="0"/>
                        <a:t>08.06.2020-22.06.2020</a:t>
                      </a:r>
                      <a:endParaRPr lang="ru-RU" sz="1100" dirty="0"/>
                    </a:p>
                  </a:txBody>
                  <a:tcPr/>
                </a:tc>
                <a:tc>
                  <a:txBody>
                    <a:bodyPr/>
                    <a:lstStyle/>
                    <a:p>
                      <a:r>
                        <a:rPr lang="ru-RU" sz="1100" dirty="0" smtClean="0"/>
                        <a:t>нет</a:t>
                      </a:r>
                      <a:endParaRPr lang="ru-RU" sz="1100" dirty="0"/>
                    </a:p>
                  </a:txBody>
                  <a:tcPr/>
                </a:tc>
                <a:extLst>
                  <a:ext uri="{0D108BD9-81ED-4DB2-BD59-A6C34878D82A}">
                    <a16:rowId xmlns:a16="http://schemas.microsoft.com/office/drawing/2014/main" xmlns="" val="10003"/>
                  </a:ext>
                </a:extLst>
              </a:tr>
              <a:tr h="428619">
                <a:tc>
                  <a:txBody>
                    <a:bodyPr/>
                    <a:lstStyle/>
                    <a:p>
                      <a:r>
                        <a:rPr lang="ru-RU" sz="1100" dirty="0" smtClean="0">
                          <a:solidFill>
                            <a:srgbClr val="0054A1"/>
                          </a:solidFill>
                        </a:rPr>
                        <a:t>4.</a:t>
                      </a:r>
                      <a:endParaRPr lang="ru-RU" sz="1100" dirty="0">
                        <a:solidFill>
                          <a:srgbClr val="0054A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t>РЦ</a:t>
                      </a:r>
                      <a:r>
                        <a:rPr lang="ru-RU" sz="1100" baseline="0" dirty="0" smtClean="0"/>
                        <a:t> ПМСП НСО</a:t>
                      </a:r>
                      <a:endParaRPr lang="ru-RU" sz="1100" dirty="0" smtClean="0"/>
                    </a:p>
                    <a:p>
                      <a:endParaRPr lang="ru-RU"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t>«Создание </a:t>
                      </a:r>
                      <a:r>
                        <a:rPr lang="ru-RU" sz="1100" dirty="0" err="1" smtClean="0"/>
                        <a:t>инфоцентра</a:t>
                      </a:r>
                      <a:r>
                        <a:rPr lang="ru-RU" sz="1100" dirty="0" smtClean="0"/>
                        <a:t>»</a:t>
                      </a:r>
                    </a:p>
                    <a:p>
                      <a:endParaRPr lang="ru-RU" sz="1100" dirty="0"/>
                    </a:p>
                  </a:txBody>
                  <a:tcPr/>
                </a:tc>
                <a:tc>
                  <a:txBody>
                    <a:bodyPr/>
                    <a:lstStyle/>
                    <a:p>
                      <a:r>
                        <a:rPr lang="ru-RU" sz="1100" dirty="0" smtClean="0"/>
                        <a:t>1</a:t>
                      </a:r>
                      <a:endParaRPr lang="ru-RU" sz="1100" dirty="0"/>
                    </a:p>
                  </a:txBody>
                  <a:tcPr/>
                </a:tc>
                <a:tc>
                  <a:txBody>
                    <a:bodyPr/>
                    <a:lstStyle/>
                    <a:p>
                      <a:r>
                        <a:rPr lang="ru-RU" sz="1100" dirty="0" smtClean="0"/>
                        <a:t>02.09.2020- 11.09.2020</a:t>
                      </a:r>
                      <a:endParaRPr lang="ru-RU" sz="1100" dirty="0"/>
                    </a:p>
                  </a:txBody>
                  <a:tcPr/>
                </a:tc>
                <a:tc>
                  <a:txBody>
                    <a:bodyPr/>
                    <a:lstStyle/>
                    <a:p>
                      <a:r>
                        <a:rPr lang="ru-RU" sz="1100" smtClean="0"/>
                        <a:t>нет</a:t>
                      </a:r>
                      <a:endParaRPr lang="ru-RU" sz="1100" dirty="0"/>
                    </a:p>
                  </a:txBody>
                  <a:tcPr/>
                </a:tc>
                <a:extLst>
                  <a:ext uri="{0D108BD9-81ED-4DB2-BD59-A6C34878D82A}">
                    <a16:rowId xmlns:a16="http://schemas.microsoft.com/office/drawing/2014/main" xmlns="" val="10004"/>
                  </a:ext>
                </a:extLst>
              </a:tr>
              <a:tr h="428619">
                <a:tc>
                  <a:txBody>
                    <a:bodyPr/>
                    <a:lstStyle/>
                    <a:p>
                      <a:endParaRPr lang="ru-RU" sz="1100" dirty="0">
                        <a:solidFill>
                          <a:srgbClr val="0054A1"/>
                        </a:solidFill>
                      </a:endParaRPr>
                    </a:p>
                  </a:txBody>
                  <a:tcPr/>
                </a:tc>
                <a:tc>
                  <a:txBody>
                    <a:bodyPr/>
                    <a:lstStyle/>
                    <a:p>
                      <a:endParaRPr lang="ru-RU" sz="1100" dirty="0"/>
                    </a:p>
                  </a:txBody>
                  <a:tcPr/>
                </a:tc>
                <a:tc>
                  <a:txBody>
                    <a:bodyPr/>
                    <a:lstStyle/>
                    <a:p>
                      <a:endParaRPr lang="ru-RU" sz="1100"/>
                    </a:p>
                  </a:txBody>
                  <a:tcPr/>
                </a:tc>
                <a:tc>
                  <a:txBody>
                    <a:bodyPr/>
                    <a:lstStyle/>
                    <a:p>
                      <a:endParaRPr lang="ru-RU" sz="1100"/>
                    </a:p>
                  </a:txBody>
                  <a:tcPr/>
                </a:tc>
                <a:tc>
                  <a:txBody>
                    <a:bodyPr/>
                    <a:lstStyle/>
                    <a:p>
                      <a:endParaRPr lang="ru-RU" sz="1100"/>
                    </a:p>
                  </a:txBody>
                  <a:tcPr/>
                </a:tc>
                <a:tc>
                  <a:txBody>
                    <a:bodyPr/>
                    <a:lstStyle/>
                    <a:p>
                      <a:endParaRPr lang="ru-RU" sz="1100"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36573414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2281881" y="280086"/>
            <a:ext cx="5908561" cy="48603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Карта целевого состояния процесса</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16"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17"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18" name="CustomShape 5"/>
          <p:cNvSpPr/>
          <p:nvPr/>
        </p:nvSpPr>
        <p:spPr>
          <a:xfrm>
            <a:off x="1371600" y="211737"/>
            <a:ext cx="67680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2800" strike="noStrike" spc="-1" dirty="0">
                <a:solidFill>
                  <a:srgbClr val="215968"/>
                </a:solidFill>
                <a:uFill>
                  <a:solidFill>
                    <a:srgbClr val="FFFFFF"/>
                  </a:solidFill>
                </a:uFill>
                <a:latin typeface="Times New Roman" panose="02020603050405020304"/>
              </a:rPr>
              <a:t> </a:t>
            </a:r>
            <a:endParaRPr dirty="0"/>
          </a:p>
        </p:txBody>
      </p:sp>
      <p:sp>
        <p:nvSpPr>
          <p:cNvPr id="19" name="CustomShape 5"/>
          <p:cNvSpPr/>
          <p:nvPr/>
        </p:nvSpPr>
        <p:spPr>
          <a:xfrm>
            <a:off x="1039833" y="-1464908"/>
            <a:ext cx="6768000" cy="7073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chemeClr val="accent1">
                    <a:lumMod val="50000"/>
                  </a:schemeClr>
                </a:solidFill>
                <a:uFill>
                  <a:solidFill>
                    <a:srgbClr val="FFFFFF"/>
                  </a:solidFill>
                </a:uFill>
                <a:latin typeface="Times New Roman" panose="02020603050405020304" pitchFamily="18" charset="0"/>
                <a:cs typeface="Times New Roman" panose="02020603050405020304" pitchFamily="18" charset="0"/>
              </a:rPr>
              <a:t>Карта </a:t>
            </a:r>
            <a:r>
              <a:rPr lang="ru-RU" sz="2000" b="1" spc="-1" dirty="0">
                <a:solidFill>
                  <a:schemeClr val="accent1">
                    <a:lumMod val="50000"/>
                  </a:schemeClr>
                </a:solidFill>
                <a:uFill>
                  <a:solidFill>
                    <a:srgbClr val="FFFFFF"/>
                  </a:solidFill>
                </a:uFill>
                <a:latin typeface="Times New Roman" panose="02020603050405020304" pitchFamily="18" charset="0"/>
                <a:cs typeface="Times New Roman" panose="02020603050405020304" pitchFamily="18" charset="0"/>
              </a:rPr>
              <a:t>целевого</a:t>
            </a:r>
            <a:r>
              <a:rPr lang="ru-RU" sz="2000" b="1" strike="noStrike" spc="-1" dirty="0">
                <a:solidFill>
                  <a:schemeClr val="accent1">
                    <a:lumMod val="50000"/>
                  </a:schemeClr>
                </a:solidFill>
                <a:uFill>
                  <a:solidFill>
                    <a:srgbClr val="FFFFFF"/>
                  </a:solidFill>
                </a:uFill>
                <a:latin typeface="Times New Roman" panose="02020603050405020304" pitchFamily="18" charset="0"/>
                <a:cs typeface="Times New Roman" panose="02020603050405020304" pitchFamily="18" charset="0"/>
              </a:rPr>
              <a:t> процесса</a:t>
            </a:r>
          </a:p>
        </p:txBody>
      </p:sp>
      <p:sp>
        <p:nvSpPr>
          <p:cNvPr id="20" name="Прямоугольник 19"/>
          <p:cNvSpPr/>
          <p:nvPr/>
        </p:nvSpPr>
        <p:spPr>
          <a:xfrm>
            <a:off x="1498267" y="967546"/>
            <a:ext cx="794986" cy="83918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700" dirty="0"/>
          </a:p>
          <a:p>
            <a:pPr algn="ctr"/>
            <a:r>
              <a:rPr lang="ru-RU" sz="700" dirty="0" smtClean="0"/>
              <a:t>Осуществление контроля </a:t>
            </a:r>
            <a:r>
              <a:rPr lang="ru-RU" sz="700" dirty="0" err="1" smtClean="0"/>
              <a:t>ф</a:t>
            </a:r>
            <a:r>
              <a:rPr lang="ru-RU" sz="700" dirty="0" smtClean="0"/>
              <a:t> 112/у всех законченных случаев.</a:t>
            </a:r>
            <a:endParaRPr lang="ru-RU" sz="700" dirty="0"/>
          </a:p>
        </p:txBody>
      </p:sp>
      <p:sp>
        <p:nvSpPr>
          <p:cNvPr id="21" name="Прямоугольник 20"/>
          <p:cNvSpPr/>
          <p:nvPr/>
        </p:nvSpPr>
        <p:spPr>
          <a:xfrm>
            <a:off x="2353733" y="972750"/>
            <a:ext cx="753292"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000" dirty="0"/>
          </a:p>
          <a:p>
            <a:pPr algn="ctr"/>
            <a:endParaRPr lang="ru-RU" sz="700" dirty="0"/>
          </a:p>
          <a:p>
            <a:pPr algn="ctr"/>
            <a:r>
              <a:rPr lang="ru-RU" sz="700" dirty="0" smtClean="0"/>
              <a:t>После проведения контроля передаёт  </a:t>
            </a:r>
            <a:r>
              <a:rPr lang="ru-RU" sz="700" dirty="0" err="1" smtClean="0"/>
              <a:t>ф</a:t>
            </a:r>
            <a:r>
              <a:rPr lang="ru-RU" sz="700" dirty="0" smtClean="0"/>
              <a:t> 112/у в регистратуру</a:t>
            </a:r>
            <a:endParaRPr lang="ru-RU" sz="700" dirty="0"/>
          </a:p>
          <a:p>
            <a:pPr algn="ctr"/>
            <a:endParaRPr lang="ru-RU" sz="700" dirty="0"/>
          </a:p>
        </p:txBody>
      </p:sp>
      <p:sp>
        <p:nvSpPr>
          <p:cNvPr id="22" name="Прямоугольник 21"/>
          <p:cNvSpPr/>
          <p:nvPr/>
        </p:nvSpPr>
        <p:spPr>
          <a:xfrm>
            <a:off x="136634" y="1460938"/>
            <a:ext cx="1245475" cy="3633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800" dirty="0" smtClean="0"/>
              <a:t>Эксперт  ЦРБ</a:t>
            </a:r>
            <a:endParaRPr lang="ru-RU" sz="800" dirty="0"/>
          </a:p>
        </p:txBody>
      </p:sp>
      <p:sp>
        <p:nvSpPr>
          <p:cNvPr id="23" name="Прямоугольник 22"/>
          <p:cNvSpPr/>
          <p:nvPr/>
        </p:nvSpPr>
        <p:spPr>
          <a:xfrm>
            <a:off x="3192404" y="961604"/>
            <a:ext cx="763755"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000" dirty="0"/>
              <a:t> </a:t>
            </a:r>
          </a:p>
          <a:p>
            <a:pPr algn="ctr"/>
            <a:endParaRPr lang="ru-RU" sz="700" dirty="0"/>
          </a:p>
          <a:p>
            <a:pPr algn="ctr"/>
            <a:endParaRPr lang="ru-RU" sz="700" dirty="0" smtClean="0"/>
          </a:p>
          <a:p>
            <a:pPr algn="ctr"/>
            <a:r>
              <a:rPr lang="ru-RU" sz="700" dirty="0" smtClean="0"/>
              <a:t>Получила уведомление на проведение МЭЭ</a:t>
            </a:r>
            <a:endParaRPr lang="ru-RU" sz="700" b="1" dirty="0" smtClean="0"/>
          </a:p>
          <a:p>
            <a:pPr algn="ctr"/>
            <a:endParaRPr lang="ru-RU" sz="700" dirty="0"/>
          </a:p>
          <a:p>
            <a:pPr algn="ctr"/>
            <a:endParaRPr lang="ru-RU" sz="700" dirty="0"/>
          </a:p>
        </p:txBody>
      </p:sp>
      <p:sp>
        <p:nvSpPr>
          <p:cNvPr id="25" name="Прямоугольник 24"/>
          <p:cNvSpPr/>
          <p:nvPr/>
        </p:nvSpPr>
        <p:spPr>
          <a:xfrm>
            <a:off x="3161629" y="2230571"/>
            <a:ext cx="799542" cy="8858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700" dirty="0" smtClean="0"/>
              <a:t>Получила </a:t>
            </a:r>
            <a:r>
              <a:rPr lang="ru-RU" sz="700" dirty="0"/>
              <a:t>реестр запрошенных форм </a:t>
            </a:r>
            <a:r>
              <a:rPr lang="ru-RU" sz="700" dirty="0" smtClean="0"/>
              <a:t>112/у выполняет отбор форм</a:t>
            </a:r>
            <a:endParaRPr lang="ru-RU" sz="700" dirty="0"/>
          </a:p>
        </p:txBody>
      </p:sp>
      <p:sp>
        <p:nvSpPr>
          <p:cNvPr id="26" name="Прямоугольник 25"/>
          <p:cNvSpPr/>
          <p:nvPr/>
        </p:nvSpPr>
        <p:spPr>
          <a:xfrm>
            <a:off x="143933" y="2057399"/>
            <a:ext cx="1227666" cy="389467"/>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ru-RU" sz="800" dirty="0" smtClean="0">
                <a:solidFill>
                  <a:prstClr val="black"/>
                </a:solidFill>
              </a:rPr>
              <a:t>Зам по  внебольничной помощи</a:t>
            </a:r>
            <a:endParaRPr lang="ru-RU" sz="800" dirty="0">
              <a:solidFill>
                <a:prstClr val="black"/>
              </a:solidFill>
            </a:endParaRPr>
          </a:p>
        </p:txBody>
      </p:sp>
      <p:sp>
        <p:nvSpPr>
          <p:cNvPr id="27" name="Прямоугольник 26"/>
          <p:cNvSpPr/>
          <p:nvPr/>
        </p:nvSpPr>
        <p:spPr>
          <a:xfrm>
            <a:off x="143932" y="2752700"/>
            <a:ext cx="1227667" cy="4161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800" dirty="0"/>
              <a:t>Врач</a:t>
            </a:r>
          </a:p>
        </p:txBody>
      </p:sp>
      <p:sp>
        <p:nvSpPr>
          <p:cNvPr id="28" name="Прямоугольник 27"/>
          <p:cNvSpPr/>
          <p:nvPr/>
        </p:nvSpPr>
        <p:spPr>
          <a:xfrm>
            <a:off x="4023311" y="3116409"/>
            <a:ext cx="1481667" cy="9625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700" dirty="0"/>
          </a:p>
          <a:p>
            <a:pPr algn="ctr"/>
            <a:r>
              <a:rPr lang="ru-RU" sz="700" dirty="0"/>
              <a:t>Провела нулевой уровень контроля, </a:t>
            </a:r>
            <a:r>
              <a:rPr lang="ru-RU" sz="700" dirty="0">
                <a:solidFill>
                  <a:prstClr val="black"/>
                </a:solidFill>
              </a:rPr>
              <a:t>сверила соответствие данных в форме 112/у </a:t>
            </a:r>
          </a:p>
          <a:p>
            <a:pPr lvl="0" algn="ctr"/>
            <a:r>
              <a:rPr lang="ru-RU" sz="700" dirty="0">
                <a:solidFill>
                  <a:prstClr val="black"/>
                </a:solidFill>
              </a:rPr>
              <a:t>с данными реестров. При наличии дефектов устранила их.</a:t>
            </a:r>
          </a:p>
          <a:p>
            <a:pPr lvl="0" algn="ctr"/>
            <a:r>
              <a:rPr lang="ru-RU" sz="700" dirty="0" smtClean="0"/>
              <a:t>Сделала отметку в реестре</a:t>
            </a:r>
            <a:endParaRPr lang="ru-RU" sz="700" dirty="0"/>
          </a:p>
        </p:txBody>
      </p:sp>
      <p:sp>
        <p:nvSpPr>
          <p:cNvPr id="29" name="Прямоугольник 28"/>
          <p:cNvSpPr/>
          <p:nvPr/>
        </p:nvSpPr>
        <p:spPr>
          <a:xfrm>
            <a:off x="143933" y="3422985"/>
            <a:ext cx="1227666" cy="416173"/>
          </a:xfrm>
          <a:prstGeom prst="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ru-RU" sz="800" dirty="0"/>
              <a:t>Медицинский регистратор</a:t>
            </a:r>
          </a:p>
        </p:txBody>
      </p:sp>
      <p:sp>
        <p:nvSpPr>
          <p:cNvPr id="30" name="Прямоугольник 29"/>
          <p:cNvSpPr/>
          <p:nvPr/>
        </p:nvSpPr>
        <p:spPr>
          <a:xfrm>
            <a:off x="3161629" y="3162527"/>
            <a:ext cx="767990" cy="803098"/>
          </a:xfrm>
          <a:prstGeom prst="rect">
            <a:avLst/>
          </a:prstGeom>
          <a:ln w="31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ru-RU" sz="700" dirty="0"/>
              <a:t>Формы 112/у из регистратуры   и передает их  </a:t>
            </a:r>
            <a:r>
              <a:rPr lang="ru-RU" sz="700" dirty="0" smtClean="0"/>
              <a:t>врачу</a:t>
            </a:r>
            <a:endParaRPr lang="ru-RU" sz="700" dirty="0"/>
          </a:p>
        </p:txBody>
      </p:sp>
      <p:sp>
        <p:nvSpPr>
          <p:cNvPr id="41" name="Прямоугольник 40"/>
          <p:cNvSpPr/>
          <p:nvPr/>
        </p:nvSpPr>
        <p:spPr>
          <a:xfrm>
            <a:off x="142215" y="4691265"/>
            <a:ext cx="1227667" cy="3725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800" dirty="0" smtClean="0"/>
              <a:t>Эксперт СМО</a:t>
            </a:r>
            <a:endParaRPr lang="ru-RU" sz="800" dirty="0"/>
          </a:p>
        </p:txBody>
      </p:sp>
      <p:sp>
        <p:nvSpPr>
          <p:cNvPr id="42" name="Прямоугольник 41"/>
          <p:cNvSpPr/>
          <p:nvPr/>
        </p:nvSpPr>
        <p:spPr>
          <a:xfrm>
            <a:off x="5307980" y="846544"/>
            <a:ext cx="1502723" cy="10137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700" dirty="0"/>
          </a:p>
          <a:p>
            <a:pPr algn="ctr"/>
            <a:r>
              <a:rPr lang="ru-RU" sz="700" dirty="0"/>
              <a:t>Получила результаты</a:t>
            </a:r>
          </a:p>
          <a:p>
            <a:pPr algn="ctr"/>
            <a:r>
              <a:rPr lang="ru-RU" sz="700" dirty="0"/>
              <a:t>МЭЭ .</a:t>
            </a:r>
          </a:p>
          <a:p>
            <a:pPr algn="ctr"/>
            <a:r>
              <a:rPr lang="ru-RU" sz="700" dirty="0"/>
              <a:t>Провела мониторинг дефектов, штрафных санкций и финансовых потерь  в соответствии с утвержденным приказом. </a:t>
            </a:r>
          </a:p>
          <a:p>
            <a:pPr algn="ctr"/>
            <a:r>
              <a:rPr lang="ru-RU" sz="700" dirty="0"/>
              <a:t>При наличии необоснованных дефектов готовит  претензию и акт разногласий</a:t>
            </a:r>
          </a:p>
          <a:p>
            <a:pPr algn="ctr"/>
            <a:endParaRPr lang="ru-RU" sz="700" dirty="0"/>
          </a:p>
        </p:txBody>
      </p:sp>
      <p:sp>
        <p:nvSpPr>
          <p:cNvPr id="43" name="Прямоугольник 42"/>
          <p:cNvSpPr/>
          <p:nvPr/>
        </p:nvSpPr>
        <p:spPr>
          <a:xfrm>
            <a:off x="6654800" y="4464409"/>
            <a:ext cx="778933" cy="7958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700" dirty="0"/>
              <a:t>Медико-экономическая экспертиза</a:t>
            </a:r>
          </a:p>
        </p:txBody>
      </p:sp>
      <p:cxnSp>
        <p:nvCxnSpPr>
          <p:cNvPr id="45" name="Прямая со стрелкой 44"/>
          <p:cNvCxnSpPr/>
          <p:nvPr/>
        </p:nvCxnSpPr>
        <p:spPr>
          <a:xfrm flipH="1">
            <a:off x="3535114" y="1813758"/>
            <a:ext cx="6830" cy="40630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4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15670" y="629962"/>
            <a:ext cx="477888" cy="269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54398" y="656279"/>
            <a:ext cx="477888" cy="269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2" name="Прямая со стрелкой 51"/>
          <p:cNvCxnSpPr/>
          <p:nvPr/>
        </p:nvCxnSpPr>
        <p:spPr>
          <a:xfrm>
            <a:off x="6759361" y="1427689"/>
            <a:ext cx="705867"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4" name="Прямоугольник 53"/>
          <p:cNvSpPr/>
          <p:nvPr/>
        </p:nvSpPr>
        <p:spPr>
          <a:xfrm>
            <a:off x="8244566" y="4521948"/>
            <a:ext cx="778933" cy="7705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700" dirty="0"/>
              <a:t>Готовит  акты МЭЭ, передает в медицинскую организацию</a:t>
            </a:r>
          </a:p>
        </p:txBody>
      </p:sp>
      <p:cxnSp>
        <p:nvCxnSpPr>
          <p:cNvPr id="55" name="Прямая со стрелкой 54"/>
          <p:cNvCxnSpPr/>
          <p:nvPr/>
        </p:nvCxnSpPr>
        <p:spPr>
          <a:xfrm>
            <a:off x="7433733" y="4955660"/>
            <a:ext cx="786857"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8" name="Прямоугольник 57"/>
          <p:cNvSpPr/>
          <p:nvPr/>
        </p:nvSpPr>
        <p:spPr>
          <a:xfrm>
            <a:off x="1618593" y="2753710"/>
            <a:ext cx="1366345" cy="8723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800" dirty="0" smtClean="0"/>
              <a:t>Законченный случай  и талон пациента врач  передаёт  эксперту</a:t>
            </a:r>
            <a:endParaRPr lang="ru-RU" sz="800" dirty="0"/>
          </a:p>
        </p:txBody>
      </p:sp>
      <p:cxnSp>
        <p:nvCxnSpPr>
          <p:cNvPr id="60" name="Прямая со стрелкой 59"/>
          <p:cNvCxnSpPr/>
          <p:nvPr/>
        </p:nvCxnSpPr>
        <p:spPr>
          <a:xfrm flipH="1" flipV="1">
            <a:off x="2049517" y="1870841"/>
            <a:ext cx="10510" cy="872361"/>
          </a:xfrm>
          <a:prstGeom prst="straightConnector1">
            <a:avLst/>
          </a:prstGeom>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0" name="Прямая со стрелкой 69"/>
          <p:cNvCxnSpPr>
            <a:stCxn id="21" idx="2"/>
            <a:endCxn id="25" idx="1"/>
          </p:cNvCxnSpPr>
          <p:nvPr/>
        </p:nvCxnSpPr>
        <p:spPr>
          <a:xfrm>
            <a:off x="2730379" y="1810950"/>
            <a:ext cx="431250" cy="86252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 name="Прямоугольник 70"/>
          <p:cNvSpPr/>
          <p:nvPr/>
        </p:nvSpPr>
        <p:spPr>
          <a:xfrm>
            <a:off x="4112059" y="956349"/>
            <a:ext cx="763755"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000" dirty="0"/>
              <a:t> </a:t>
            </a:r>
          </a:p>
          <a:p>
            <a:pPr algn="ctr"/>
            <a:endParaRPr lang="ru-RU" sz="700" dirty="0"/>
          </a:p>
          <a:p>
            <a:pPr algn="ctr"/>
            <a:endParaRPr lang="ru-RU" sz="700" dirty="0" smtClean="0"/>
          </a:p>
          <a:p>
            <a:pPr algn="ctr"/>
            <a:r>
              <a:rPr lang="ru-RU" sz="700" dirty="0" smtClean="0"/>
              <a:t>Контроль </a:t>
            </a:r>
            <a:r>
              <a:rPr lang="ru-RU" sz="700" dirty="0" err="1" smtClean="0"/>
              <a:t>ф</a:t>
            </a:r>
            <a:r>
              <a:rPr lang="ru-RU" sz="700" dirty="0" smtClean="0"/>
              <a:t> 112/у, </a:t>
            </a:r>
            <a:r>
              <a:rPr lang="ru-RU" sz="700" dirty="0" err="1" smtClean="0"/>
              <a:t>перредала</a:t>
            </a:r>
            <a:r>
              <a:rPr lang="ru-RU" sz="700" dirty="0" smtClean="0"/>
              <a:t> в СМО</a:t>
            </a:r>
            <a:endParaRPr lang="ru-RU" sz="700" b="1" dirty="0" smtClean="0"/>
          </a:p>
          <a:p>
            <a:pPr algn="ctr"/>
            <a:endParaRPr lang="ru-RU" sz="700" dirty="0"/>
          </a:p>
          <a:p>
            <a:pPr algn="ctr"/>
            <a:endParaRPr lang="ru-RU" sz="700" dirty="0"/>
          </a:p>
        </p:txBody>
      </p:sp>
      <p:cxnSp>
        <p:nvCxnSpPr>
          <p:cNvPr id="73" name="Прямая со стрелкой 72"/>
          <p:cNvCxnSpPr/>
          <p:nvPr/>
        </p:nvCxnSpPr>
        <p:spPr>
          <a:xfrm flipV="1">
            <a:off x="4550979" y="1849821"/>
            <a:ext cx="0" cy="12927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Прямоугольник 74"/>
          <p:cNvSpPr/>
          <p:nvPr/>
        </p:nvSpPr>
        <p:spPr>
          <a:xfrm>
            <a:off x="4004442" y="4351283"/>
            <a:ext cx="1324303" cy="399393"/>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800" dirty="0" smtClean="0"/>
              <a:t>Контроль выборочных форм 112/у</a:t>
            </a:r>
            <a:endParaRPr lang="ru-RU" sz="800" dirty="0"/>
          </a:p>
        </p:txBody>
      </p:sp>
      <p:cxnSp>
        <p:nvCxnSpPr>
          <p:cNvPr id="77" name="Прямая со стрелкой 76"/>
          <p:cNvCxnSpPr>
            <a:stCxn id="71" idx="3"/>
          </p:cNvCxnSpPr>
          <p:nvPr/>
        </p:nvCxnSpPr>
        <p:spPr>
          <a:xfrm>
            <a:off x="4875814" y="1375449"/>
            <a:ext cx="1819276" cy="310195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Прямая со стрелкой 78"/>
          <p:cNvCxnSpPr/>
          <p:nvPr/>
        </p:nvCxnSpPr>
        <p:spPr>
          <a:xfrm flipH="1" flipV="1">
            <a:off x="6758152" y="1860331"/>
            <a:ext cx="1400212" cy="259356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 name="Прямоугольник 84"/>
          <p:cNvSpPr/>
          <p:nvPr/>
        </p:nvSpPr>
        <p:spPr>
          <a:xfrm>
            <a:off x="7525406" y="1114098"/>
            <a:ext cx="1187669" cy="756744"/>
          </a:xfrm>
          <a:prstGeom prst="rect">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1200" dirty="0" smtClean="0"/>
              <a:t>Главный врач</a:t>
            </a:r>
            <a:endParaRPr lang="ru-RU" sz="1200" dirty="0"/>
          </a:p>
        </p:txBody>
      </p:sp>
      <p:cxnSp>
        <p:nvCxnSpPr>
          <p:cNvPr id="87" name="Прямая со стрелкой 86"/>
          <p:cNvCxnSpPr/>
          <p:nvPr/>
        </p:nvCxnSpPr>
        <p:spPr>
          <a:xfrm>
            <a:off x="8355724" y="1891862"/>
            <a:ext cx="15550" cy="26195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18149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2097149" y="270424"/>
            <a:ext cx="6105906" cy="5679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Описание карты текущего состояния</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pic>
        <p:nvPicPr>
          <p:cNvPr id="2" name="Рисунок 1"/>
          <p:cNvPicPr>
            <a:picLocks noChangeAspect="1"/>
          </p:cNvPicPr>
          <p:nvPr/>
        </p:nvPicPr>
        <p:blipFill>
          <a:blip r:embed="rId4" cstate="print"/>
          <a:stretch>
            <a:fillRect/>
          </a:stretch>
        </p:blipFill>
        <p:spPr>
          <a:xfrm>
            <a:off x="2570283" y="1091532"/>
            <a:ext cx="5645385" cy="377985"/>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xmlns="" val="2834381892"/>
              </p:ext>
            </p:extLst>
          </p:nvPr>
        </p:nvGraphicFramePr>
        <p:xfrm>
          <a:off x="788195" y="1469517"/>
          <a:ext cx="7402248" cy="4768696"/>
        </p:xfrm>
        <a:graphic>
          <a:graphicData uri="http://schemas.openxmlformats.org/drawingml/2006/table">
            <a:tbl>
              <a:tblPr firstRow="1" firstCol="1" lastRow="1" lastCol="1" bandRow="1" bandCol="1"/>
              <a:tblGrid>
                <a:gridCol w="674569">
                  <a:extLst>
                    <a:ext uri="{9D8B030D-6E8A-4147-A177-3AD203B41FA5}">
                      <a16:colId xmlns:a16="http://schemas.microsoft.com/office/drawing/2014/main" xmlns="" val="20000"/>
                    </a:ext>
                  </a:extLst>
                </a:gridCol>
                <a:gridCol w="1411680">
                  <a:extLst>
                    <a:ext uri="{9D8B030D-6E8A-4147-A177-3AD203B41FA5}">
                      <a16:colId xmlns:a16="http://schemas.microsoft.com/office/drawing/2014/main" xmlns="" val="20001"/>
                    </a:ext>
                  </a:extLst>
                </a:gridCol>
                <a:gridCol w="1300676">
                  <a:extLst>
                    <a:ext uri="{9D8B030D-6E8A-4147-A177-3AD203B41FA5}">
                      <a16:colId xmlns:a16="http://schemas.microsoft.com/office/drawing/2014/main" xmlns="" val="20002"/>
                    </a:ext>
                  </a:extLst>
                </a:gridCol>
                <a:gridCol w="4015323">
                  <a:extLst>
                    <a:ext uri="{9D8B030D-6E8A-4147-A177-3AD203B41FA5}">
                      <a16:colId xmlns:a16="http://schemas.microsoft.com/office/drawing/2014/main" xmlns="" val="20003"/>
                    </a:ext>
                  </a:extLst>
                </a:gridCol>
              </a:tblGrid>
              <a:tr h="166843">
                <a:tc>
                  <a:txBody>
                    <a:bodyPr/>
                    <a:lstStyle/>
                    <a:p>
                      <a:pPr marL="71120">
                        <a:lnSpc>
                          <a:spcPts val="128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п/п</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31470">
                        <a:lnSpc>
                          <a:spcPts val="1280"/>
                        </a:lnSpc>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Термин</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9060" marR="99060" algn="ctr">
                        <a:lnSpc>
                          <a:spcPts val="1280"/>
                        </a:lnSpc>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Обозначение</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6515" marR="52705" algn="ctr">
                        <a:lnSpc>
                          <a:spcPts val="1280"/>
                        </a:lnSpc>
                        <a:spcAft>
                          <a:spcPts val="0"/>
                        </a:spcAft>
                      </a:pPr>
                      <a:r>
                        <a:rPr lang="en-US" sz="800" dirty="0" err="1">
                          <a:effectLst/>
                          <a:latin typeface="Times New Roman" panose="02020603050405020304" pitchFamily="18" charset="0"/>
                          <a:ea typeface="Times New Roman" panose="02020603050405020304" pitchFamily="18" charset="0"/>
                          <a:cs typeface="Times New Roman" panose="02020603050405020304" pitchFamily="18" charset="0"/>
                        </a:rPr>
                        <a:t>Описание</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33687">
                <a:tc>
                  <a:txBody>
                    <a:bodyPr/>
                    <a:lstStyle/>
                    <a:p>
                      <a:pPr marL="0" indent="0" algn="ctr">
                        <a:lnSpc>
                          <a:spcPts val="134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a:lnSpc>
                          <a:spcPts val="134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Операция</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40"/>
                        </a:spcBef>
                        <a:spcAft>
                          <a:spcPts val="0"/>
                        </a:spcAft>
                      </a:pPr>
                      <a:r>
                        <a:rPr lang="en-US" sz="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ts val="1340"/>
                        </a:lnSpc>
                        <a:spcAft>
                          <a:spcPts val="0"/>
                        </a:spcAft>
                        <a:tabLst>
                          <a:tab pos="1172845" algn="l"/>
                          <a:tab pos="1612265" algn="l"/>
                          <a:tab pos="2644775" algn="l"/>
                        </a:tabLst>
                      </a:pP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Используется	для	обозначения	операций</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p>
                      <a:pPr marL="64770">
                        <a:lnSpc>
                          <a:spcPts val="1320"/>
                        </a:lnSpc>
                        <a:spcAft>
                          <a:spcPts val="0"/>
                        </a:spcAft>
                      </a:pP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процесса</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79245">
                <a:tc>
                  <a:txBody>
                    <a:bodyPr/>
                    <a:lstStyle/>
                    <a:p>
                      <a:pPr marL="0" indent="0" algn="ctr">
                        <a:lnSpc>
                          <a:spcPts val="134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a:lnSpc>
                          <a:spcPts val="1340"/>
                        </a:lnSpc>
                        <a:spcAft>
                          <a:spcPts val="0"/>
                        </a:spcAft>
                      </a:pPr>
                      <a:r>
                        <a:rPr lang="en-US" sz="800" dirty="0" err="1">
                          <a:effectLst/>
                          <a:latin typeface="Times New Roman" panose="02020603050405020304" pitchFamily="18" charset="0"/>
                          <a:ea typeface="Times New Roman" panose="02020603050405020304" pitchFamily="18" charset="0"/>
                          <a:cs typeface="Times New Roman" panose="02020603050405020304" pitchFamily="18" charset="0"/>
                        </a:rPr>
                        <a:t>Вход</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800" dirty="0" err="1">
                          <a:effectLst/>
                          <a:latin typeface="Times New Roman" panose="02020603050405020304" pitchFamily="18" charset="0"/>
                          <a:ea typeface="Times New Roman" panose="02020603050405020304" pitchFamily="18" charset="0"/>
                          <a:cs typeface="Times New Roman" panose="02020603050405020304" pitchFamily="18" charset="0"/>
                        </a:rPr>
                        <a:t>выход</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1305">
                        <a:lnSpc>
                          <a:spcPct val="107000"/>
                        </a:lnSpc>
                        <a:spcAft>
                          <a:spcPts val="0"/>
                        </a:spcAft>
                      </a:pPr>
                      <a:endParaRPr lang="en-US"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6515" marR="122555" algn="l">
                        <a:lnSpc>
                          <a:spcPts val="1340"/>
                        </a:lnSpc>
                        <a:spcAft>
                          <a:spcPts val="0"/>
                        </a:spcAft>
                      </a:pP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Используется для обозначения границ процесса</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17714">
                <a:tc>
                  <a:txBody>
                    <a:bodyPr/>
                    <a:lstStyle/>
                    <a:p>
                      <a:pPr marL="0" indent="0" algn="ctr">
                        <a:lnSpc>
                          <a:spcPts val="135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a:lnSpc>
                          <a:spcPts val="1350"/>
                        </a:lnSpc>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Направление</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p>
                      <a:pPr marL="63500" marR="121920">
                        <a:lnSpc>
                          <a:spcPts val="1350"/>
                        </a:lnSpc>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материального потока</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45"/>
                        </a:spcBef>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ts val="1350"/>
                        </a:lnSpc>
                        <a:spcAft>
                          <a:spcPts val="0"/>
                        </a:spcAft>
                        <a:tabLst>
                          <a:tab pos="1085215" algn="l"/>
                          <a:tab pos="1437640" algn="l"/>
                        </a:tabLst>
                      </a:pP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Используется	для	обозначения  </a:t>
                      </a:r>
                      <a:r>
                        <a:rPr lang="ru-RU" sz="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перемещения</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p>
                      <a:pPr marL="65405" marR="69850">
                        <a:lnSpc>
                          <a:spcPts val="1350"/>
                        </a:lnSpc>
                        <a:spcAft>
                          <a:spcPts val="0"/>
                        </a:spcAft>
                        <a:tabLst>
                          <a:tab pos="644525" algn="l"/>
                          <a:tab pos="883920" algn="l"/>
                          <a:tab pos="1731010" algn="l"/>
                          <a:tab pos="2047875" algn="l"/>
                          <a:tab pos="2659380" algn="l"/>
                        </a:tabLst>
                      </a:pP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людей	и	предметов	по	потоку	создания ценности</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24284">
                <a:tc>
                  <a:txBody>
                    <a:bodyPr/>
                    <a:lstStyle/>
                    <a:p>
                      <a:pPr marL="0" indent="0" algn="ctr">
                        <a:lnSpc>
                          <a:spcPts val="134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a:lnSpc>
                          <a:spcPts val="134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Запасы</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45"/>
                        </a:spcBef>
                        <a:spcAft>
                          <a:spcPts val="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5405" marR="62865" indent="4445">
                        <a:lnSpc>
                          <a:spcPct val="107000"/>
                        </a:lnSpc>
                        <a:spcAft>
                          <a:spcPts val="0"/>
                        </a:spcAft>
                        <a:tabLst>
                          <a:tab pos="1588770" algn="l"/>
                          <a:tab pos="2442210" algn="l"/>
                        </a:tabLst>
                      </a:pP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Используется	для	обозначения простоев/запасов/очередей.</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p>
                      <a:pPr marL="65405" indent="4445">
                        <a:lnSpc>
                          <a:spcPct val="107000"/>
                        </a:lnSpc>
                        <a:spcBef>
                          <a:spcPts val="40"/>
                        </a:spcBef>
                        <a:spcAft>
                          <a:spcPts val="0"/>
                        </a:spcAft>
                      </a:pP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Число «один» обозначает количество единиц (к примеру, количество человек в очереди)</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94610">
                <a:tc>
                  <a:txBody>
                    <a:bodyPr/>
                    <a:lstStyle/>
                    <a:p>
                      <a:pPr marL="0" indent="0" algn="ctr">
                        <a:lnSpc>
                          <a:spcPts val="134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a:lnSpc>
                          <a:spcPts val="1340"/>
                        </a:lnSpc>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Обмен</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p>
                      <a:pPr marL="41910">
                        <a:lnSpc>
                          <a:spcPct val="107000"/>
                        </a:lnSpc>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информацией</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nSpc>
                          <a:spcPct val="107000"/>
                        </a:lnSpc>
                        <a:spcAft>
                          <a:spcPts val="0"/>
                        </a:spcAft>
                      </a:pPr>
                      <a:endParaRPr lang="en-US"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5405" marR="64135" indent="4445" algn="just">
                        <a:lnSpc>
                          <a:spcPct val="107000"/>
                        </a:lnSpc>
                        <a:spcAft>
                          <a:spcPts val="0"/>
                        </a:spcAft>
                      </a:pP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Используется для обозначения процесса оперативного сбора данных. </a:t>
                      </a:r>
                      <a:r>
                        <a:rPr lang="en-US" sz="800" dirty="0" err="1">
                          <a:effectLst/>
                          <a:latin typeface="Times New Roman" panose="02020603050405020304" pitchFamily="18" charset="0"/>
                          <a:ea typeface="Times New Roman" panose="02020603050405020304" pitchFamily="18" charset="0"/>
                          <a:cs typeface="Times New Roman" panose="02020603050405020304" pitchFamily="18" charset="0"/>
                        </a:rPr>
                        <a:t>Рекомендуется</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800" dirty="0" err="1">
                          <a:effectLst/>
                          <a:latin typeface="Times New Roman" panose="02020603050405020304" pitchFamily="18" charset="0"/>
                          <a:ea typeface="Times New Roman" panose="02020603050405020304" pitchFamily="18" charset="0"/>
                          <a:cs typeface="Times New Roman" panose="02020603050405020304" pitchFamily="18" charset="0"/>
                        </a:rPr>
                        <a:t>использовать</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800" dirty="0" err="1">
                          <a:effectLst/>
                          <a:latin typeface="Times New Roman" panose="02020603050405020304" pitchFamily="18" charset="0"/>
                          <a:ea typeface="Times New Roman" panose="02020603050405020304" pitchFamily="18" charset="0"/>
                          <a:cs typeface="Times New Roman" panose="02020603050405020304" pitchFamily="18" charset="0"/>
                        </a:rPr>
                        <a:t>данное</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800" dirty="0" err="1">
                          <a:effectLst/>
                          <a:latin typeface="Times New Roman" panose="02020603050405020304" pitchFamily="18" charset="0"/>
                          <a:ea typeface="Times New Roman" panose="02020603050405020304" pitchFamily="18" charset="0"/>
                          <a:cs typeface="Times New Roman" panose="02020603050405020304" pitchFamily="18" charset="0"/>
                        </a:rPr>
                        <a:t>обозначение</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800" dirty="0" err="1">
                          <a:effectLst/>
                          <a:latin typeface="Times New Roman" panose="02020603050405020304" pitchFamily="18" charset="0"/>
                          <a:ea typeface="Times New Roman" panose="02020603050405020304" pitchFamily="18" charset="0"/>
                          <a:cs typeface="Times New Roman" panose="02020603050405020304" pitchFamily="18" charset="0"/>
                        </a:rPr>
                        <a:t>чтобы</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800" dirty="0" err="1">
                          <a:effectLst/>
                          <a:latin typeface="Times New Roman" panose="02020603050405020304" pitchFamily="18" charset="0"/>
                          <a:ea typeface="Times New Roman" panose="02020603050405020304" pitchFamily="18" charset="0"/>
                          <a:cs typeface="Times New Roman" panose="02020603050405020304" pitchFamily="18" charset="0"/>
                        </a:rPr>
                        <a:t>показать</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800" dirty="0" err="1">
                          <a:effectLst/>
                          <a:latin typeface="Times New Roman" panose="02020603050405020304" pitchFamily="18" charset="0"/>
                          <a:ea typeface="Times New Roman" panose="02020603050405020304" pitchFamily="18" charset="0"/>
                          <a:cs typeface="Times New Roman" panose="02020603050405020304" pitchFamily="18" charset="0"/>
                        </a:rPr>
                        <a:t>все</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800" dirty="0" err="1">
                          <a:effectLst/>
                          <a:latin typeface="Times New Roman" panose="02020603050405020304" pitchFamily="18" charset="0"/>
                          <a:ea typeface="Times New Roman" panose="02020603050405020304" pitchFamily="18" charset="0"/>
                          <a:cs typeface="Times New Roman" panose="02020603050405020304" pitchFamily="18" charset="0"/>
                        </a:rPr>
                        <a:t>дополнительные</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800" dirty="0" err="1">
                          <a:effectLst/>
                          <a:latin typeface="Times New Roman" panose="02020603050405020304" pitchFamily="18" charset="0"/>
                          <a:ea typeface="Times New Roman" panose="02020603050405020304" pitchFamily="18" charset="0"/>
                          <a:cs typeface="Times New Roman" panose="02020603050405020304" pitchFamily="18" charset="0"/>
                        </a:rPr>
                        <a:t>операции</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93185">
                <a:tc>
                  <a:txBody>
                    <a:bodyPr/>
                    <a:lstStyle/>
                    <a:p>
                      <a:pPr marL="0" indent="0" algn="ctr">
                        <a:lnSpc>
                          <a:spcPts val="134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a:lnSpc>
                          <a:spcPts val="1340"/>
                        </a:lnSpc>
                        <a:spcAft>
                          <a:spcPts val="0"/>
                        </a:spcAft>
                      </a:pPr>
                      <a:r>
                        <a:rPr lang="ru-RU" sz="800">
                          <a:effectLst/>
                          <a:latin typeface="Times New Roman" panose="02020603050405020304" pitchFamily="18" charset="0"/>
                          <a:ea typeface="Times New Roman" panose="02020603050405020304" pitchFamily="18" charset="0"/>
                          <a:cs typeface="Times New Roman" panose="02020603050405020304" pitchFamily="18" charset="0"/>
                        </a:rPr>
                        <a:t>Передача</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p>
                      <a:pPr marL="41910">
                        <a:lnSpc>
                          <a:spcPct val="107000"/>
                        </a:lnSpc>
                        <a:spcAft>
                          <a:spcPts val="0"/>
                        </a:spcAft>
                      </a:pPr>
                      <a:r>
                        <a:rPr lang="ru-RU" sz="800">
                          <a:effectLst/>
                          <a:latin typeface="Times New Roman" panose="02020603050405020304" pitchFamily="18" charset="0"/>
                          <a:ea typeface="Times New Roman" panose="02020603050405020304" pitchFamily="18" charset="0"/>
                          <a:cs typeface="Times New Roman" panose="02020603050405020304" pitchFamily="18" charset="0"/>
                        </a:rPr>
                        <a:t>из рук в руки</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010">
                        <a:lnSpc>
                          <a:spcPct val="107000"/>
                        </a:lnSpc>
                        <a:spcAft>
                          <a:spcPts val="0"/>
                        </a:spcAft>
                      </a:pPr>
                      <a:endParaRPr lang="en-US"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5405" marR="65405" indent="4445">
                        <a:lnSpc>
                          <a:spcPct val="107000"/>
                        </a:lnSpc>
                        <a:spcAft>
                          <a:spcPts val="0"/>
                        </a:spcAft>
                        <a:tabLst>
                          <a:tab pos="1178560" algn="l"/>
                          <a:tab pos="1623695" algn="l"/>
                          <a:tab pos="2660650" algn="l"/>
                        </a:tabLst>
                      </a:pP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Используется	для	обозначения	передачи документа на бумажном носителе из </a:t>
                      </a:r>
                      <a:r>
                        <a:rPr lang="ru-RU" sz="800" spc="-15" dirty="0">
                          <a:effectLst/>
                          <a:latin typeface="Times New Roman" panose="02020603050405020304" pitchFamily="18" charset="0"/>
                          <a:ea typeface="Times New Roman" panose="02020603050405020304" pitchFamily="18" charset="0"/>
                          <a:cs typeface="Times New Roman" panose="02020603050405020304" pitchFamily="18" charset="0"/>
                        </a:rPr>
                        <a:t>рук </a:t>
                      </a: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в</a:t>
                      </a:r>
                      <a:r>
                        <a:rPr lang="ru-RU" sz="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руки</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483299">
                <a:tc>
                  <a:txBody>
                    <a:bodyPr/>
                    <a:lstStyle/>
                    <a:p>
                      <a:pPr marL="0" indent="0" algn="ctr">
                        <a:lnSpc>
                          <a:spcPts val="133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112395" indent="-21590">
                        <a:lnSpc>
                          <a:spcPct val="107000"/>
                        </a:lnSpc>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Передача через электронную систему</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0330">
                        <a:lnSpc>
                          <a:spcPct val="107000"/>
                        </a:lnSpc>
                        <a:spcAft>
                          <a:spcPts val="0"/>
                        </a:spcAft>
                      </a:pPr>
                      <a:endParaRPr lang="en-US"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5405" marR="63500" indent="4445" algn="just">
                        <a:lnSpc>
                          <a:spcPct val="107000"/>
                        </a:lnSpc>
                        <a:spcAft>
                          <a:spcPts val="0"/>
                        </a:spcAft>
                      </a:pP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Используется для обозначения передачи документа/информации в специальной электронной</a:t>
                      </a:r>
                      <a:r>
                        <a:rPr lang="ru-RU" sz="800" spc="-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системе/программе,</a:t>
                      </a:r>
                      <a:r>
                        <a:rPr lang="ru-RU" sz="800" spc="-9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по</a:t>
                      </a:r>
                      <a:r>
                        <a:rPr lang="ru-RU" sz="800" spc="-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электронной</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p>
                      <a:pPr marL="65405" algn="just">
                        <a:lnSpc>
                          <a:spcPts val="1320"/>
                        </a:lnSpc>
                        <a:spcBef>
                          <a:spcPts val="50"/>
                        </a:spcBef>
                        <a:spcAft>
                          <a:spcPts val="0"/>
                        </a:spcAft>
                      </a:pPr>
                      <a:r>
                        <a:rPr lang="en-US" sz="800" dirty="0" err="1">
                          <a:effectLst/>
                          <a:latin typeface="Times New Roman" panose="02020603050405020304" pitchFamily="18" charset="0"/>
                          <a:ea typeface="Times New Roman" panose="02020603050405020304" pitchFamily="18" charset="0"/>
                          <a:cs typeface="Times New Roman" panose="02020603050405020304" pitchFamily="18" charset="0"/>
                        </a:rPr>
                        <a:t>почте</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25283">
                <a:tc>
                  <a:txBody>
                    <a:bodyPr/>
                    <a:lstStyle/>
                    <a:p>
                      <a:pPr marL="0" indent="0" algn="ctr">
                        <a:lnSpc>
                          <a:spcPts val="135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a:lnSpc>
                          <a:spcPts val="1350"/>
                        </a:lnSpc>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Передача</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p>
                      <a:pPr marL="41910">
                        <a:lnSpc>
                          <a:spcPct val="107000"/>
                        </a:lnSpc>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по телефону</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nSpc>
                          <a:spcPct val="107000"/>
                        </a:lnSpc>
                        <a:spcAft>
                          <a:spcPts val="0"/>
                        </a:spcAft>
                      </a:pPr>
                      <a:endParaRPr lang="en-US"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5405" marR="65405" indent="4445">
                        <a:lnSpc>
                          <a:spcPct val="107000"/>
                        </a:lnSpc>
                        <a:spcAft>
                          <a:spcPts val="0"/>
                        </a:spcAft>
                        <a:tabLst>
                          <a:tab pos="1178560" algn="l"/>
                          <a:tab pos="1623695" algn="l"/>
                          <a:tab pos="2660650" algn="l"/>
                        </a:tabLst>
                      </a:pP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Используется	для	обозначения	передачи информации по</a:t>
                      </a:r>
                      <a:r>
                        <a:rPr lang="ru-RU" sz="8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телефону</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475273">
                <a:tc>
                  <a:txBody>
                    <a:bodyPr/>
                    <a:lstStyle/>
                    <a:p>
                      <a:pPr marL="0" indent="0" algn="ctr">
                        <a:lnSpc>
                          <a:spcPts val="134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9</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103505" indent="-21590">
                        <a:lnSpc>
                          <a:spcPct val="10700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Дополнительная информация</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5"/>
                        </a:spcBef>
                        <a:spcAft>
                          <a:spcPts val="0"/>
                        </a:spcAft>
                      </a:pPr>
                      <a:r>
                        <a:rPr lang="en-US" sz="7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5405" marR="63500" indent="4445" algn="just">
                        <a:lnSpc>
                          <a:spcPct val="107000"/>
                        </a:lnSpc>
                        <a:spcAft>
                          <a:spcPts val="0"/>
                        </a:spcAft>
                      </a:pP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Используется для обозначения любой текстовой дополнительной информации, имеющей существенное      значение      для      анализа     и</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проведения дальнейших улучшений</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475273">
                <a:tc>
                  <a:txBody>
                    <a:bodyPr/>
                    <a:lstStyle/>
                    <a:p>
                      <a:pPr marL="0" indent="0" algn="ctr">
                        <a:lnSpc>
                          <a:spcPts val="1340"/>
                        </a:lnSpc>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marR="71755">
                        <a:lnSpc>
                          <a:spcPct val="107000"/>
                        </a:lnSpc>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Потери/ несоответствия, проблемы</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5"/>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p>
                      <a:pPr marL="55245" algn="ctr">
                        <a:lnSpc>
                          <a:spcPct val="107000"/>
                        </a:lnSpc>
                        <a:spcAft>
                          <a:spcPts val="0"/>
                        </a:spcAft>
                      </a:pPr>
                      <a:r>
                        <a:rPr lang="en-US" sz="10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5405" marR="64135" indent="4445" algn="just">
                        <a:lnSpc>
                          <a:spcPct val="107000"/>
                        </a:lnSpc>
                        <a:spcAft>
                          <a:spcPts val="0"/>
                        </a:spcAft>
                      </a:pPr>
                      <a:r>
                        <a:rPr lang="ru-RU" sz="800" dirty="0">
                          <a:effectLst/>
                          <a:latin typeface="Times New Roman" panose="02020603050405020304" pitchFamily="18" charset="0"/>
                          <a:ea typeface="Times New Roman" panose="02020603050405020304" pitchFamily="18" charset="0"/>
                          <a:cs typeface="Times New Roman" panose="02020603050405020304" pitchFamily="18" charset="0"/>
                        </a:rPr>
                        <a:t>Используется для обозначения выявленных проблем/нарушений/потерь в потоках и процессах.       </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Цвет       –       красный.    Цифрой обозначается порядковый номер проблемы</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pic>
        <p:nvPicPr>
          <p:cNvPr id="4" name="Рисунок 3"/>
          <p:cNvPicPr>
            <a:picLocks noChangeAspect="1"/>
          </p:cNvPicPr>
          <p:nvPr/>
        </p:nvPicPr>
        <p:blipFill>
          <a:blip r:embed="rId5" cstate="print"/>
          <a:stretch>
            <a:fillRect/>
          </a:stretch>
        </p:blipFill>
        <p:spPr>
          <a:xfrm>
            <a:off x="3169028" y="1708407"/>
            <a:ext cx="788966" cy="205041"/>
          </a:xfrm>
          <a:prstGeom prst="rect">
            <a:avLst/>
          </a:prstGeom>
        </p:spPr>
      </p:pic>
      <p:pic>
        <p:nvPicPr>
          <p:cNvPr id="5" name="Рисунок 4"/>
          <p:cNvPicPr>
            <a:picLocks noChangeAspect="1"/>
          </p:cNvPicPr>
          <p:nvPr/>
        </p:nvPicPr>
        <p:blipFill>
          <a:blip r:embed="rId6" cstate="print"/>
          <a:stretch>
            <a:fillRect/>
          </a:stretch>
        </p:blipFill>
        <p:spPr>
          <a:xfrm>
            <a:off x="3155964" y="1945694"/>
            <a:ext cx="788966" cy="405145"/>
          </a:xfrm>
          <a:prstGeom prst="rect">
            <a:avLst/>
          </a:prstGeom>
        </p:spPr>
      </p:pic>
      <p:grpSp>
        <p:nvGrpSpPr>
          <p:cNvPr id="19" name="Группа 18"/>
          <p:cNvGrpSpPr>
            <a:grpSpLocks/>
          </p:cNvGrpSpPr>
          <p:nvPr/>
        </p:nvGrpSpPr>
        <p:grpSpPr bwMode="auto">
          <a:xfrm>
            <a:off x="3148168" y="2647401"/>
            <a:ext cx="809826" cy="103166"/>
            <a:chOff x="0" y="0"/>
            <a:chExt cx="1426" cy="195"/>
          </a:xfrm>
        </p:grpSpPr>
        <p:sp>
          <p:nvSpPr>
            <p:cNvPr id="20" name="AutoShape 5"/>
            <p:cNvSpPr>
              <a:spLocks/>
            </p:cNvSpPr>
            <p:nvPr/>
          </p:nvSpPr>
          <p:spPr bwMode="auto">
            <a:xfrm>
              <a:off x="0" y="0"/>
              <a:ext cx="1426" cy="195"/>
            </a:xfrm>
            <a:custGeom>
              <a:avLst/>
              <a:gdLst>
                <a:gd name="T0" fmla="*/ 1232 w 1426"/>
                <a:gd name="T1" fmla="*/ 0 h 195"/>
                <a:gd name="T2" fmla="*/ 1232 w 1426"/>
                <a:gd name="T3" fmla="*/ 194 h 195"/>
                <a:gd name="T4" fmla="*/ 1361 w 1426"/>
                <a:gd name="T5" fmla="*/ 130 h 195"/>
                <a:gd name="T6" fmla="*/ 1264 w 1426"/>
                <a:gd name="T7" fmla="*/ 130 h 195"/>
                <a:gd name="T8" fmla="*/ 1264 w 1426"/>
                <a:gd name="T9" fmla="*/ 65 h 195"/>
                <a:gd name="T10" fmla="*/ 1361 w 1426"/>
                <a:gd name="T11" fmla="*/ 65 h 195"/>
                <a:gd name="T12" fmla="*/ 1232 w 1426"/>
                <a:gd name="T13" fmla="*/ 0 h 195"/>
                <a:gd name="T14" fmla="*/ 1232 w 1426"/>
                <a:gd name="T15" fmla="*/ 65 h 195"/>
                <a:gd name="T16" fmla="*/ 0 w 1426"/>
                <a:gd name="T17" fmla="*/ 65 h 195"/>
                <a:gd name="T18" fmla="*/ 0 w 1426"/>
                <a:gd name="T19" fmla="*/ 130 h 195"/>
                <a:gd name="T20" fmla="*/ 1232 w 1426"/>
                <a:gd name="T21" fmla="*/ 130 h 195"/>
                <a:gd name="T22" fmla="*/ 1232 w 1426"/>
                <a:gd name="T23" fmla="*/ 65 h 195"/>
                <a:gd name="T24" fmla="*/ 1361 w 1426"/>
                <a:gd name="T25" fmla="*/ 65 h 195"/>
                <a:gd name="T26" fmla="*/ 1264 w 1426"/>
                <a:gd name="T27" fmla="*/ 65 h 195"/>
                <a:gd name="T28" fmla="*/ 1264 w 1426"/>
                <a:gd name="T29" fmla="*/ 130 h 195"/>
                <a:gd name="T30" fmla="*/ 1361 w 1426"/>
                <a:gd name="T31" fmla="*/ 130 h 195"/>
                <a:gd name="T32" fmla="*/ 1426 w 1426"/>
                <a:gd name="T33" fmla="*/ 97 h 195"/>
                <a:gd name="T34" fmla="*/ 1361 w 1426"/>
                <a:gd name="T35" fmla="*/ 6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6" h="195">
                  <a:moveTo>
                    <a:pt x="1232" y="0"/>
                  </a:moveTo>
                  <a:lnTo>
                    <a:pt x="1232" y="194"/>
                  </a:lnTo>
                  <a:lnTo>
                    <a:pt x="1361" y="130"/>
                  </a:lnTo>
                  <a:lnTo>
                    <a:pt x="1264" y="130"/>
                  </a:lnTo>
                  <a:lnTo>
                    <a:pt x="1264" y="65"/>
                  </a:lnTo>
                  <a:lnTo>
                    <a:pt x="1361" y="65"/>
                  </a:lnTo>
                  <a:lnTo>
                    <a:pt x="1232" y="0"/>
                  </a:lnTo>
                  <a:close/>
                  <a:moveTo>
                    <a:pt x="1232" y="65"/>
                  </a:moveTo>
                  <a:lnTo>
                    <a:pt x="0" y="65"/>
                  </a:lnTo>
                  <a:lnTo>
                    <a:pt x="0" y="130"/>
                  </a:lnTo>
                  <a:lnTo>
                    <a:pt x="1232" y="130"/>
                  </a:lnTo>
                  <a:lnTo>
                    <a:pt x="1232" y="65"/>
                  </a:lnTo>
                  <a:close/>
                  <a:moveTo>
                    <a:pt x="1361" y="65"/>
                  </a:moveTo>
                  <a:lnTo>
                    <a:pt x="1264" y="65"/>
                  </a:lnTo>
                  <a:lnTo>
                    <a:pt x="1264" y="130"/>
                  </a:lnTo>
                  <a:lnTo>
                    <a:pt x="1361" y="130"/>
                  </a:lnTo>
                  <a:lnTo>
                    <a:pt x="1426" y="97"/>
                  </a:lnTo>
                  <a:lnTo>
                    <a:pt x="1361" y="6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ru-RU"/>
            </a:p>
          </p:txBody>
        </p:sp>
      </p:grpSp>
      <p:sp>
        <p:nvSpPr>
          <p:cNvPr id="21" name="Равнобедренный треугольник 20"/>
          <p:cNvSpPr/>
          <p:nvPr/>
        </p:nvSpPr>
        <p:spPr>
          <a:xfrm>
            <a:off x="3296977" y="3025877"/>
            <a:ext cx="442328" cy="357259"/>
          </a:xfrm>
          <a:prstGeom prst="triangle">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3391704" y="3052709"/>
            <a:ext cx="252874" cy="369332"/>
          </a:xfrm>
          <a:prstGeom prst="rect">
            <a:avLst/>
          </a:prstGeom>
          <a:noFill/>
        </p:spPr>
        <p:txBody>
          <a:bodyPr wrap="square" rtlCol="0">
            <a:spAutoFit/>
          </a:bodyPr>
          <a:lstStyle/>
          <a:p>
            <a:r>
              <a:rPr lang="ru-RU" dirty="0"/>
              <a:t>1</a:t>
            </a:r>
          </a:p>
        </p:txBody>
      </p:sp>
      <p:pic>
        <p:nvPicPr>
          <p:cNvPr id="23" name="image15.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135104" y="3581717"/>
            <a:ext cx="809826" cy="33661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image16.jpe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28281" y="4044610"/>
            <a:ext cx="623472" cy="27656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Рисунок 5"/>
          <p:cNvPicPr>
            <a:picLocks noChangeAspect="1"/>
          </p:cNvPicPr>
          <p:nvPr/>
        </p:nvPicPr>
        <p:blipFill>
          <a:blip r:embed="rId9" cstate="print"/>
          <a:stretch>
            <a:fillRect/>
          </a:stretch>
        </p:blipFill>
        <p:spPr>
          <a:xfrm>
            <a:off x="3188242" y="4423738"/>
            <a:ext cx="726826" cy="343500"/>
          </a:xfrm>
          <a:prstGeom prst="rect">
            <a:avLst/>
          </a:prstGeom>
        </p:spPr>
      </p:pic>
      <p:pic>
        <p:nvPicPr>
          <p:cNvPr id="7" name="Рисунок 6"/>
          <p:cNvPicPr>
            <a:picLocks noChangeAspect="1"/>
          </p:cNvPicPr>
          <p:nvPr/>
        </p:nvPicPr>
        <p:blipFill>
          <a:blip r:embed="rId10" cstate="print"/>
          <a:stretch>
            <a:fillRect/>
          </a:stretch>
        </p:blipFill>
        <p:spPr>
          <a:xfrm>
            <a:off x="3259241" y="4916769"/>
            <a:ext cx="622067" cy="334959"/>
          </a:xfrm>
          <a:prstGeom prst="rect">
            <a:avLst/>
          </a:prstGeom>
        </p:spPr>
      </p:pic>
      <p:pic>
        <p:nvPicPr>
          <p:cNvPr id="8" name="Рисунок 7"/>
          <p:cNvPicPr>
            <a:picLocks noChangeAspect="1"/>
          </p:cNvPicPr>
          <p:nvPr/>
        </p:nvPicPr>
        <p:blipFill>
          <a:blip r:embed="rId11" cstate="print"/>
          <a:stretch>
            <a:fillRect/>
          </a:stretch>
        </p:blipFill>
        <p:spPr>
          <a:xfrm>
            <a:off x="3299348" y="5335911"/>
            <a:ext cx="658646" cy="372723"/>
          </a:xfrm>
          <a:prstGeom prst="rect">
            <a:avLst/>
          </a:prstGeom>
        </p:spPr>
      </p:pic>
      <p:pic>
        <p:nvPicPr>
          <p:cNvPr id="9" name="Рисунок 8"/>
          <p:cNvPicPr>
            <a:picLocks noChangeAspect="1"/>
          </p:cNvPicPr>
          <p:nvPr/>
        </p:nvPicPr>
        <p:blipFill>
          <a:blip r:embed="rId12" cstate="print"/>
          <a:stretch>
            <a:fillRect/>
          </a:stretch>
        </p:blipFill>
        <p:spPr>
          <a:xfrm>
            <a:off x="3278046" y="5771440"/>
            <a:ext cx="584455" cy="465583"/>
          </a:xfrm>
          <a:prstGeom prst="rect">
            <a:avLst/>
          </a:prstGeom>
        </p:spPr>
      </p:pic>
      <p:pic>
        <p:nvPicPr>
          <p:cNvPr id="16" name="Рисунок 15"/>
          <p:cNvPicPr>
            <a:picLocks noChangeAspect="1"/>
          </p:cNvPicPr>
          <p:nvPr/>
        </p:nvPicPr>
        <p:blipFill>
          <a:blip r:embed="rId13" cstate="print"/>
          <a:stretch>
            <a:fillRect/>
          </a:stretch>
        </p:blipFill>
        <p:spPr>
          <a:xfrm>
            <a:off x="3429635" y="5841051"/>
            <a:ext cx="208365" cy="258877"/>
          </a:xfrm>
          <a:prstGeom prst="rect">
            <a:avLst/>
          </a:prstGeom>
        </p:spPr>
      </p:pic>
    </p:spTree>
    <p:extLst>
      <p:ext uri="{BB962C8B-B14F-4D97-AF65-F5344CB8AC3E}">
        <p14:creationId xmlns:p14="http://schemas.microsoft.com/office/powerpoint/2010/main" xmlns="" val="3068654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1735421" y="280087"/>
            <a:ext cx="6455022" cy="4389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Ключевые особенности </a:t>
            </a:r>
          </a:p>
          <a:p>
            <a:pPr algn="ctr">
              <a:lnSpc>
                <a:spcPct val="100000"/>
              </a:lnSpc>
            </a:pPr>
            <a:r>
              <a:rPr lang="ru-RU"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целевого состояния </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17" name="Прямоугольник 16"/>
          <p:cNvSpPr/>
          <p:nvPr/>
        </p:nvSpPr>
        <p:spPr>
          <a:xfrm>
            <a:off x="451945" y="1282262"/>
            <a:ext cx="8513379" cy="4832092"/>
          </a:xfrm>
          <a:prstGeom prst="rect">
            <a:avLst/>
          </a:prstGeom>
        </p:spPr>
        <p:txBody>
          <a:bodyPr wrap="square">
            <a:spAutoFit/>
          </a:bodyPr>
          <a:lstStyle/>
          <a:p>
            <a:pPr lvl="0" algn="just"/>
            <a:r>
              <a:rPr lang="ru-RU" sz="1400" spc="-1" dirty="0" smtClean="0">
                <a:uFill>
                  <a:solidFill>
                    <a:srgbClr val="FFFFFF"/>
                  </a:solidFill>
                </a:uFill>
                <a:latin typeface="Times New Roman" panose="02020603050405020304"/>
              </a:rPr>
              <a:t>1</a:t>
            </a:r>
            <a:r>
              <a:rPr lang="ru-RU" sz="1400" spc="-1" dirty="0" smtClean="0">
                <a:uFill>
                  <a:solidFill>
                    <a:srgbClr val="FFFFFF"/>
                  </a:solidFill>
                </a:uFill>
                <a:latin typeface="Times New Roman" panose="02020603050405020304" pitchFamily="18" charset="0"/>
                <a:cs typeface="Times New Roman" panose="02020603050405020304" pitchFamily="18" charset="0"/>
              </a:rPr>
              <a:t>. Достижение критериев 5.1, 5.2 Методических рекомендаций «Новая модель медицинской организации, оказывающей первичную медико-санитарную помощь», утвержденных МЗ РФ  (2-е издание с дополнениями и уточнениями) к</a:t>
            </a:r>
            <a:r>
              <a:rPr lang="ru-RU" sz="14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rPr>
              <a:t> 01.01.2021.</a:t>
            </a:r>
            <a:endParaRPr lang="ru-RU" sz="1400" spc="-1" dirty="0" smtClean="0">
              <a:uFill>
                <a:solidFill>
                  <a:srgbClr val="FFFFFF"/>
                </a:solidFill>
              </a:uFill>
              <a:latin typeface="Times New Roman" panose="02020603050405020304" pitchFamily="18" charset="0"/>
              <a:cs typeface="Times New Roman" panose="02020603050405020304" pitchFamily="18" charset="0"/>
            </a:endParaRP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2. По состоянию на 01.01.2021 по сравнению с предыдущим годом снижение на 50% количества и суммы штрафных санкций по результатам медико-экономической экспертизы на 100 случаев оказания медицинской помощи.</a:t>
            </a:r>
          </a:p>
          <a:p>
            <a:pPr algn="just"/>
            <a:r>
              <a:rPr lang="ru-RU" sz="1400" spc="-1" dirty="0" smtClean="0">
                <a:uFill>
                  <a:solidFill>
                    <a:srgbClr val="FFFFFF"/>
                  </a:solidFill>
                </a:uFill>
                <a:latin typeface="Times New Roman" panose="02020603050405020304" pitchFamily="18" charset="0"/>
                <a:cs typeface="Times New Roman" panose="02020603050405020304" pitchFamily="18" charset="0"/>
              </a:rPr>
              <a:t>3. Систематизировано хранение первичной медицинской документации в медицинской организации. Утвержден алгоритм маршрутизации первичной медицинской документации.</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4. Организована разъяснительная работа и наглядная информация для пациентов по вопросу сохранности первичной медицинской документации в медицинской организации.</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5.  В Барс МИС работают 100% врачей с соблюдением требований к качеству ведения первичной медицинской документации и соответствия данных медицинской документации  реестрам счетов и врачи диагностических служб.</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6. Выполнение приказа МЗ РФ от 20.12.2012 №  1177н «Об утверждении порядка дачи информированного согласия на медицинское вмешательство и добровольного отказа от медицинского вмешательства в отношении определенных видов медицинских вмешательств, форм информированного добровольного согласия на медицинское вмешательство и форм отказа от медицинского вмешательства»: наличие заполненных форм информированного добровольного согласия/отказа на медицинское вмешательство в первичной медицинской документации, с охватом 100%.</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7. Перед представлением форм 112/у на медико-экономическую экспертизу осуществляется нулевой и первый уровни контроля качества медицинской помощи и ведения медицинской документации с заполнением листа самоконтроля и контроля.</a:t>
            </a:r>
          </a:p>
        </p:txBody>
      </p:sp>
    </p:spTree>
    <p:extLst>
      <p:ext uri="{BB962C8B-B14F-4D97-AF65-F5344CB8AC3E}">
        <p14:creationId xmlns:p14="http://schemas.microsoft.com/office/powerpoint/2010/main" xmlns="" val="2374448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1735421" y="280087"/>
            <a:ext cx="6455022" cy="4389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Ключевые особенности </a:t>
            </a:r>
          </a:p>
          <a:p>
            <a:pPr algn="ctr">
              <a:lnSpc>
                <a:spcPct val="100000"/>
              </a:lnSpc>
            </a:pPr>
            <a:r>
              <a:rPr lang="ru-RU"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целевого состояния </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17" name="Прямоугольник 16"/>
          <p:cNvSpPr/>
          <p:nvPr/>
        </p:nvSpPr>
        <p:spPr>
          <a:xfrm>
            <a:off x="357351" y="1851200"/>
            <a:ext cx="8471338" cy="2677656"/>
          </a:xfrm>
          <a:prstGeom prst="rect">
            <a:avLst/>
          </a:prstGeom>
        </p:spPr>
        <p:txBody>
          <a:bodyPr wrap="square">
            <a:spAutoFit/>
          </a:bodyPr>
          <a:lstStyle/>
          <a:p>
            <a:pPr algn="just"/>
            <a:r>
              <a:rPr lang="ru-RU" sz="1400" spc="-1" dirty="0" smtClean="0">
                <a:uFill>
                  <a:solidFill>
                    <a:srgbClr val="FFFFFF"/>
                  </a:solidFill>
                </a:uFill>
              </a:rPr>
              <a:t>8</a:t>
            </a:r>
            <a:r>
              <a:rPr lang="ru-RU" sz="1400" spc="-1" dirty="0" smtClean="0">
                <a:uFill>
                  <a:solidFill>
                    <a:srgbClr val="FFFFFF"/>
                  </a:solidFill>
                </a:uFill>
                <a:latin typeface="Times New Roman" panose="02020603050405020304" pitchFamily="18" charset="0"/>
                <a:cs typeface="Times New Roman" panose="02020603050405020304" pitchFamily="18" charset="0"/>
              </a:rPr>
              <a:t>. Формы 112/у контролирует эксперт, с обязательной отметкой в запросе врача после проверки. </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9. Эксперт сверяет данные первичной медицинской документации с данными реестров законченных случаев лечения и данными Барс МИС. </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10. По результатам медико-экономической экспертизы эксперт  проводит мониторинг по утвержденной форме.</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11. Результаты анализа обоснованных дефектов передаются в комиссию по начислению выплат стимулирующего характера.</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12. При наличии необоснованных дефектов готовится акт и претензия по разногласиям.</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13. Приобретён биохимический анализатор, УЗИ аппарат, установлены АРМ в диагностические кабинету.</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14. Врачи диагностических служб прошли обучение и внедрены дополнительные диагностические методики. ( УЗИ сердца и сосудов, </a:t>
            </a:r>
            <a:r>
              <a:rPr lang="ru-RU" sz="1400" spc="-1" dirty="0" err="1" smtClean="0">
                <a:uFill>
                  <a:solidFill>
                    <a:srgbClr val="FFFFFF"/>
                  </a:solidFill>
                </a:uFill>
                <a:latin typeface="Times New Roman" panose="02020603050405020304" pitchFamily="18" charset="0"/>
                <a:cs typeface="Times New Roman" panose="02020603050405020304" pitchFamily="18" charset="0"/>
              </a:rPr>
              <a:t>колоноскопия</a:t>
            </a:r>
            <a:r>
              <a:rPr lang="ru-RU" sz="1400" spc="-1" dirty="0" smtClean="0">
                <a:uFill>
                  <a:solidFill>
                    <a:srgbClr val="FFFFFF"/>
                  </a:solidFill>
                </a:uFill>
                <a:latin typeface="Times New Roman" panose="02020603050405020304" pitchFamily="18" charset="0"/>
                <a:cs typeface="Times New Roman" panose="02020603050405020304" pitchFamily="18" charset="0"/>
              </a:rPr>
              <a:t>,  </a:t>
            </a:r>
            <a:r>
              <a:rPr lang="ru-RU" sz="1400" spc="-1" dirty="0" err="1" smtClean="0">
                <a:uFill>
                  <a:solidFill>
                    <a:srgbClr val="FFFFFF"/>
                  </a:solidFill>
                </a:uFill>
                <a:latin typeface="Times New Roman" panose="02020603050405020304" pitchFamily="18" charset="0"/>
                <a:cs typeface="Times New Roman" panose="02020603050405020304" pitchFamily="18" charset="0"/>
              </a:rPr>
              <a:t>холтеровское</a:t>
            </a:r>
            <a:r>
              <a:rPr lang="ru-RU" sz="1400" spc="-1" dirty="0" smtClean="0">
                <a:uFill>
                  <a:solidFill>
                    <a:srgbClr val="FFFFFF"/>
                  </a:solidFill>
                </a:uFill>
                <a:latin typeface="Times New Roman" panose="02020603050405020304" pitchFamily="18" charset="0"/>
                <a:cs typeface="Times New Roman" panose="02020603050405020304" pitchFamily="18" charset="0"/>
              </a:rPr>
              <a:t>  </a:t>
            </a:r>
            <a:r>
              <a:rPr lang="ru-RU" sz="1400" spc="-1" dirty="0" err="1" smtClean="0">
                <a:uFill>
                  <a:solidFill>
                    <a:srgbClr val="FFFFFF"/>
                  </a:solidFill>
                </a:uFill>
                <a:latin typeface="Times New Roman" panose="02020603050405020304" pitchFamily="18" charset="0"/>
                <a:cs typeface="Times New Roman" panose="02020603050405020304" pitchFamily="18" charset="0"/>
              </a:rPr>
              <a:t>мониторирование</a:t>
            </a:r>
            <a:r>
              <a:rPr lang="ru-RU" sz="1400" spc="-1" dirty="0" smtClean="0">
                <a:uFill>
                  <a:solidFill>
                    <a:srgbClr val="FFFFFF"/>
                  </a:solidFill>
                </a:uFill>
                <a:latin typeface="Times New Roman" panose="02020603050405020304" pitchFamily="18" charset="0"/>
                <a:cs typeface="Times New Roman" panose="02020603050405020304" pitchFamily="18" charset="0"/>
              </a:rPr>
              <a:t>).</a:t>
            </a:r>
          </a:p>
          <a:p>
            <a:pPr lvl="0" algn="just"/>
            <a:r>
              <a:rPr lang="ru-RU" sz="1400" spc="-1" dirty="0" smtClean="0">
                <a:uFill>
                  <a:solidFill>
                    <a:srgbClr val="FFFFFF"/>
                  </a:solidFill>
                </a:uFill>
                <a:latin typeface="Times New Roman" panose="02020603050405020304" pitchFamily="18" charset="0"/>
                <a:cs typeface="Times New Roman" panose="02020603050405020304" pitchFamily="18" charset="0"/>
              </a:rPr>
              <a:t>15. Закуплены реактивы для биохимической лаборатории для определения липопротеидов.</a:t>
            </a:r>
            <a:endParaRPr lang="ru-RU" sz="1400" spc="-1" dirty="0">
              <a:uFill>
                <a:solidFill>
                  <a:srgbClr val="FFFFFF"/>
                </a:solidFill>
              </a:u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74448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5296930" y="280087"/>
            <a:ext cx="2893512" cy="4448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План мероприятий</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6" name="Таблица 15"/>
          <p:cNvGraphicFramePr>
            <a:graphicFrameLocks noGrp="1"/>
          </p:cNvGraphicFramePr>
          <p:nvPr>
            <p:extLst>
              <p:ext uri="{D42A27DB-BD31-4B8C-83A1-F6EECF244321}">
                <p14:modId xmlns:p14="http://schemas.microsoft.com/office/powerpoint/2010/main" xmlns="" val="482120727"/>
              </p:ext>
            </p:extLst>
          </p:nvPr>
        </p:nvGraphicFramePr>
        <p:xfrm>
          <a:off x="740633" y="1360006"/>
          <a:ext cx="7449808" cy="5105400"/>
        </p:xfrm>
        <a:graphic>
          <a:graphicData uri="http://schemas.openxmlformats.org/drawingml/2006/table">
            <a:tbl>
              <a:tblPr firstRow="1" bandRow="1">
                <a:tableStyleId>{93296810-A885-4BE3-A3E7-6D5BEEA58F35}</a:tableStyleId>
              </a:tblPr>
              <a:tblGrid>
                <a:gridCol w="347705">
                  <a:extLst>
                    <a:ext uri="{9D8B030D-6E8A-4147-A177-3AD203B41FA5}">
                      <a16:colId xmlns:a16="http://schemas.microsoft.com/office/drawing/2014/main" xmlns="" val="20000"/>
                    </a:ext>
                  </a:extLst>
                </a:gridCol>
                <a:gridCol w="1978321">
                  <a:extLst>
                    <a:ext uri="{9D8B030D-6E8A-4147-A177-3AD203B41FA5}">
                      <a16:colId xmlns:a16="http://schemas.microsoft.com/office/drawing/2014/main" xmlns="" val="20001"/>
                    </a:ext>
                  </a:extLst>
                </a:gridCol>
                <a:gridCol w="709507">
                  <a:extLst>
                    <a:ext uri="{9D8B030D-6E8A-4147-A177-3AD203B41FA5}">
                      <a16:colId xmlns:a16="http://schemas.microsoft.com/office/drawing/2014/main" xmlns="" val="20002"/>
                    </a:ext>
                  </a:extLst>
                </a:gridCol>
                <a:gridCol w="679528">
                  <a:extLst>
                    <a:ext uri="{9D8B030D-6E8A-4147-A177-3AD203B41FA5}">
                      <a16:colId xmlns:a16="http://schemas.microsoft.com/office/drawing/2014/main" xmlns="" val="20003"/>
                    </a:ext>
                  </a:extLst>
                </a:gridCol>
                <a:gridCol w="419709">
                  <a:extLst>
                    <a:ext uri="{9D8B030D-6E8A-4147-A177-3AD203B41FA5}">
                      <a16:colId xmlns:a16="http://schemas.microsoft.com/office/drawing/2014/main" xmlns="" val="20004"/>
                    </a:ext>
                  </a:extLst>
                </a:gridCol>
                <a:gridCol w="859403">
                  <a:extLst>
                    <a:ext uri="{9D8B030D-6E8A-4147-A177-3AD203B41FA5}">
                      <a16:colId xmlns:a16="http://schemas.microsoft.com/office/drawing/2014/main" xmlns="" val="20005"/>
                    </a:ext>
                  </a:extLst>
                </a:gridCol>
                <a:gridCol w="859403">
                  <a:extLst>
                    <a:ext uri="{9D8B030D-6E8A-4147-A177-3AD203B41FA5}">
                      <a16:colId xmlns:a16="http://schemas.microsoft.com/office/drawing/2014/main" xmlns="" val="20006"/>
                    </a:ext>
                  </a:extLst>
                </a:gridCol>
                <a:gridCol w="489661">
                  <a:extLst>
                    <a:ext uri="{9D8B030D-6E8A-4147-A177-3AD203B41FA5}">
                      <a16:colId xmlns:a16="http://schemas.microsoft.com/office/drawing/2014/main" xmlns="" val="20007"/>
                    </a:ext>
                  </a:extLst>
                </a:gridCol>
                <a:gridCol w="1106571">
                  <a:extLst>
                    <a:ext uri="{9D8B030D-6E8A-4147-A177-3AD203B41FA5}">
                      <a16:colId xmlns:a16="http://schemas.microsoft.com/office/drawing/2014/main" xmlns="" val="20008"/>
                    </a:ext>
                  </a:extLst>
                </a:gridCol>
              </a:tblGrid>
              <a:tr h="386908">
                <a:tc>
                  <a:txBody>
                    <a:bodyPr/>
                    <a:lstStyle/>
                    <a:p>
                      <a:pPr algn="ctr"/>
                      <a:r>
                        <a:rPr lang="ru-RU" sz="800" dirty="0"/>
                        <a:t>№</a:t>
                      </a:r>
                    </a:p>
                  </a:txBody>
                  <a:tcPr/>
                </a:tc>
                <a:tc>
                  <a:txBody>
                    <a:bodyPr/>
                    <a:lstStyle/>
                    <a:p>
                      <a:pPr algn="ctr"/>
                      <a:r>
                        <a:rPr lang="ru-RU" sz="800" dirty="0"/>
                        <a:t>мероприятие</a:t>
                      </a:r>
                    </a:p>
                  </a:txBody>
                  <a:tcPr/>
                </a:tc>
                <a:tc>
                  <a:txBody>
                    <a:bodyPr/>
                    <a:lstStyle/>
                    <a:p>
                      <a:pPr algn="ctr"/>
                      <a:r>
                        <a:rPr lang="ru-RU" sz="800" dirty="0"/>
                        <a:t>Дата</a:t>
                      </a:r>
                      <a:r>
                        <a:rPr lang="ru-RU" sz="800" baseline="0" dirty="0"/>
                        <a:t> начала реализации</a:t>
                      </a:r>
                      <a:endParaRPr lang="ru-RU" sz="800" dirty="0"/>
                    </a:p>
                  </a:txBody>
                  <a:tcPr/>
                </a:tc>
                <a:tc>
                  <a:txBody>
                    <a:bodyPr/>
                    <a:lstStyle/>
                    <a:p>
                      <a:pPr algn="ctr"/>
                      <a:r>
                        <a:rPr lang="ru-RU" sz="800" dirty="0"/>
                        <a:t>Дата</a:t>
                      </a:r>
                      <a:r>
                        <a:rPr lang="ru-RU" sz="800" baseline="0" dirty="0"/>
                        <a:t> окончания реализации</a:t>
                      </a:r>
                      <a:endParaRPr lang="ru-RU" sz="800" dirty="0"/>
                    </a:p>
                  </a:txBody>
                  <a:tcPr/>
                </a:tc>
                <a:tc>
                  <a:txBody>
                    <a:bodyPr/>
                    <a:lstStyle/>
                    <a:p>
                      <a:pPr algn="ctr"/>
                      <a:r>
                        <a:rPr lang="ru-RU" sz="800" dirty="0"/>
                        <a:t>Статус</a:t>
                      </a:r>
                    </a:p>
                  </a:txBody>
                  <a:tcPr/>
                </a:tc>
                <a:tc>
                  <a:txBody>
                    <a:bodyPr/>
                    <a:lstStyle/>
                    <a:p>
                      <a:pPr algn="ctr"/>
                      <a:r>
                        <a:rPr lang="ru-RU" sz="800" dirty="0"/>
                        <a:t>ФИО ответственного</a:t>
                      </a:r>
                    </a:p>
                  </a:txBody>
                  <a:tcPr/>
                </a:tc>
                <a:tc>
                  <a:txBody>
                    <a:bodyPr/>
                    <a:lstStyle/>
                    <a:p>
                      <a:pPr algn="ctr"/>
                      <a:r>
                        <a:rPr lang="ru-RU" sz="800" dirty="0"/>
                        <a:t>ФИО</a:t>
                      </a:r>
                      <a:r>
                        <a:rPr lang="ru-RU" sz="800" baseline="0" dirty="0"/>
                        <a:t> исполнителя</a:t>
                      </a:r>
                      <a:endParaRPr lang="ru-RU" sz="800" dirty="0"/>
                    </a:p>
                  </a:txBody>
                  <a:tcPr/>
                </a:tc>
                <a:tc>
                  <a:txBody>
                    <a:bodyPr/>
                    <a:lstStyle/>
                    <a:p>
                      <a:pPr algn="ctr"/>
                      <a:r>
                        <a:rPr lang="ru-RU" sz="800" dirty="0"/>
                        <a:t>Затраты</a:t>
                      </a:r>
                      <a:r>
                        <a:rPr lang="ru-RU" sz="800" baseline="0" dirty="0"/>
                        <a:t>, руб.</a:t>
                      </a:r>
                      <a:endParaRPr lang="ru-RU" sz="800" dirty="0"/>
                    </a:p>
                  </a:txBody>
                  <a:tcPr/>
                </a:tc>
                <a:tc>
                  <a:txBody>
                    <a:bodyPr/>
                    <a:lstStyle/>
                    <a:p>
                      <a:pPr algn="ctr"/>
                      <a:r>
                        <a:rPr lang="ru-RU" sz="800" dirty="0"/>
                        <a:t>Полученный эффект  мероприятия/ комментарий</a:t>
                      </a:r>
                    </a:p>
                  </a:txBody>
                  <a:tcPr/>
                </a:tc>
                <a:extLst>
                  <a:ext uri="{0D108BD9-81ED-4DB2-BD59-A6C34878D82A}">
                    <a16:rowId xmlns:a16="http://schemas.microsoft.com/office/drawing/2014/main" xmlns="" val="10000"/>
                  </a:ext>
                </a:extLst>
              </a:tr>
              <a:tr h="456179">
                <a:tc>
                  <a:txBody>
                    <a:bodyPr/>
                    <a:lstStyle/>
                    <a:p>
                      <a:pPr algn="ctr"/>
                      <a:r>
                        <a:rPr lang="ru-RU" sz="1200" dirty="0"/>
                        <a:t>1</a:t>
                      </a:r>
                      <a:endParaRPr lang="ru-RU" sz="1200" dirty="0">
                        <a:latin typeface="Times New Roman" panose="02020603050405020304" pitchFamily="18" charset="0"/>
                        <a:cs typeface="Times New Roman" panose="02020603050405020304" pitchFamily="18" charset="0"/>
                      </a:endParaRPr>
                    </a:p>
                  </a:txBody>
                  <a:tcPr anchor="ctr"/>
                </a:tc>
                <a:tc>
                  <a:txBody>
                    <a:bodyPr/>
                    <a:lstStyle/>
                    <a:p>
                      <a:pPr algn="l"/>
                      <a:r>
                        <a:rPr lang="ru-RU" sz="1100" dirty="0" smtClean="0">
                          <a:latin typeface="Times New Roman" panose="02020603050405020304" pitchFamily="18" charset="0"/>
                          <a:cs typeface="Times New Roman" panose="02020603050405020304" pitchFamily="18" charset="0"/>
                        </a:rPr>
                        <a:t>Приобретение биохимического анализатора, УЗИ аппарата</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01.06.</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01.08.</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Новиков В.В.</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Гл. мед. сестра Бредихина А.А.</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200" dirty="0" smtClean="0">
                          <a:latin typeface="Times New Roman" panose="02020603050405020304" pitchFamily="18" charset="0"/>
                          <a:cs typeface="Times New Roman" panose="02020603050405020304" pitchFamily="18" charset="0"/>
                        </a:rPr>
                        <a:t>3,7 млн. руб.</a:t>
                      </a:r>
                      <a:endParaRPr lang="ru-RU" sz="1200" dirty="0">
                        <a:latin typeface="Times New Roman" panose="02020603050405020304" pitchFamily="18" charset="0"/>
                        <a:cs typeface="Times New Roman" panose="02020603050405020304" pitchFamily="18" charset="0"/>
                      </a:endParaRPr>
                    </a:p>
                  </a:txBody>
                  <a:tcPr/>
                </a:tc>
                <a:tc>
                  <a:txBody>
                    <a:bodyPr/>
                    <a:lstStyle/>
                    <a:p>
                      <a:pPr algn="l"/>
                      <a:r>
                        <a:rPr lang="ru-RU" sz="1000" dirty="0" err="1" smtClean="0">
                          <a:latin typeface="Times New Roman" panose="02020603050405020304" pitchFamily="18" charset="0"/>
                          <a:cs typeface="Times New Roman" panose="02020603050405020304" pitchFamily="18" charset="0"/>
                        </a:rPr>
                        <a:t>Биохимичес</a:t>
                      </a:r>
                      <a:endParaRPr lang="ru-RU" sz="1000" dirty="0" smtClean="0">
                        <a:latin typeface="Times New Roman" panose="02020603050405020304" pitchFamily="18" charset="0"/>
                        <a:cs typeface="Times New Roman" panose="02020603050405020304" pitchFamily="18" charset="0"/>
                      </a:endParaRPr>
                    </a:p>
                    <a:p>
                      <a:pPr algn="l"/>
                      <a:r>
                        <a:rPr lang="ru-RU" sz="1000" dirty="0" smtClean="0">
                          <a:latin typeface="Times New Roman" panose="02020603050405020304" pitchFamily="18" charset="0"/>
                          <a:cs typeface="Times New Roman" panose="02020603050405020304" pitchFamily="18" charset="0"/>
                        </a:rPr>
                        <a:t>кий анализ крови, УЗ сосудов</a:t>
                      </a:r>
                      <a:r>
                        <a:rPr lang="ru-RU" sz="1000" baseline="0" dirty="0" smtClean="0">
                          <a:latin typeface="Times New Roman" panose="02020603050405020304" pitchFamily="18" charset="0"/>
                          <a:cs typeface="Times New Roman" panose="02020603050405020304" pitchFamily="18" charset="0"/>
                        </a:rPr>
                        <a:t> и сердца</a:t>
                      </a: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456179">
                <a:tc>
                  <a:txBody>
                    <a:bodyPr/>
                    <a:lstStyle/>
                    <a:p>
                      <a:pPr algn="ctr"/>
                      <a:r>
                        <a:rPr lang="ru-RU" sz="1200" dirty="0"/>
                        <a:t>2</a:t>
                      </a:r>
                      <a:endParaRPr lang="ru-RU" sz="1200" dirty="0">
                        <a:latin typeface="Times New Roman" panose="02020603050405020304" pitchFamily="18" charset="0"/>
                        <a:cs typeface="Times New Roman" panose="02020603050405020304" pitchFamily="18"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100" dirty="0" smtClean="0">
                          <a:latin typeface="Times New Roman" panose="02020603050405020304" pitchFamily="18" charset="0"/>
                          <a:cs typeface="Times New Roman" panose="02020603050405020304" pitchFamily="18" charset="0"/>
                        </a:rPr>
                        <a:t>Организация</a:t>
                      </a:r>
                      <a:r>
                        <a:rPr lang="ru-RU" sz="1100" baseline="0" dirty="0" smtClean="0">
                          <a:latin typeface="Times New Roman" panose="02020603050405020304" pitchFamily="18" charset="0"/>
                          <a:cs typeface="Times New Roman" panose="02020603050405020304" pitchFamily="18" charset="0"/>
                        </a:rPr>
                        <a:t> разъяснительной работы и наглядной информации для пациентов и законных представителей по вопросу сохранности первичной медицинской документации в медицинской организации</a:t>
                      </a:r>
                      <a:endParaRPr lang="ru-RU" sz="1100" dirty="0" smtClean="0">
                        <a:latin typeface="Times New Roman" panose="02020603050405020304" pitchFamily="18" charset="0"/>
                        <a:cs typeface="Times New Roman" panose="02020603050405020304" pitchFamily="18" charset="0"/>
                      </a:endParaRPr>
                    </a:p>
                    <a:p>
                      <a:pPr algn="l"/>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01.06.</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30.06.</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Зам. гл. врача Губанова Т.А.</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Алексеева Е.В.</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200" dirty="0" smtClean="0">
                          <a:latin typeface="Times New Roman" panose="02020603050405020304" pitchFamily="18" charset="0"/>
                          <a:cs typeface="Times New Roman" panose="02020603050405020304" pitchFamily="18" charset="0"/>
                        </a:rPr>
                        <a:t> </a:t>
                      </a:r>
                      <a:r>
                        <a:rPr lang="ru-RU" sz="1200" baseline="0" dirty="0" smtClean="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latin typeface="Times New Roman" panose="02020603050405020304" pitchFamily="18" charset="0"/>
                          <a:cs typeface="Times New Roman" panose="02020603050405020304" pitchFamily="18" charset="0"/>
                        </a:rPr>
                        <a:t>Снижение дефектов</a:t>
                      </a:r>
                    </a:p>
                    <a:p>
                      <a:pPr algn="l"/>
                      <a:endParaRPr lang="ru-RU"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15883">
                <a:tc>
                  <a:txBody>
                    <a:bodyPr/>
                    <a:lstStyle/>
                    <a:p>
                      <a:pPr algn="ctr"/>
                      <a:r>
                        <a:rPr lang="ru-RU" sz="1200" dirty="0"/>
                        <a:t>3</a:t>
                      </a:r>
                      <a:endParaRPr lang="ru-RU" sz="1200" dirty="0">
                        <a:latin typeface="Times New Roman" panose="02020603050405020304" pitchFamily="18" charset="0"/>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latin typeface="Times New Roman" panose="02020603050405020304" pitchFamily="18" charset="0"/>
                          <a:cs typeface="Times New Roman" panose="02020603050405020304" pitchFamily="18" charset="0"/>
                        </a:rPr>
                        <a:t>Проведение совещания с врачами по вопросам:</a:t>
                      </a:r>
                      <a:r>
                        <a:rPr lang="ru-RU" sz="1100" baseline="0" dirty="0" smtClean="0">
                          <a:latin typeface="Times New Roman" panose="02020603050405020304" pitchFamily="18" charset="0"/>
                          <a:cs typeface="Times New Roman" panose="02020603050405020304" pitchFamily="18" charset="0"/>
                        </a:rPr>
                        <a:t> соблюдения требований законодательства к качеству  ведения документации</a:t>
                      </a:r>
                      <a:endParaRPr lang="ru-RU" sz="1100" spc="-1" dirty="0" smtClean="0">
                        <a:uFill>
                          <a:solidFill>
                            <a:srgbClr val="FFFFFF"/>
                          </a:solidFill>
                        </a:uFill>
                        <a:latin typeface="Times New Roman" panose="02020603050405020304" pitchFamily="18" charset="0"/>
                        <a:cs typeface="Times New Roman" panose="02020603050405020304" pitchFamily="18" charset="0"/>
                      </a:endParaRPr>
                    </a:p>
                    <a:p>
                      <a:pPr algn="l"/>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03.06.</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Зам. гл. врача Губанова Т.А.</a:t>
                      </a:r>
                    </a:p>
                    <a:p>
                      <a:pPr algn="l"/>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Зам. гл. врача Губанова Т.А.</a:t>
                      </a:r>
                    </a:p>
                    <a:p>
                      <a:pPr algn="l"/>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200" dirty="0" smtClean="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latin typeface="Times New Roman" panose="02020603050405020304" pitchFamily="18" charset="0"/>
                          <a:cs typeface="Times New Roman" panose="02020603050405020304" pitchFamily="18" charset="0"/>
                        </a:rPr>
                        <a:t>Снижение дефектов</a:t>
                      </a:r>
                    </a:p>
                    <a:p>
                      <a:pPr algn="l"/>
                      <a:endParaRPr lang="ru-RU"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456179">
                <a:tc>
                  <a:txBody>
                    <a:bodyPr/>
                    <a:lstStyle/>
                    <a:p>
                      <a:pPr algn="ctr"/>
                      <a:r>
                        <a:rPr lang="ru-RU" sz="1200" dirty="0"/>
                        <a:t>4</a:t>
                      </a:r>
                      <a:endParaRPr lang="ru-RU" sz="1200" dirty="0">
                        <a:latin typeface="Times New Roman" panose="02020603050405020304" pitchFamily="18" charset="0"/>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latin typeface="Times New Roman" panose="02020603050405020304" pitchFamily="18" charset="0"/>
                          <a:cs typeface="Times New Roman" panose="02020603050405020304" pitchFamily="18" charset="0"/>
                        </a:rPr>
                        <a:t>Организация</a:t>
                      </a:r>
                      <a:r>
                        <a:rPr lang="ru-RU" sz="1100" baseline="0" dirty="0" smtClean="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 обучения врачей работе в Барс МИС, в том числе по закрытию талонов законченного случая</a:t>
                      </a:r>
                    </a:p>
                    <a:p>
                      <a:pPr algn="l"/>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01.06.</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30.07.</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Зам. гл. врача Губанова Т.А.</a:t>
                      </a:r>
                    </a:p>
                    <a:p>
                      <a:pPr algn="l"/>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err="1" smtClean="0">
                          <a:latin typeface="Times New Roman" panose="02020603050405020304" pitchFamily="18" charset="0"/>
                          <a:cs typeface="Times New Roman" panose="02020603050405020304" pitchFamily="18" charset="0"/>
                        </a:rPr>
                        <a:t>Програмист</a:t>
                      </a:r>
                      <a:r>
                        <a:rPr lang="ru-RU" sz="1000" dirty="0" smtClean="0">
                          <a:latin typeface="Times New Roman" panose="02020603050405020304" pitchFamily="18" charset="0"/>
                          <a:cs typeface="Times New Roman" panose="02020603050405020304" pitchFamily="18" charset="0"/>
                        </a:rPr>
                        <a:t> Ионов С.В.</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200" dirty="0" smtClean="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latin typeface="Times New Roman" panose="02020603050405020304" pitchFamily="18" charset="0"/>
                          <a:cs typeface="Times New Roman" panose="02020603050405020304" pitchFamily="18" charset="0"/>
                        </a:rPr>
                        <a:t>Снижение дефектов</a:t>
                      </a:r>
                    </a:p>
                    <a:p>
                      <a:pPr algn="l"/>
                      <a:endParaRPr lang="ru-RU"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1028721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5296930" y="280087"/>
            <a:ext cx="2893512" cy="4448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План мероприятий</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6" name="Таблица 15"/>
          <p:cNvGraphicFramePr>
            <a:graphicFrameLocks noGrp="1"/>
          </p:cNvGraphicFramePr>
          <p:nvPr>
            <p:extLst>
              <p:ext uri="{D42A27DB-BD31-4B8C-83A1-F6EECF244321}">
                <p14:modId xmlns:p14="http://schemas.microsoft.com/office/powerpoint/2010/main" xmlns="" val="482120727"/>
              </p:ext>
            </p:extLst>
          </p:nvPr>
        </p:nvGraphicFramePr>
        <p:xfrm>
          <a:off x="740633" y="1360006"/>
          <a:ext cx="7449808" cy="4379693"/>
        </p:xfrm>
        <a:graphic>
          <a:graphicData uri="http://schemas.openxmlformats.org/drawingml/2006/table">
            <a:tbl>
              <a:tblPr firstRow="1" bandRow="1">
                <a:tableStyleId>{93296810-A885-4BE3-A3E7-6D5BEEA58F35}</a:tableStyleId>
              </a:tblPr>
              <a:tblGrid>
                <a:gridCol w="347705">
                  <a:extLst>
                    <a:ext uri="{9D8B030D-6E8A-4147-A177-3AD203B41FA5}">
                      <a16:colId xmlns:a16="http://schemas.microsoft.com/office/drawing/2014/main" xmlns="" val="20000"/>
                    </a:ext>
                  </a:extLst>
                </a:gridCol>
                <a:gridCol w="1978321">
                  <a:extLst>
                    <a:ext uri="{9D8B030D-6E8A-4147-A177-3AD203B41FA5}">
                      <a16:colId xmlns:a16="http://schemas.microsoft.com/office/drawing/2014/main" xmlns="" val="20001"/>
                    </a:ext>
                  </a:extLst>
                </a:gridCol>
                <a:gridCol w="709507">
                  <a:extLst>
                    <a:ext uri="{9D8B030D-6E8A-4147-A177-3AD203B41FA5}">
                      <a16:colId xmlns:a16="http://schemas.microsoft.com/office/drawing/2014/main" xmlns="" val="20002"/>
                    </a:ext>
                  </a:extLst>
                </a:gridCol>
                <a:gridCol w="679528">
                  <a:extLst>
                    <a:ext uri="{9D8B030D-6E8A-4147-A177-3AD203B41FA5}">
                      <a16:colId xmlns:a16="http://schemas.microsoft.com/office/drawing/2014/main" xmlns="" val="20003"/>
                    </a:ext>
                  </a:extLst>
                </a:gridCol>
                <a:gridCol w="419709">
                  <a:extLst>
                    <a:ext uri="{9D8B030D-6E8A-4147-A177-3AD203B41FA5}">
                      <a16:colId xmlns:a16="http://schemas.microsoft.com/office/drawing/2014/main" xmlns="" val="20004"/>
                    </a:ext>
                  </a:extLst>
                </a:gridCol>
                <a:gridCol w="859403">
                  <a:extLst>
                    <a:ext uri="{9D8B030D-6E8A-4147-A177-3AD203B41FA5}">
                      <a16:colId xmlns:a16="http://schemas.microsoft.com/office/drawing/2014/main" xmlns="" val="20005"/>
                    </a:ext>
                  </a:extLst>
                </a:gridCol>
                <a:gridCol w="859403">
                  <a:extLst>
                    <a:ext uri="{9D8B030D-6E8A-4147-A177-3AD203B41FA5}">
                      <a16:colId xmlns:a16="http://schemas.microsoft.com/office/drawing/2014/main" xmlns="" val="20006"/>
                    </a:ext>
                  </a:extLst>
                </a:gridCol>
                <a:gridCol w="489661">
                  <a:extLst>
                    <a:ext uri="{9D8B030D-6E8A-4147-A177-3AD203B41FA5}">
                      <a16:colId xmlns:a16="http://schemas.microsoft.com/office/drawing/2014/main" xmlns="" val="20007"/>
                    </a:ext>
                  </a:extLst>
                </a:gridCol>
                <a:gridCol w="1106571">
                  <a:extLst>
                    <a:ext uri="{9D8B030D-6E8A-4147-A177-3AD203B41FA5}">
                      <a16:colId xmlns:a16="http://schemas.microsoft.com/office/drawing/2014/main" xmlns="" val="20008"/>
                    </a:ext>
                  </a:extLst>
                </a:gridCol>
              </a:tblGrid>
              <a:tr h="386908">
                <a:tc>
                  <a:txBody>
                    <a:bodyPr/>
                    <a:lstStyle/>
                    <a:p>
                      <a:pPr algn="ctr"/>
                      <a:r>
                        <a:rPr lang="ru-RU" sz="800" dirty="0"/>
                        <a:t>№</a:t>
                      </a:r>
                    </a:p>
                  </a:txBody>
                  <a:tcPr/>
                </a:tc>
                <a:tc>
                  <a:txBody>
                    <a:bodyPr/>
                    <a:lstStyle/>
                    <a:p>
                      <a:pPr algn="ctr"/>
                      <a:r>
                        <a:rPr lang="ru-RU" sz="800" dirty="0"/>
                        <a:t>мероприятие</a:t>
                      </a:r>
                    </a:p>
                  </a:txBody>
                  <a:tcPr/>
                </a:tc>
                <a:tc>
                  <a:txBody>
                    <a:bodyPr/>
                    <a:lstStyle/>
                    <a:p>
                      <a:pPr algn="ctr"/>
                      <a:r>
                        <a:rPr lang="ru-RU" sz="800" dirty="0"/>
                        <a:t>Дата</a:t>
                      </a:r>
                      <a:r>
                        <a:rPr lang="ru-RU" sz="800" baseline="0" dirty="0"/>
                        <a:t> начала реализации</a:t>
                      </a:r>
                      <a:endParaRPr lang="ru-RU" sz="800" dirty="0"/>
                    </a:p>
                  </a:txBody>
                  <a:tcPr/>
                </a:tc>
                <a:tc>
                  <a:txBody>
                    <a:bodyPr/>
                    <a:lstStyle/>
                    <a:p>
                      <a:pPr algn="ctr"/>
                      <a:r>
                        <a:rPr lang="ru-RU" sz="800" dirty="0"/>
                        <a:t>Дата</a:t>
                      </a:r>
                      <a:r>
                        <a:rPr lang="ru-RU" sz="800" baseline="0" dirty="0"/>
                        <a:t> окончания реализации</a:t>
                      </a:r>
                      <a:endParaRPr lang="ru-RU" sz="800" dirty="0"/>
                    </a:p>
                  </a:txBody>
                  <a:tcPr/>
                </a:tc>
                <a:tc>
                  <a:txBody>
                    <a:bodyPr/>
                    <a:lstStyle/>
                    <a:p>
                      <a:pPr algn="ctr"/>
                      <a:r>
                        <a:rPr lang="ru-RU" sz="800" dirty="0"/>
                        <a:t>Статус</a:t>
                      </a:r>
                    </a:p>
                  </a:txBody>
                  <a:tcPr/>
                </a:tc>
                <a:tc>
                  <a:txBody>
                    <a:bodyPr/>
                    <a:lstStyle/>
                    <a:p>
                      <a:pPr algn="ctr"/>
                      <a:r>
                        <a:rPr lang="ru-RU" sz="800" dirty="0"/>
                        <a:t>ФИО ответственного</a:t>
                      </a:r>
                    </a:p>
                  </a:txBody>
                  <a:tcPr/>
                </a:tc>
                <a:tc>
                  <a:txBody>
                    <a:bodyPr/>
                    <a:lstStyle/>
                    <a:p>
                      <a:pPr algn="ctr"/>
                      <a:r>
                        <a:rPr lang="ru-RU" sz="800" dirty="0"/>
                        <a:t>ФИО</a:t>
                      </a:r>
                      <a:r>
                        <a:rPr lang="ru-RU" sz="800" baseline="0" dirty="0"/>
                        <a:t> исполнителя</a:t>
                      </a:r>
                      <a:endParaRPr lang="ru-RU" sz="800" dirty="0"/>
                    </a:p>
                  </a:txBody>
                  <a:tcPr/>
                </a:tc>
                <a:tc>
                  <a:txBody>
                    <a:bodyPr/>
                    <a:lstStyle/>
                    <a:p>
                      <a:pPr algn="ctr"/>
                      <a:r>
                        <a:rPr lang="ru-RU" sz="800" dirty="0"/>
                        <a:t>Затраты</a:t>
                      </a:r>
                      <a:r>
                        <a:rPr lang="ru-RU" sz="800" baseline="0" dirty="0"/>
                        <a:t>, руб.</a:t>
                      </a:r>
                      <a:endParaRPr lang="ru-RU" sz="800" dirty="0"/>
                    </a:p>
                  </a:txBody>
                  <a:tcPr/>
                </a:tc>
                <a:tc>
                  <a:txBody>
                    <a:bodyPr/>
                    <a:lstStyle/>
                    <a:p>
                      <a:pPr algn="ctr"/>
                      <a:r>
                        <a:rPr lang="ru-RU" sz="800" dirty="0"/>
                        <a:t>Полученный эффект  мероприятия/ комментарий</a:t>
                      </a:r>
                    </a:p>
                  </a:txBody>
                  <a:tcPr/>
                </a:tc>
                <a:extLst>
                  <a:ext uri="{0D108BD9-81ED-4DB2-BD59-A6C34878D82A}">
                    <a16:rowId xmlns:a16="http://schemas.microsoft.com/office/drawing/2014/main" xmlns="" val="10000"/>
                  </a:ext>
                </a:extLst>
              </a:tr>
              <a:tr h="456179">
                <a:tc>
                  <a:txBody>
                    <a:bodyPr/>
                    <a:lstStyle/>
                    <a:p>
                      <a:pPr algn="ctr"/>
                      <a:r>
                        <a:rPr lang="ru-RU" sz="1200" dirty="0" smtClean="0"/>
                        <a:t>5.</a:t>
                      </a:r>
                      <a:endParaRPr lang="ru-RU" sz="1200" dirty="0">
                        <a:latin typeface="Times New Roman" panose="02020603050405020304" pitchFamily="18" charset="0"/>
                        <a:cs typeface="Times New Roman" panose="02020603050405020304" pitchFamily="18" charset="0"/>
                      </a:endParaRPr>
                    </a:p>
                  </a:txBody>
                  <a:tcPr anchor="ctr"/>
                </a:tc>
                <a:tc>
                  <a:txBody>
                    <a:bodyPr/>
                    <a:lstStyle/>
                    <a:p>
                      <a:pPr algn="l"/>
                      <a:r>
                        <a:rPr lang="ru-RU" sz="1100" dirty="0" smtClean="0">
                          <a:latin typeface="Times New Roman" panose="02020603050405020304" pitchFamily="18" charset="0"/>
                          <a:cs typeface="Times New Roman" panose="02020603050405020304" pitchFamily="18" charset="0"/>
                        </a:rPr>
                        <a:t>Проведение контроля законченных случаев  экспертом  100%</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01.06.</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01.08.</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Зам. гл. врача Губанова Т.А.</a:t>
                      </a:r>
                    </a:p>
                    <a:p>
                      <a:pPr algn="l"/>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Эксперт </a:t>
                      </a:r>
                      <a:r>
                        <a:rPr lang="ru-RU" sz="1000" dirty="0" err="1" smtClean="0">
                          <a:latin typeface="Times New Roman" panose="02020603050405020304" pitchFamily="18" charset="0"/>
                          <a:cs typeface="Times New Roman" panose="02020603050405020304" pitchFamily="18" charset="0"/>
                        </a:rPr>
                        <a:t>Шабля</a:t>
                      </a:r>
                      <a:r>
                        <a:rPr lang="ru-RU" sz="1000" dirty="0" smtClean="0">
                          <a:latin typeface="Times New Roman" panose="02020603050405020304" pitchFamily="18" charset="0"/>
                          <a:cs typeface="Times New Roman" panose="02020603050405020304" pitchFamily="18" charset="0"/>
                        </a:rPr>
                        <a:t> Ю.П.</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Снижение дефектов в  ф112/у</a:t>
                      </a: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1148813">
                <a:tc>
                  <a:txBody>
                    <a:bodyPr/>
                    <a:lstStyle/>
                    <a:p>
                      <a:pPr algn="ctr"/>
                      <a:r>
                        <a:rPr lang="ru-RU" sz="1200" dirty="0" smtClean="0"/>
                        <a:t>6.</a:t>
                      </a:r>
                      <a:endParaRPr lang="ru-RU" sz="1200" dirty="0">
                        <a:latin typeface="Times New Roman" panose="02020603050405020304" pitchFamily="18" charset="0"/>
                        <a:cs typeface="Times New Roman" panose="02020603050405020304" pitchFamily="18" charset="0"/>
                      </a:endParaRPr>
                    </a:p>
                  </a:txBody>
                  <a:tcPr anchor="ctr"/>
                </a:tc>
                <a:tc>
                  <a:txBody>
                    <a:bodyPr/>
                    <a:lstStyle/>
                    <a:p>
                      <a:pPr algn="l"/>
                      <a:r>
                        <a:rPr lang="ru-RU" sz="1100" dirty="0" smtClean="0">
                          <a:latin typeface="Times New Roman" panose="02020603050405020304" pitchFamily="18" charset="0"/>
                          <a:cs typeface="Times New Roman" panose="02020603050405020304" pitchFamily="18" charset="0"/>
                        </a:rPr>
                        <a:t>Приобретение АРМ в диагностические кабинеты</a:t>
                      </a:r>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01.06.</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01.08.</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Новиков В.В.</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Гл. мед. сестра Бредихина А.А.</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200" dirty="0" smtClean="0">
                          <a:latin typeface="Times New Roman" panose="02020603050405020304" pitchFamily="18" charset="0"/>
                          <a:cs typeface="Times New Roman" panose="02020603050405020304" pitchFamily="18" charset="0"/>
                        </a:rPr>
                        <a:t> </a:t>
                      </a:r>
                      <a:r>
                        <a:rPr lang="ru-RU" sz="1200" baseline="0" dirty="0" smtClean="0">
                          <a:latin typeface="Times New Roman" panose="02020603050405020304" pitchFamily="18" charset="0"/>
                          <a:cs typeface="Times New Roman" panose="02020603050405020304" pitchFamily="18" charset="0"/>
                        </a:rPr>
                        <a:t> 300 т. руб.</a:t>
                      </a:r>
                      <a:endParaRPr lang="ru-RU" sz="1200" dirty="0">
                        <a:latin typeface="Times New Roman" panose="02020603050405020304" pitchFamily="18" charset="0"/>
                        <a:cs typeface="Times New Roman" panose="02020603050405020304" pitchFamily="18" charset="0"/>
                      </a:endParaRPr>
                    </a:p>
                  </a:txBody>
                  <a:tcPr/>
                </a:tc>
                <a:tc>
                  <a:txBody>
                    <a:bodyPr/>
                    <a:lstStyle/>
                    <a:p>
                      <a:pPr algn="l"/>
                      <a:r>
                        <a:rPr lang="ru-RU" sz="1100" dirty="0" smtClean="0">
                          <a:latin typeface="Times New Roman" panose="02020603050405020304" pitchFamily="18" charset="0"/>
                          <a:cs typeface="Times New Roman" panose="02020603050405020304" pitchFamily="18" charset="0"/>
                        </a:rPr>
                        <a:t>Передача заключений в электроном виде и запись</a:t>
                      </a:r>
                      <a:r>
                        <a:rPr lang="ru-RU" sz="1100" baseline="0" dirty="0" smtClean="0">
                          <a:latin typeface="Times New Roman" panose="02020603050405020304" pitchFamily="18" charset="0"/>
                          <a:cs typeface="Times New Roman" panose="02020603050405020304" pitchFamily="18" charset="0"/>
                        </a:rPr>
                        <a:t> на обследование</a:t>
                      </a:r>
                      <a:endParaRPr lang="ru-RU"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15883">
                <a:tc>
                  <a:txBody>
                    <a:bodyPr/>
                    <a:lstStyle/>
                    <a:p>
                      <a:pPr algn="ctr"/>
                      <a:r>
                        <a:rPr lang="ru-RU" sz="1200" dirty="0" smtClean="0"/>
                        <a:t>7.</a:t>
                      </a:r>
                      <a:endParaRPr lang="ru-RU" sz="1200" dirty="0">
                        <a:latin typeface="Times New Roman" panose="02020603050405020304" pitchFamily="18" charset="0"/>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latin typeface="Times New Roman" panose="02020603050405020304" pitchFamily="18" charset="0"/>
                          <a:cs typeface="Times New Roman" panose="02020603050405020304" pitchFamily="18" charset="0"/>
                        </a:rPr>
                        <a:t>Внедрение маршрутизации амбулаторных карт</a:t>
                      </a:r>
                      <a:endParaRPr lang="ru-RU" sz="1100" spc="-1" dirty="0" smtClean="0">
                        <a:uFill>
                          <a:solidFill>
                            <a:srgbClr val="FFFFFF"/>
                          </a:solidFill>
                        </a:uFill>
                        <a:latin typeface="Times New Roman" panose="02020603050405020304" pitchFamily="18" charset="0"/>
                        <a:cs typeface="Times New Roman" panose="02020603050405020304" pitchFamily="18" charset="0"/>
                      </a:endParaRPr>
                    </a:p>
                    <a:p>
                      <a:pPr algn="l"/>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01.06.</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01.07.</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Зам. гл. врача Губанова Т.А.</a:t>
                      </a:r>
                    </a:p>
                    <a:p>
                      <a:pPr algn="l"/>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Алексеева Е.В.</a:t>
                      </a:r>
                    </a:p>
                    <a:p>
                      <a:pPr algn="l"/>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200" dirty="0" smtClean="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a:txBody>
                  <a:tcPr/>
                </a:tc>
                <a:tc>
                  <a:txBody>
                    <a:bodyPr/>
                    <a:lstStyle/>
                    <a:p>
                      <a:pPr algn="l"/>
                      <a:r>
                        <a:rPr lang="ru-RU" sz="1100" dirty="0" smtClean="0">
                          <a:latin typeface="Times New Roman" panose="02020603050405020304" pitchFamily="18" charset="0"/>
                          <a:cs typeface="Times New Roman" panose="02020603050405020304" pitchFamily="18" charset="0"/>
                        </a:rPr>
                        <a:t>Отсутствие дефекта 4.1.</a:t>
                      </a:r>
                      <a:endParaRPr lang="ru-RU"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456179">
                <a:tc>
                  <a:txBody>
                    <a:bodyPr/>
                    <a:lstStyle/>
                    <a:p>
                      <a:pPr algn="ctr"/>
                      <a:r>
                        <a:rPr lang="ru-RU" sz="1200" dirty="0" smtClean="0"/>
                        <a:t>8.</a:t>
                      </a:r>
                      <a:endParaRPr lang="ru-RU" sz="1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smtClean="0">
                          <a:solidFill>
                            <a:prstClr val="black"/>
                          </a:solidFill>
                          <a:latin typeface="Times New Roman" panose="02020603050405020304" pitchFamily="18" charset="0"/>
                          <a:cs typeface="Times New Roman" panose="02020603050405020304" pitchFamily="18" charset="0"/>
                        </a:rPr>
                        <a:t>Подготовить</a:t>
                      </a:r>
                      <a:r>
                        <a:rPr lang="ru-RU" sz="1100" baseline="0" dirty="0" smtClean="0">
                          <a:solidFill>
                            <a:prstClr val="black"/>
                          </a:solidFill>
                          <a:latin typeface="Times New Roman" panose="02020603050405020304" pitchFamily="18" charset="0"/>
                          <a:cs typeface="Times New Roman" panose="02020603050405020304" pitchFamily="18" charset="0"/>
                        </a:rPr>
                        <a:t> и утвердить приказ о мониторинге результатов медико-экономической экспертизы </a:t>
                      </a:r>
                    </a:p>
                    <a:p>
                      <a:pPr algn="l"/>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01.06.</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15.06.</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Новиков</a:t>
                      </a:r>
                      <a:r>
                        <a:rPr lang="ru-RU" sz="1000" baseline="0" dirty="0" smtClean="0">
                          <a:latin typeface="Times New Roman" panose="02020603050405020304" pitchFamily="18" charset="0"/>
                          <a:cs typeface="Times New Roman" panose="02020603050405020304" pitchFamily="18" charset="0"/>
                        </a:rPr>
                        <a:t> В.В.</a:t>
                      </a:r>
                      <a:endParaRPr lang="ru-RU" sz="1000" dirty="0" smtClean="0">
                        <a:latin typeface="Times New Roman" panose="02020603050405020304" pitchFamily="18" charset="0"/>
                        <a:cs typeface="Times New Roman" panose="02020603050405020304" pitchFamily="18" charset="0"/>
                      </a:endParaRPr>
                    </a:p>
                    <a:p>
                      <a:pPr algn="l"/>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Зам.гл.</a:t>
                      </a:r>
                    </a:p>
                    <a:p>
                      <a:pPr algn="l"/>
                      <a:r>
                        <a:rPr lang="ru-RU" sz="1000" dirty="0" smtClean="0">
                          <a:latin typeface="Times New Roman" panose="02020603050405020304" pitchFamily="18" charset="0"/>
                          <a:cs typeface="Times New Roman" panose="02020603050405020304" pitchFamily="18" charset="0"/>
                        </a:rPr>
                        <a:t>врача Мельник Т.В.</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200" dirty="0" smtClean="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a:txBody>
                  <a:tcPr/>
                </a:tc>
                <a:tc>
                  <a:txBody>
                    <a:bodyPr/>
                    <a:lstStyle/>
                    <a:p>
                      <a:pPr algn="l"/>
                      <a:r>
                        <a:rPr lang="ru-RU" sz="1100" dirty="0" smtClean="0">
                          <a:latin typeface="Times New Roman" panose="02020603050405020304" pitchFamily="18" charset="0"/>
                          <a:cs typeface="Times New Roman" panose="02020603050405020304" pitchFamily="18" charset="0"/>
                        </a:rPr>
                        <a:t>Снижение дефектов</a:t>
                      </a:r>
                      <a:endParaRPr lang="ru-RU"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1028721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6" name="CustomShape 4"/>
          <p:cNvSpPr/>
          <p:nvPr/>
        </p:nvSpPr>
        <p:spPr>
          <a:xfrm>
            <a:off x="1389920" y="-1"/>
            <a:ext cx="7816720" cy="6875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8" name="CustomShape 5"/>
          <p:cNvSpPr/>
          <p:nvPr/>
        </p:nvSpPr>
        <p:spPr>
          <a:xfrm>
            <a:off x="1920240" y="215090"/>
            <a:ext cx="6857999" cy="87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altLang="ru-RU" b="1" dirty="0">
                <a:solidFill>
                  <a:prstClr val="black"/>
                </a:solidFill>
                <a:latin typeface="Times New Roman" panose="02020603050405020304" pitchFamily="18" charset="0"/>
                <a:cs typeface="Times New Roman" panose="02020603050405020304" pitchFamily="18" charset="0"/>
              </a:rPr>
              <a:t>Динамика</a:t>
            </a:r>
            <a:r>
              <a:rPr lang="ru-RU" altLang="ru-RU" dirty="0">
                <a:solidFill>
                  <a:prstClr val="black"/>
                </a:solidFill>
                <a:latin typeface="Times New Roman" panose="02020603050405020304" pitchFamily="18" charset="0"/>
                <a:cs typeface="Times New Roman" panose="02020603050405020304" pitchFamily="18" charset="0"/>
              </a:rPr>
              <a:t> </a:t>
            </a:r>
            <a:r>
              <a:rPr lang="ru-RU" altLang="ru-RU" b="1" dirty="0">
                <a:solidFill>
                  <a:prstClr val="black"/>
                </a:solidFill>
                <a:latin typeface="Times New Roman" panose="02020603050405020304" pitchFamily="18" charset="0"/>
                <a:cs typeface="Times New Roman" panose="02020603050405020304" pitchFamily="18" charset="0"/>
              </a:rPr>
              <a:t>дефектов по результатам медико-экономической </a:t>
            </a:r>
            <a:r>
              <a:rPr lang="ru-RU" altLang="ru-RU" b="1" dirty="0" smtClean="0">
                <a:solidFill>
                  <a:prstClr val="black"/>
                </a:solidFill>
                <a:latin typeface="Times New Roman" panose="02020603050405020304" pitchFamily="18" charset="0"/>
                <a:cs typeface="Times New Roman" panose="02020603050405020304" pitchFamily="18" charset="0"/>
              </a:rPr>
              <a:t>экспертизы </a:t>
            </a:r>
            <a:r>
              <a:rPr lang="ru-RU" altLang="ru-RU" b="1" spc="-1" dirty="0" smtClean="0">
                <a:uFill>
                  <a:solidFill>
                    <a:srgbClr val="FFFFFF"/>
                  </a:solidFill>
                </a:uFill>
                <a:latin typeface="Times New Roman" panose="02020603050405020304" pitchFamily="18" charset="0"/>
                <a:cs typeface="Times New Roman" panose="02020603050405020304" pitchFamily="18" charset="0"/>
              </a:rPr>
              <a:t>на </a:t>
            </a:r>
            <a:r>
              <a:rPr lang="ru-RU" altLang="ru-RU" b="1" spc="-1" dirty="0">
                <a:uFill>
                  <a:solidFill>
                    <a:srgbClr val="FFFFFF"/>
                  </a:solidFill>
                </a:uFill>
                <a:latin typeface="Times New Roman" panose="02020603050405020304" pitchFamily="18" charset="0"/>
                <a:cs typeface="Times New Roman" panose="02020603050405020304" pitchFamily="18" charset="0"/>
              </a:rPr>
              <a:t>основании анализа реестров актов, представленных страховыми организациями за </a:t>
            </a:r>
            <a:r>
              <a:rPr lang="ru-RU" altLang="ru-RU" b="1" spc="-1" dirty="0" smtClean="0">
                <a:uFill>
                  <a:solidFill>
                    <a:srgbClr val="FFFFFF"/>
                  </a:solidFill>
                </a:uFill>
                <a:latin typeface="Times New Roman" panose="02020603050405020304" pitchFamily="18" charset="0"/>
                <a:cs typeface="Times New Roman" panose="02020603050405020304" pitchFamily="18" charset="0"/>
              </a:rPr>
              <a:t>2019-2020 </a:t>
            </a:r>
            <a:r>
              <a:rPr lang="ru-RU" altLang="ru-RU" b="1" spc="-1" dirty="0">
                <a:uFill>
                  <a:solidFill>
                    <a:srgbClr val="FFFFFF"/>
                  </a:solidFill>
                </a:uFill>
                <a:latin typeface="Times New Roman" panose="02020603050405020304" pitchFamily="18" charset="0"/>
                <a:cs typeface="Times New Roman" panose="02020603050405020304" pitchFamily="18" charset="0"/>
              </a:rPr>
              <a:t>г.</a:t>
            </a:r>
            <a:endParaRPr lang="ru-RU" strike="noStrike" spc="-1" dirty="0">
              <a:solidFill>
                <a:srgbClr val="002060"/>
              </a:solidFill>
              <a:uFill>
                <a:solidFill>
                  <a:srgbClr val="FFFFFF"/>
                </a:solidFill>
              </a:uFill>
              <a:latin typeface="Arial" panose="020B0604020202020204" pitchFamily="34" charset="0"/>
              <a:cs typeface="Arial" panose="020B0604020202020204" pitchFamily="34" charset="0"/>
            </a:endParaRPr>
          </a:p>
        </p:txBody>
      </p:sp>
      <p:sp>
        <p:nvSpPr>
          <p:cNvPr id="59" name="CustomShape 6"/>
          <p:cNvSpPr/>
          <p:nvPr/>
        </p:nvSpPr>
        <p:spPr>
          <a:xfrm>
            <a:off x="901355" y="1726279"/>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ru-RU" sz="1600" strike="noStrike" spc="-1" dirty="0">
              <a:solidFill>
                <a:srgbClr val="203864"/>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6" name="Диаграмма 15"/>
          <p:cNvGraphicFramePr/>
          <p:nvPr>
            <p:extLst>
              <p:ext uri="{D42A27DB-BD31-4B8C-83A1-F6EECF244321}">
                <p14:modId xmlns:p14="http://schemas.microsoft.com/office/powerpoint/2010/main" xmlns="" val="4229194922"/>
              </p:ext>
            </p:extLst>
          </p:nvPr>
        </p:nvGraphicFramePr>
        <p:xfrm>
          <a:off x="1084858" y="1388844"/>
          <a:ext cx="7390942" cy="49246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251051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53"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54"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56" name="CustomShape 4"/>
          <p:cNvSpPr/>
          <p:nvPr/>
        </p:nvSpPr>
        <p:spPr>
          <a:xfrm>
            <a:off x="1389920" y="-1"/>
            <a:ext cx="7816720" cy="6875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8" name="CustomShape 5"/>
          <p:cNvSpPr/>
          <p:nvPr/>
        </p:nvSpPr>
        <p:spPr>
          <a:xfrm>
            <a:off x="1953491" y="215090"/>
            <a:ext cx="6683433" cy="87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altLang="ru-RU" b="1" spc="-1" dirty="0" smtClean="0">
                <a:uFill>
                  <a:solidFill>
                    <a:srgbClr val="FFFFFF"/>
                  </a:solidFill>
                </a:uFill>
              </a:rPr>
              <a:t>Финансовые потери </a:t>
            </a:r>
            <a:r>
              <a:rPr lang="ru-RU" altLang="ru-RU" b="1" spc="-1" dirty="0">
                <a:uFill>
                  <a:solidFill>
                    <a:srgbClr val="FFFFFF"/>
                  </a:solidFill>
                </a:uFill>
              </a:rPr>
              <a:t>по результатам медико-экономической экспертизы на основании анализа реестров актов, представленных страховыми организациями за </a:t>
            </a:r>
            <a:r>
              <a:rPr lang="ru-RU" altLang="ru-RU" b="1" spc="-1" dirty="0" smtClean="0">
                <a:uFill>
                  <a:solidFill>
                    <a:srgbClr val="FFFFFF"/>
                  </a:solidFill>
                </a:uFill>
              </a:rPr>
              <a:t>2019 </a:t>
            </a:r>
            <a:r>
              <a:rPr lang="ru-RU" altLang="ru-RU" b="1" spc="-1" dirty="0">
                <a:uFill>
                  <a:solidFill>
                    <a:srgbClr val="FFFFFF"/>
                  </a:solidFill>
                </a:uFill>
              </a:rPr>
              <a:t>– </a:t>
            </a:r>
            <a:r>
              <a:rPr lang="ru-RU" altLang="ru-RU" b="1" spc="-1" dirty="0" smtClean="0">
                <a:uFill>
                  <a:solidFill>
                    <a:srgbClr val="FFFFFF"/>
                  </a:solidFill>
                </a:uFill>
              </a:rPr>
              <a:t>2020 </a:t>
            </a:r>
            <a:r>
              <a:rPr lang="ru-RU" altLang="ru-RU" b="1" spc="-1" dirty="0">
                <a:uFill>
                  <a:solidFill>
                    <a:srgbClr val="FFFFFF"/>
                  </a:solidFill>
                </a:uFill>
              </a:rPr>
              <a:t>г.</a:t>
            </a:r>
            <a:r>
              <a:rPr lang="ru-RU" altLang="ru-RU" spc="-1" dirty="0">
                <a:uFill>
                  <a:solidFill>
                    <a:srgbClr val="FFFFFF"/>
                  </a:solidFill>
                </a:uFill>
              </a:rPr>
              <a:t/>
            </a:r>
            <a:br>
              <a:rPr lang="ru-RU" altLang="ru-RU" spc="-1" dirty="0">
                <a:uFill>
                  <a:solidFill>
                    <a:srgbClr val="FFFFFF"/>
                  </a:solidFill>
                </a:uFill>
              </a:rPr>
            </a:br>
            <a:r>
              <a:rPr lang="ru-RU" altLang="ru-RU" spc="-1" dirty="0">
                <a:uFill>
                  <a:solidFill>
                    <a:srgbClr val="FFFFFF"/>
                  </a:solidFill>
                </a:uFill>
              </a:rPr>
              <a:t> </a:t>
            </a:r>
            <a:r>
              <a:rPr lang="ru-RU" altLang="ru-RU" spc="-1" dirty="0" smtClean="0">
                <a:uFill>
                  <a:solidFill>
                    <a:srgbClr val="FFFFFF"/>
                  </a:solidFill>
                </a:uFill>
              </a:rPr>
              <a:t>                                                  </a:t>
            </a:r>
            <a:r>
              <a:rPr lang="ru-RU" altLang="ru-RU" b="1" dirty="0" smtClean="0">
                <a:cs typeface="Calibri" pitchFamily="34" charset="0"/>
              </a:rPr>
              <a:t>(т. руб.)</a:t>
            </a:r>
            <a:endParaRPr lang="ru-RU" strike="noStrike" spc="-1" dirty="0">
              <a:solidFill>
                <a:srgbClr val="002060"/>
              </a:solidFill>
              <a:uFill>
                <a:solidFill>
                  <a:srgbClr val="FFFFFF"/>
                </a:solidFill>
              </a:uFill>
              <a:latin typeface="Arial" panose="020B0604020202020204" pitchFamily="34" charset="0"/>
              <a:cs typeface="Arial" panose="020B0604020202020204" pitchFamily="34" charset="0"/>
            </a:endParaRPr>
          </a:p>
        </p:txBody>
      </p:sp>
      <p:sp>
        <p:nvSpPr>
          <p:cNvPr id="59" name="CustomShape 6"/>
          <p:cNvSpPr/>
          <p:nvPr/>
        </p:nvSpPr>
        <p:spPr>
          <a:xfrm>
            <a:off x="901355" y="1726279"/>
            <a:ext cx="8064000" cy="35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ru-RU" sz="1600" strike="noStrike" spc="-1" dirty="0">
              <a:solidFill>
                <a:srgbClr val="203864"/>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66333163-8E1D-4F17-8D17-E1485FD7E319}"/>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6C3EE19D-FF1E-4DF6-93D8-489D27A4E342}"/>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1ACFF131-036E-42FA-B09E-BD3320E7DA0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C61C27E1-C9D1-4682-90CD-D157381E28D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41C217AD-93D5-4C65-BE99-4B8560A35AC1}"/>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5D8DD06E-0EA8-4D7C-AA9C-4819A6F185B8}"/>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6" name="Диаграмма 15"/>
          <p:cNvGraphicFramePr/>
          <p:nvPr>
            <p:extLst>
              <p:ext uri="{D42A27DB-BD31-4B8C-83A1-F6EECF244321}">
                <p14:modId xmlns:p14="http://schemas.microsoft.com/office/powerpoint/2010/main" xmlns="" val="708642840"/>
              </p:ext>
            </p:extLst>
          </p:nvPr>
        </p:nvGraphicFramePr>
        <p:xfrm>
          <a:off x="980902" y="1388844"/>
          <a:ext cx="7447106" cy="46723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376380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3830595" y="280087"/>
            <a:ext cx="4359847" cy="7863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Мониторинг данных проекта </a:t>
            </a:r>
            <a:endParaRPr lang="en-US" sz="2400" spc="-1" dirty="0">
              <a:solidFill>
                <a:srgbClr val="002060"/>
              </a:solidFill>
              <a:uFill>
                <a:solidFill>
                  <a:srgbClr val="FFFFFF"/>
                </a:solidFill>
              </a:uFill>
              <a:latin typeface="Arial" panose="020B0604020202020204" pitchFamily="34" charset="0"/>
              <a:cs typeface="Arial" panose="020B0604020202020204" pitchFamily="34" charset="0"/>
            </a:endParaRPr>
          </a:p>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после реализации </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2" name="Прямоугольник 1"/>
          <p:cNvSpPr/>
          <p:nvPr/>
        </p:nvSpPr>
        <p:spPr>
          <a:xfrm>
            <a:off x="717194" y="-279707"/>
            <a:ext cx="8149340" cy="5909310"/>
          </a:xfrm>
          <a:prstGeom prst="rect">
            <a:avLst/>
          </a:prstGeom>
        </p:spPr>
        <p:txBody>
          <a:bodyPr wrap="square">
            <a:spAutoFit/>
          </a:bodyPr>
          <a:lstStyle/>
          <a:p>
            <a:pPr lvl="0" algn="just"/>
            <a:endParaRPr lang="ru-RU" sz="14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endParaRPr>
          </a:p>
          <a:p>
            <a:pPr lvl="0" algn="just"/>
            <a:endParaRPr lang="ru-RU" sz="1400" spc="-1" dirty="0">
              <a:solidFill>
                <a:prstClr val="black"/>
              </a:solidFill>
              <a:uFill>
                <a:solidFill>
                  <a:srgbClr val="FFFFFF"/>
                </a:solidFill>
              </a:uFill>
              <a:latin typeface="Times New Roman" panose="02020603050405020304" pitchFamily="18" charset="0"/>
              <a:cs typeface="Times New Roman" panose="02020603050405020304" pitchFamily="18" charset="0"/>
            </a:endParaRPr>
          </a:p>
          <a:p>
            <a:pPr lvl="0" algn="just"/>
            <a:endParaRPr lang="ru-RU" sz="14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endParaRPr>
          </a:p>
          <a:p>
            <a:pPr lvl="0" algn="just"/>
            <a:endParaRPr lang="ru-RU" sz="1400" spc="-1" dirty="0">
              <a:solidFill>
                <a:prstClr val="black"/>
              </a:solidFill>
              <a:uFill>
                <a:solidFill>
                  <a:srgbClr val="FFFFFF"/>
                </a:solidFill>
              </a:uFill>
              <a:latin typeface="Times New Roman" panose="02020603050405020304" pitchFamily="18" charset="0"/>
              <a:cs typeface="Times New Roman" panose="02020603050405020304" pitchFamily="18" charset="0"/>
            </a:endParaRPr>
          </a:p>
          <a:p>
            <a:pPr lvl="0" algn="just"/>
            <a:endParaRPr lang="ru-RU" sz="14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endParaRPr>
          </a:p>
          <a:p>
            <a:pPr lvl="0" algn="just"/>
            <a:endParaRPr lang="ru-RU" sz="1400" spc="-1" dirty="0">
              <a:solidFill>
                <a:prstClr val="black"/>
              </a:solidFill>
              <a:uFill>
                <a:solidFill>
                  <a:srgbClr val="FFFFFF"/>
                </a:solidFill>
              </a:uFill>
              <a:latin typeface="Times New Roman" panose="02020603050405020304" pitchFamily="18" charset="0"/>
              <a:cs typeface="Times New Roman" panose="02020603050405020304" pitchFamily="18" charset="0"/>
            </a:endParaRPr>
          </a:p>
          <a:p>
            <a:pPr lvl="0" algn="just"/>
            <a:endParaRPr lang="ru-RU" sz="14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endParaRPr>
          </a:p>
          <a:p>
            <a:pPr lvl="0" algn="just"/>
            <a:endParaRPr lang="ru-RU" sz="1400" spc="-1" dirty="0">
              <a:solidFill>
                <a:prstClr val="black"/>
              </a:solidFill>
              <a:uFill>
                <a:solidFill>
                  <a:srgbClr val="FFFFFF"/>
                </a:solidFill>
              </a:uFill>
              <a:latin typeface="Times New Roman" panose="02020603050405020304" pitchFamily="18" charset="0"/>
              <a:cs typeface="Times New Roman" panose="02020603050405020304" pitchFamily="18" charset="0"/>
            </a:endParaRPr>
          </a:p>
          <a:p>
            <a:pPr lvl="0" algn="just"/>
            <a:r>
              <a:rPr lang="ru-RU" sz="14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rPr>
              <a:t>1. </a:t>
            </a:r>
            <a:r>
              <a:rPr lang="ru-RU" sz="1400" spc="-1" dirty="0">
                <a:solidFill>
                  <a:prstClr val="black"/>
                </a:solidFill>
                <a:uFill>
                  <a:solidFill>
                    <a:srgbClr val="FFFFFF"/>
                  </a:solidFill>
                </a:uFill>
                <a:latin typeface="Times New Roman" panose="02020603050405020304" pitchFamily="18" charset="0"/>
                <a:cs typeface="Times New Roman" panose="02020603050405020304" pitchFamily="18" charset="0"/>
              </a:rPr>
              <a:t>По состоянию на 01.01.2021 по сравнению с предыдущим годом снижение на 50% количества и суммы штрафных санкций по результатам медико-экономической экспертизы на 100 случаев оказания медицинской помощи.</a:t>
            </a:r>
          </a:p>
          <a:p>
            <a:pPr lvl="0" algn="just"/>
            <a:r>
              <a:rPr lang="ru-RU" sz="14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rPr>
              <a:t>2. </a:t>
            </a:r>
            <a:r>
              <a:rPr lang="ru-RU" sz="1400" spc="-1" dirty="0">
                <a:solidFill>
                  <a:prstClr val="black"/>
                </a:solidFill>
                <a:uFill>
                  <a:solidFill>
                    <a:srgbClr val="FFFFFF"/>
                  </a:solidFill>
                </a:uFill>
                <a:latin typeface="Times New Roman" panose="02020603050405020304" pitchFamily="18" charset="0"/>
                <a:cs typeface="Times New Roman" panose="02020603050405020304" pitchFamily="18" charset="0"/>
              </a:rPr>
              <a:t>Систематизировано хранение первичной медицинской документации в медицинской организации. Утвержден алгоритм маршрутизации первичной медицинской документации.</a:t>
            </a:r>
          </a:p>
          <a:p>
            <a:pPr lvl="0" algn="just"/>
            <a:r>
              <a:rPr lang="ru-RU" sz="14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rPr>
              <a:t>3. </a:t>
            </a:r>
            <a:r>
              <a:rPr lang="ru-RU" sz="1400" spc="-1" dirty="0">
                <a:solidFill>
                  <a:prstClr val="black"/>
                </a:solidFill>
                <a:uFill>
                  <a:solidFill>
                    <a:srgbClr val="FFFFFF"/>
                  </a:solidFill>
                </a:uFill>
                <a:latin typeface="Times New Roman" panose="02020603050405020304" pitchFamily="18" charset="0"/>
                <a:cs typeface="Times New Roman" panose="02020603050405020304" pitchFamily="18" charset="0"/>
              </a:rPr>
              <a:t>Организована разъяснительная работа и наглядная информация для пациентов по вопросу сохранности первичной медицинской документации в медицинской организации.</a:t>
            </a:r>
          </a:p>
          <a:p>
            <a:pPr lvl="0" algn="just"/>
            <a:r>
              <a:rPr lang="ru-RU" sz="14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rPr>
              <a:t>4.  </a:t>
            </a:r>
            <a:r>
              <a:rPr lang="ru-RU" sz="1400" spc="-1" dirty="0">
                <a:solidFill>
                  <a:prstClr val="black"/>
                </a:solidFill>
                <a:uFill>
                  <a:solidFill>
                    <a:srgbClr val="FFFFFF"/>
                  </a:solidFill>
                </a:uFill>
                <a:latin typeface="Times New Roman" panose="02020603050405020304" pitchFamily="18" charset="0"/>
                <a:cs typeface="Times New Roman" panose="02020603050405020304" pitchFamily="18" charset="0"/>
              </a:rPr>
              <a:t>В Барс МИС работают 100% врачей с соблюдением требований к качеству ведения первичной медицинской документации и соответствия данных медицинской документации  реестрам счетов и врачи диагностических служб.</a:t>
            </a:r>
          </a:p>
          <a:p>
            <a:pPr lvl="0" algn="just"/>
            <a:r>
              <a:rPr lang="ru-RU" sz="14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rPr>
              <a:t>5. </a:t>
            </a:r>
            <a:r>
              <a:rPr lang="ru-RU" sz="1400" spc="-1" dirty="0">
                <a:solidFill>
                  <a:prstClr val="black"/>
                </a:solidFill>
                <a:uFill>
                  <a:solidFill>
                    <a:srgbClr val="FFFFFF"/>
                  </a:solidFill>
                </a:uFill>
                <a:latin typeface="Times New Roman" panose="02020603050405020304" pitchFamily="18" charset="0"/>
                <a:cs typeface="Times New Roman" panose="02020603050405020304" pitchFamily="18" charset="0"/>
              </a:rPr>
              <a:t>Выполнение приказа МЗ РФ от 20.12.2012 №  1177н «Об утверждении порядка дачи информированного согласия на медицинское вмешательство и </a:t>
            </a:r>
            <a:r>
              <a:rPr lang="ru-RU" sz="1000" spc="-1" dirty="0">
                <a:solidFill>
                  <a:prstClr val="black"/>
                </a:solidFill>
                <a:uFill>
                  <a:solidFill>
                    <a:srgbClr val="FFFFFF"/>
                  </a:solidFill>
                </a:uFill>
                <a:latin typeface="Times New Roman" panose="02020603050405020304" pitchFamily="18" charset="0"/>
                <a:cs typeface="Times New Roman" panose="02020603050405020304" pitchFamily="18" charset="0"/>
              </a:rPr>
              <a:t>добровольного</a:t>
            </a:r>
            <a:r>
              <a:rPr lang="ru-RU" sz="1400" spc="-1" dirty="0">
                <a:solidFill>
                  <a:prstClr val="black"/>
                </a:solidFill>
                <a:uFill>
                  <a:solidFill>
                    <a:srgbClr val="FFFFFF"/>
                  </a:solidFill>
                </a:uFill>
                <a:latin typeface="Times New Roman" panose="02020603050405020304" pitchFamily="18" charset="0"/>
                <a:cs typeface="Times New Roman" panose="02020603050405020304" pitchFamily="18" charset="0"/>
              </a:rPr>
              <a:t> отказа от медицинского вмешательства в отношении определенных видов медицинских вмешательств, форм информированного добровольного согласия на медицинское вмешательство и форм отказа от медицинского вмешательства»: наличие заполненных форм информированного добровольного согласия/отказа на медицинское вмешательство в первичной медицинской документации, с охватом 100%.</a:t>
            </a:r>
          </a:p>
          <a:p>
            <a:pPr lvl="0" algn="just"/>
            <a:r>
              <a:rPr lang="ru-RU" sz="1400" spc="-1" dirty="0" smtClean="0">
                <a:solidFill>
                  <a:prstClr val="black"/>
                </a:solidFill>
                <a:uFill>
                  <a:solidFill>
                    <a:srgbClr val="FFFFFF"/>
                  </a:solidFill>
                </a:uFill>
                <a:latin typeface="Times New Roman" panose="02020603050405020304" pitchFamily="18" charset="0"/>
                <a:cs typeface="Times New Roman" panose="02020603050405020304" pitchFamily="18" charset="0"/>
              </a:rPr>
              <a:t>6. </a:t>
            </a:r>
            <a:r>
              <a:rPr lang="ru-RU" sz="1400" spc="-1" dirty="0">
                <a:solidFill>
                  <a:prstClr val="black"/>
                </a:solidFill>
                <a:uFill>
                  <a:solidFill>
                    <a:srgbClr val="FFFFFF"/>
                  </a:solidFill>
                </a:uFill>
                <a:latin typeface="Times New Roman" panose="02020603050405020304" pitchFamily="18" charset="0"/>
                <a:cs typeface="Times New Roman" panose="02020603050405020304" pitchFamily="18" charset="0"/>
              </a:rPr>
              <a:t>Перед представлением форм 112/у на медико-экономическую экспертизу осуществляется нулевой и первый уровни контроля качества медицинской помощи и ведения медицинской документации с заполнением листа самоконтроля и контроля.</a:t>
            </a:r>
          </a:p>
        </p:txBody>
      </p:sp>
    </p:spTree>
    <p:extLst>
      <p:ext uri="{BB962C8B-B14F-4D97-AF65-F5344CB8AC3E}">
        <p14:creationId xmlns:p14="http://schemas.microsoft.com/office/powerpoint/2010/main" xmlns="" val="3248777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5156886" y="280086"/>
            <a:ext cx="3033556" cy="4613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Результаты проекта</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6" name="Таблица 15"/>
          <p:cNvGraphicFramePr>
            <a:graphicFrameLocks noGrp="1"/>
          </p:cNvGraphicFramePr>
          <p:nvPr>
            <p:extLst>
              <p:ext uri="{D42A27DB-BD31-4B8C-83A1-F6EECF244321}">
                <p14:modId xmlns:p14="http://schemas.microsoft.com/office/powerpoint/2010/main" xmlns="" val="634804692"/>
              </p:ext>
            </p:extLst>
          </p:nvPr>
        </p:nvGraphicFramePr>
        <p:xfrm>
          <a:off x="839585" y="1320575"/>
          <a:ext cx="7291162" cy="4158080"/>
        </p:xfrm>
        <a:graphic>
          <a:graphicData uri="http://schemas.openxmlformats.org/drawingml/2006/table">
            <a:tbl>
              <a:tblPr firstRow="1" bandRow="1">
                <a:tableStyleId>{93296810-A885-4BE3-A3E7-6D5BEEA58F35}</a:tableStyleId>
              </a:tblPr>
              <a:tblGrid>
                <a:gridCol w="1879489">
                  <a:extLst>
                    <a:ext uri="{9D8B030D-6E8A-4147-A177-3AD203B41FA5}">
                      <a16:colId xmlns:a16="http://schemas.microsoft.com/office/drawing/2014/main" xmlns="" val="20000"/>
                    </a:ext>
                  </a:extLst>
                </a:gridCol>
                <a:gridCol w="1551776">
                  <a:extLst>
                    <a:ext uri="{9D8B030D-6E8A-4147-A177-3AD203B41FA5}">
                      <a16:colId xmlns:a16="http://schemas.microsoft.com/office/drawing/2014/main" xmlns="" val="20001"/>
                    </a:ext>
                  </a:extLst>
                </a:gridCol>
                <a:gridCol w="1662091">
                  <a:extLst>
                    <a:ext uri="{9D8B030D-6E8A-4147-A177-3AD203B41FA5}">
                      <a16:colId xmlns:a16="http://schemas.microsoft.com/office/drawing/2014/main" xmlns="" val="20002"/>
                    </a:ext>
                  </a:extLst>
                </a:gridCol>
                <a:gridCol w="2197806">
                  <a:extLst>
                    <a:ext uri="{9D8B030D-6E8A-4147-A177-3AD203B41FA5}">
                      <a16:colId xmlns:a16="http://schemas.microsoft.com/office/drawing/2014/main" xmlns="" val="20003"/>
                    </a:ext>
                  </a:extLst>
                </a:gridCol>
              </a:tblGrid>
              <a:tr h="0">
                <a:tc>
                  <a:txBody>
                    <a:bodyPr/>
                    <a:lstStyle/>
                    <a:p>
                      <a:pPr algn="ctr"/>
                      <a:r>
                        <a:rPr lang="ru-RU" sz="1100" dirty="0"/>
                        <a:t>Наименование цели (ед.изм)</a:t>
                      </a:r>
                    </a:p>
                  </a:txBody>
                  <a:tcPr/>
                </a:tc>
                <a:tc>
                  <a:txBody>
                    <a:bodyPr/>
                    <a:lstStyle/>
                    <a:p>
                      <a:pPr algn="ctr"/>
                      <a:r>
                        <a:rPr lang="ru-RU" sz="1100" dirty="0"/>
                        <a:t>Показатель</a:t>
                      </a:r>
                      <a:r>
                        <a:rPr lang="ru-RU" sz="1100" baseline="0" dirty="0"/>
                        <a:t> на начало проекта</a:t>
                      </a:r>
                      <a:endParaRPr lang="ru-RU" sz="1100" dirty="0"/>
                    </a:p>
                  </a:txBody>
                  <a:tcPr/>
                </a:tc>
                <a:tc>
                  <a:txBody>
                    <a:bodyPr/>
                    <a:lstStyle/>
                    <a:p>
                      <a:pPr algn="ctr"/>
                      <a:r>
                        <a:rPr lang="ru-RU" sz="1100" dirty="0"/>
                        <a:t>Целевой показатель</a:t>
                      </a:r>
                    </a:p>
                  </a:txBody>
                  <a:tcPr/>
                </a:tc>
                <a:tc>
                  <a:txBody>
                    <a:bodyPr/>
                    <a:lstStyle/>
                    <a:p>
                      <a:pPr algn="ctr"/>
                      <a:r>
                        <a:rPr lang="ru-RU" sz="1100" dirty="0"/>
                        <a:t>Показатель</a:t>
                      </a:r>
                      <a:r>
                        <a:rPr lang="ru-RU" sz="1100" baseline="0" dirty="0"/>
                        <a:t> на окончание проекта</a:t>
                      </a:r>
                      <a:endParaRPr lang="ru-RU" sz="1100" dirty="0"/>
                    </a:p>
                  </a:txBody>
                  <a:tcPr/>
                </a:tc>
                <a:extLst>
                  <a:ext uri="{0D108BD9-81ED-4DB2-BD59-A6C34878D82A}">
                    <a16:rowId xmlns:a16="http://schemas.microsoft.com/office/drawing/2014/main" xmlns="" val="10000"/>
                  </a:ext>
                </a:extLst>
              </a:tr>
              <a:tr h="433705">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rPr>
                        <a:t>1</a:t>
                      </a:r>
                      <a:r>
                        <a:rPr kumimoji="0" lang="ru-RU" sz="1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rPr>
                        <a:t>.Снижение количества  штрафных санкций (снятий, штрафов) на 100 случаев экспертиз (ед.)</a:t>
                      </a:r>
                    </a:p>
                    <a:p>
                      <a:pPr indent="0" algn="ctr">
                        <a:buNone/>
                      </a:pPr>
                      <a:endParaRPr lang="ru-RU" altLang="en-US" sz="1000" b="0" dirty="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ea typeface="Calibri"/>
                          <a:cs typeface="Times New Roman" panose="02020603050405020304" pitchFamily="18" charset="0"/>
                        </a:rPr>
                        <a:t>5.69</a:t>
                      </a:r>
                    </a:p>
                  </a:txBody>
                  <a:tcPr marL="0" marR="0" marT="0" marB="0" anchor="ctr"/>
                </a:tc>
                <a:tc>
                  <a:txBody>
                    <a:bodyPr/>
                    <a:lstStyle/>
                    <a:p>
                      <a:pPr marL="0" indent="0" algn="ctr" defTabSz="914400" rtl="0" eaLnBrk="1" latinLnBrk="0" hangingPunct="1">
                        <a:lnSpc>
                          <a:spcPct val="100000"/>
                        </a:lnSpc>
                        <a:buNone/>
                      </a:pPr>
                      <a:r>
                        <a:rPr lang="ru-RU" altLang="en-US" sz="1000" strike="noStrike" kern="1200" spc="-1" dirty="0" smtClean="0">
                          <a:solidFill>
                            <a:schemeClr val="tx1"/>
                          </a:solidFill>
                          <a:uFill>
                            <a:solidFill>
                              <a:srgbClr val="FFFFFF"/>
                            </a:solidFill>
                          </a:uFill>
                        </a:rPr>
                        <a:t>2.8</a:t>
                      </a:r>
                      <a:endParaRPr lang="ru-RU" altLang="en-US" sz="1000" strike="noStrike" kern="1200" spc="-1" dirty="0">
                        <a:solidFill>
                          <a:schemeClr val="tx1"/>
                        </a:solidFill>
                        <a:uFill>
                          <a:solidFill>
                            <a:srgbClr val="FFFFFF"/>
                          </a:solidFill>
                        </a:uFill>
                      </a:endParaRPr>
                    </a:p>
                  </a:txBody>
                  <a:tcPr marL="0" marR="0" marT="0" marB="0" anchor="ctr"/>
                </a:tc>
                <a:tc>
                  <a:txBody>
                    <a:bodyPr/>
                    <a:lstStyle/>
                    <a:p>
                      <a:pPr algn="ctr"/>
                      <a:r>
                        <a:rPr lang="ru-RU" sz="1000" dirty="0" smtClean="0">
                          <a:latin typeface="Times New Roman" panose="02020603050405020304" pitchFamily="18" charset="0"/>
                          <a:cs typeface="Times New Roman" panose="02020603050405020304" pitchFamily="18" charset="0"/>
                        </a:rPr>
                        <a:t>1,58</a:t>
                      </a:r>
                      <a:endParaRPr lang="ru-RU"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r h="433705">
                <a:tc>
                  <a:txBody>
                    <a:bodyPr/>
                    <a:lstStyle/>
                    <a:p>
                      <a:pPr>
                        <a:lnSpc>
                          <a:spcPct val="115000"/>
                        </a:lnSpc>
                        <a:spcAft>
                          <a:spcPts val="0"/>
                        </a:spcAft>
                      </a:pPr>
                      <a:r>
                        <a:rPr lang="ru-RU" sz="1000" dirty="0" smtClean="0">
                          <a:latin typeface="Times New Roman" panose="02020603050405020304" pitchFamily="18" charset="0"/>
                          <a:ea typeface="Calibri"/>
                          <a:cs typeface="Times New Roman" panose="02020603050405020304" pitchFamily="18" charset="0"/>
                        </a:rPr>
                        <a:t>2. Снижение суммы финансовых потерь на 100 случаев экспертиз (руб.)</a:t>
                      </a:r>
                    </a:p>
                  </a:txBody>
                  <a:tcPr marL="0" marR="0" marT="0" marB="0" anchor="b"/>
                </a:tc>
                <a:tc>
                  <a:txBody>
                    <a:bodyPr/>
                    <a:lstStyle/>
                    <a:p>
                      <a:pPr marL="0" indent="0" algn="ctr" defTabSz="914400" rtl="0" eaLnBrk="1" latinLnBrk="0" hangingPunct="1">
                        <a:lnSpc>
                          <a:spcPct val="100000"/>
                        </a:lnSpc>
                        <a:buNone/>
                      </a:pPr>
                      <a:r>
                        <a:rPr lang="ru-RU" altLang="en-US" sz="1000" strike="noStrike" kern="1200" spc="-1" baseline="0" dirty="0" smtClean="0">
                          <a:solidFill>
                            <a:srgbClr val="000000"/>
                          </a:solidFill>
                          <a:uFill>
                            <a:solidFill>
                              <a:srgbClr val="FFFFFF"/>
                            </a:solidFill>
                          </a:uFill>
                          <a:latin typeface="Times New Roman" panose="02020603050405020304"/>
                          <a:ea typeface="+mn-ea"/>
                          <a:cs typeface="+mn-cs"/>
                        </a:rPr>
                        <a:t>             </a:t>
                      </a:r>
                      <a:r>
                        <a:rPr lang="ru-RU" altLang="en-US" sz="1000" strike="noStrike" kern="1200" spc="-1" dirty="0" smtClean="0">
                          <a:solidFill>
                            <a:srgbClr val="000000"/>
                          </a:solidFill>
                          <a:uFill>
                            <a:solidFill>
                              <a:srgbClr val="FFFFFF"/>
                            </a:solidFill>
                          </a:uFill>
                          <a:latin typeface="Times New Roman" panose="02020603050405020304"/>
                          <a:ea typeface="+mn-ea"/>
                          <a:cs typeface="+mn-cs"/>
                        </a:rPr>
                        <a:t>8115</a:t>
                      </a:r>
                      <a:endParaRPr lang="ru-RU" altLang="en-US" sz="1000" strike="noStrike" kern="1200" spc="-1" dirty="0">
                        <a:solidFill>
                          <a:srgbClr val="000000"/>
                        </a:solidFill>
                        <a:uFill>
                          <a:solidFill>
                            <a:srgbClr val="FFFFFF"/>
                          </a:solidFill>
                        </a:uFill>
                        <a:latin typeface="Times New Roman" panose="02020603050405020304"/>
                        <a:ea typeface="+mn-ea"/>
                        <a:cs typeface="+mn-cs"/>
                      </a:endParaRPr>
                    </a:p>
                  </a:txBody>
                  <a:tcPr marL="0" marR="0" marT="0" marB="0" anchor="ctr"/>
                </a:tc>
                <a:tc>
                  <a:txBody>
                    <a:bodyPr/>
                    <a:lstStyle/>
                    <a:p>
                      <a:pPr marL="0" indent="0" algn="ctr" defTabSz="914400" rtl="0" eaLnBrk="1" latinLnBrk="0" hangingPunct="1">
                        <a:lnSpc>
                          <a:spcPct val="100000"/>
                        </a:lnSpc>
                        <a:buNone/>
                      </a:pPr>
                      <a:r>
                        <a:rPr lang="ru-RU" altLang="en-US" sz="1000" strike="noStrike" kern="1200" spc="-1" dirty="0" smtClean="0">
                          <a:solidFill>
                            <a:srgbClr val="000000"/>
                          </a:solidFill>
                          <a:uFill>
                            <a:solidFill>
                              <a:srgbClr val="FFFFFF"/>
                            </a:solidFill>
                          </a:uFill>
                          <a:latin typeface="Times New Roman" panose="02020603050405020304"/>
                          <a:ea typeface="+mn-ea"/>
                          <a:cs typeface="+mn-cs"/>
                        </a:rPr>
                        <a:t>            4000</a:t>
                      </a:r>
                      <a:endParaRPr lang="ru-RU" altLang="en-US" sz="1000" strike="noStrike" kern="1200" spc="-1" dirty="0">
                        <a:solidFill>
                          <a:srgbClr val="000000"/>
                        </a:solidFill>
                        <a:uFill>
                          <a:solidFill>
                            <a:srgbClr val="FFFFFF"/>
                          </a:solidFill>
                        </a:uFill>
                        <a:latin typeface="Times New Roman" panose="02020603050405020304"/>
                        <a:ea typeface="+mn-ea"/>
                        <a:cs typeface="+mn-cs"/>
                      </a:endParaRPr>
                    </a:p>
                  </a:txBody>
                  <a:tcPr marL="0" marR="0" marT="0" marB="0" anchor="ctr"/>
                </a:tc>
                <a:tc>
                  <a:txBody>
                    <a:bodyPr/>
                    <a:lstStyle/>
                    <a:p>
                      <a:pPr algn="ctr"/>
                      <a:r>
                        <a:rPr lang="ru-RU" sz="1000" dirty="0" smtClean="0">
                          <a:latin typeface="Times New Roman" panose="02020603050405020304" pitchFamily="18" charset="0"/>
                          <a:cs typeface="Times New Roman" panose="02020603050405020304" pitchFamily="18" charset="0"/>
                        </a:rPr>
                        <a:t>180</a:t>
                      </a:r>
                      <a:endParaRPr lang="ru-RU"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2"/>
                  </a:ext>
                </a:extLst>
              </a:tr>
              <a:tr h="43370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altLang="en-US" sz="1000" b="0" dirty="0" smtClean="0">
                          <a:solidFill>
                            <a:srgbClr val="000000"/>
                          </a:solidFill>
                          <a:latin typeface="Times New Roman" panose="02020603050405020304" pitchFamily="18" charset="0"/>
                          <a:ea typeface="Calibri" panose="020F0502020204030204" charset="0"/>
                          <a:cs typeface="Calibri" panose="020F0502020204030204" charset="0"/>
                        </a:rPr>
                        <a:t>3.</a:t>
                      </a:r>
                      <a:r>
                        <a:rPr kumimoji="0" lang="ru-RU" sz="1000" b="0" i="0" u="none" strike="noStrike" kern="1200" cap="none" spc="-1" normalizeH="0" baseline="0" noProof="0" dirty="0" smtClean="0">
                          <a:ln>
                            <a:noFill/>
                          </a:ln>
                          <a:solidFill>
                            <a:prstClr val="black"/>
                          </a:solidFill>
                          <a:effectLst/>
                          <a:uLnTx/>
                          <a:uFill>
                            <a:solidFill>
                              <a:srgbClr val="FFFFFF"/>
                            </a:solidFill>
                          </a:uFill>
                          <a:latin typeface="Times New Roman" panose="02020603050405020304" pitchFamily="18" charset="0"/>
                          <a:ea typeface="+mn-ea"/>
                          <a:cs typeface="Times New Roman" panose="02020603050405020304" pitchFamily="18" charset="0"/>
                        </a:rPr>
                        <a:t> В Барс МИС необходимо работать  100% врачей с соблюдением требований к качеству ведения первичной медицинской документации и соответствия данных медицинской документации  реестрам счетов и врачи диагностических служб.</a:t>
                      </a:r>
                    </a:p>
                  </a:txBody>
                  <a:tcPr marL="0" marR="0" marT="0" marB="0" anchor="ctr"/>
                </a:tc>
                <a:tc>
                  <a:txBody>
                    <a:bodyPr/>
                    <a:lstStyle/>
                    <a:p>
                      <a:pPr indent="0" algn="ctr">
                        <a:buNone/>
                      </a:pPr>
                      <a:r>
                        <a:rPr lang="ru-RU" altLang="en-US" sz="1000" b="0" dirty="0" smtClean="0">
                          <a:solidFill>
                            <a:srgbClr val="000000"/>
                          </a:solidFill>
                          <a:latin typeface="Times New Roman" panose="02020603050405020304" pitchFamily="18" charset="0"/>
                          <a:ea typeface="Calibri" panose="020F0502020204030204" charset="0"/>
                          <a:cs typeface="Calibri" panose="020F0502020204030204" charset="0"/>
                        </a:rPr>
                        <a:t>70%</a:t>
                      </a:r>
                      <a:endParaRPr lang="ru-RU" altLang="en-US" sz="1000" b="0" dirty="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0" marB="0" anchor="ctr"/>
                </a:tc>
                <a:tc>
                  <a:txBody>
                    <a:bodyPr/>
                    <a:lstStyle/>
                    <a:p>
                      <a:pPr indent="0" algn="ctr">
                        <a:buNone/>
                      </a:pPr>
                      <a:r>
                        <a:rPr lang="ru-RU" altLang="en-US" sz="1000" b="0" dirty="0" smtClean="0">
                          <a:solidFill>
                            <a:srgbClr val="000000"/>
                          </a:solidFill>
                          <a:latin typeface="Times New Roman" panose="02020603050405020304" pitchFamily="18" charset="0"/>
                          <a:ea typeface="Calibri" panose="020F0502020204030204" charset="0"/>
                          <a:cs typeface="Calibri" panose="020F0502020204030204" charset="0"/>
                        </a:rPr>
                        <a:t>100%</a:t>
                      </a:r>
                      <a:endParaRPr lang="ru-RU" altLang="en-US" sz="1000" b="0" dirty="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0" marB="0" anchor="ctr"/>
                </a:tc>
                <a:tc>
                  <a:txBody>
                    <a:bodyPr/>
                    <a:lstStyle/>
                    <a:p>
                      <a:pPr algn="ctr" fontAlgn="b"/>
                      <a:r>
                        <a:rPr lang="ru-RU" sz="1000" b="0" i="0" u="none" strike="noStrike" dirty="0" smtClean="0">
                          <a:solidFill>
                            <a:srgbClr val="000000"/>
                          </a:solidFill>
                          <a:effectLst/>
                          <a:latin typeface="Times New Roman" panose="02020603050405020304" pitchFamily="18" charset="0"/>
                        </a:rPr>
                        <a:t>100%</a:t>
                      </a:r>
                      <a:endParaRPr lang="ru-RU" sz="10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3"/>
                  </a:ext>
                </a:extLst>
              </a:tr>
              <a:tr h="433705">
                <a:tc>
                  <a:txBody>
                    <a:bodyPr/>
                    <a:lstStyle/>
                    <a:p>
                      <a:pPr indent="0" algn="l">
                        <a:buNone/>
                      </a:pPr>
                      <a:r>
                        <a:rPr lang="ru-RU" altLang="en-US" sz="1000" b="0" dirty="0" smtClean="0">
                          <a:solidFill>
                            <a:srgbClr val="000000"/>
                          </a:solidFill>
                          <a:latin typeface="Times New Roman" panose="02020603050405020304" pitchFamily="18" charset="0"/>
                          <a:ea typeface="Calibri" panose="020F0502020204030204" charset="0"/>
                          <a:cs typeface="Calibri" panose="020F0502020204030204" charset="0"/>
                        </a:rPr>
                        <a:t>4.Обучение врачей диагностических служб</a:t>
                      </a:r>
                      <a:endParaRPr lang="ru-RU" altLang="en-US" sz="1000" b="0" dirty="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0" marB="0" anchor="ctr"/>
                </a:tc>
                <a:tc>
                  <a:txBody>
                    <a:bodyPr/>
                    <a:lstStyle/>
                    <a:p>
                      <a:pPr indent="0" algn="ctr">
                        <a:buNone/>
                      </a:pPr>
                      <a:r>
                        <a:rPr lang="ru-RU" altLang="en-US" sz="1200" b="0" dirty="0" smtClean="0">
                          <a:solidFill>
                            <a:srgbClr val="000000"/>
                          </a:solidFill>
                          <a:latin typeface="Times New Roman" panose="02020603050405020304" pitchFamily="18" charset="0"/>
                          <a:ea typeface="Calibri" panose="020F0502020204030204" charset="0"/>
                          <a:cs typeface="Calibri" panose="020F0502020204030204" charset="0"/>
                        </a:rPr>
                        <a:t>0</a:t>
                      </a:r>
                      <a:endParaRPr lang="ru-RU" altLang="en-US" sz="1200" b="0" dirty="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0" marB="0" anchor="ctr"/>
                </a:tc>
                <a:tc>
                  <a:txBody>
                    <a:bodyPr/>
                    <a:lstStyle/>
                    <a:p>
                      <a:pPr indent="0" algn="ctr">
                        <a:buNone/>
                      </a:pPr>
                      <a:r>
                        <a:rPr lang="ru-RU" altLang="en-US" sz="1200" b="0" dirty="0" smtClean="0">
                          <a:solidFill>
                            <a:srgbClr val="000000"/>
                          </a:solidFill>
                          <a:latin typeface="Times New Roman" panose="02020603050405020304" pitchFamily="18" charset="0"/>
                          <a:ea typeface="Calibri" panose="020F0502020204030204" charset="0"/>
                          <a:cs typeface="Calibri" panose="020F0502020204030204" charset="0"/>
                        </a:rPr>
                        <a:t>4</a:t>
                      </a:r>
                      <a:endParaRPr lang="ru-RU" altLang="en-US" sz="1200" b="0" dirty="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0"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4</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0004"/>
                  </a:ext>
                </a:extLst>
              </a:tr>
              <a:tr h="546835">
                <a:tc>
                  <a:txBody>
                    <a:bodyPr/>
                    <a:lstStyle/>
                    <a:p>
                      <a:pPr indent="0" algn="l">
                        <a:buNone/>
                      </a:pPr>
                      <a:r>
                        <a:rPr lang="ru-RU" altLang="en-US" sz="1200" b="0" dirty="0" smtClean="0">
                          <a:solidFill>
                            <a:srgbClr val="000000"/>
                          </a:solidFill>
                          <a:latin typeface="Times New Roman" panose="02020603050405020304" pitchFamily="18" charset="0"/>
                          <a:ea typeface="Calibri" panose="020F0502020204030204" charset="0"/>
                          <a:cs typeface="Calibri" panose="020F0502020204030204" charset="0"/>
                        </a:rPr>
                        <a:t>5.Снижение количество дефектов 3.2.1.</a:t>
                      </a:r>
                      <a:endParaRPr lang="ru-RU" altLang="en-US" sz="1200" b="0" dirty="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0" marB="0" anchor="b"/>
                </a:tc>
                <a:tc>
                  <a:txBody>
                    <a:bodyPr/>
                    <a:lstStyle/>
                    <a:p>
                      <a:pPr indent="0" algn="ctr">
                        <a:buNone/>
                      </a:pPr>
                      <a:r>
                        <a:rPr lang="ru-RU" altLang="en-US" sz="1200" b="0" dirty="0" smtClean="0">
                          <a:solidFill>
                            <a:srgbClr val="000000"/>
                          </a:solidFill>
                          <a:latin typeface="Times New Roman" panose="02020603050405020304" pitchFamily="18" charset="0"/>
                          <a:ea typeface="Calibri" panose="020F0502020204030204" charset="0"/>
                          <a:cs typeface="Calibri" panose="020F0502020204030204" charset="0"/>
                        </a:rPr>
                        <a:t>73</a:t>
                      </a:r>
                      <a:endParaRPr lang="ru-RU" altLang="en-US" sz="1200" b="0" dirty="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0" marB="0" anchor="ctr"/>
                </a:tc>
                <a:tc>
                  <a:txBody>
                    <a:bodyPr/>
                    <a:lstStyle/>
                    <a:p>
                      <a:pPr indent="0" algn="ctr">
                        <a:buNone/>
                      </a:pPr>
                      <a:r>
                        <a:rPr lang="ru-RU" altLang="en-US" sz="1200" b="0" dirty="0" smtClean="0">
                          <a:solidFill>
                            <a:srgbClr val="000000"/>
                          </a:solidFill>
                          <a:latin typeface="Times New Roman" panose="02020603050405020304" pitchFamily="18" charset="0"/>
                          <a:ea typeface="Calibri" panose="020F0502020204030204" charset="0"/>
                          <a:cs typeface="Calibri" panose="020F0502020204030204" charset="0"/>
                        </a:rPr>
                        <a:t>40</a:t>
                      </a:r>
                      <a:endParaRPr lang="ru-RU" altLang="en-US" sz="1200" b="0" dirty="0">
                        <a:solidFill>
                          <a:srgbClr val="000000"/>
                        </a:solidFill>
                        <a:latin typeface="Times New Roman" panose="02020603050405020304" pitchFamily="18" charset="0"/>
                        <a:ea typeface="Calibri" panose="020F0502020204030204" charset="0"/>
                        <a:cs typeface="Calibri" panose="020F0502020204030204" charset="0"/>
                      </a:endParaRPr>
                    </a:p>
                  </a:txBody>
                  <a:tcPr marL="0" marR="0" marT="0" marB="0" anchor="ctr"/>
                </a:tc>
                <a:tc>
                  <a:txBody>
                    <a:bodyPr/>
                    <a:lstStyle/>
                    <a:p>
                      <a:pPr algn="ctr"/>
                      <a:r>
                        <a:rPr lang="ru-RU" sz="1200" dirty="0" smtClean="0">
                          <a:latin typeface="Times New Roman" panose="02020603050405020304" pitchFamily="18" charset="0"/>
                          <a:cs typeface="Times New Roman" panose="02020603050405020304" pitchFamily="18" charset="0"/>
                        </a:rPr>
                        <a:t>12</a:t>
                      </a:r>
                      <a:endParaRPr lang="ru-RU"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xmlns="" val="2822118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3677432" y="1435370"/>
            <a:ext cx="1998111" cy="315813"/>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2307316" y="316524"/>
            <a:ext cx="5933787" cy="13888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uFill>
                  <a:solidFill>
                    <a:srgbClr val="FFFFFF"/>
                  </a:solidFill>
                </a:uFill>
                <a:latin typeface="Arial" panose="020B0604020202020204" pitchFamily="34" charset="0"/>
                <a:cs typeface="Arial" panose="020B0604020202020204" pitchFamily="34" charset="0"/>
              </a:rPr>
              <a:t>Фотопредставление команды </a:t>
            </a:r>
            <a:r>
              <a:rPr lang="ru-RU" sz="2400" spc="-1" dirty="0" smtClean="0">
                <a:uFill>
                  <a:solidFill>
                    <a:srgbClr val="FFFFFF"/>
                  </a:solidFill>
                </a:uFill>
                <a:latin typeface="Arial" panose="020B0604020202020204" pitchFamily="34" charset="0"/>
                <a:cs typeface="Arial" panose="020B0604020202020204" pitchFamily="34" charset="0"/>
              </a:rPr>
              <a:t>проекта</a:t>
            </a:r>
            <a:endParaRPr lang="ru-RU" sz="2400" spc="-1" dirty="0">
              <a:uFill>
                <a:solidFill>
                  <a:srgbClr val="FFFFFF"/>
                </a:solidFill>
              </a:uFill>
              <a:latin typeface="Arial" panose="020B0604020202020204" pitchFamily="34" charset="0"/>
              <a:cs typeface="Arial" panose="020B0604020202020204" pitchFamily="34" charset="0"/>
            </a:endParaRP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
        <p:nvSpPr>
          <p:cNvPr id="2" name="Прямоугольник 1"/>
          <p:cNvSpPr/>
          <p:nvPr/>
        </p:nvSpPr>
        <p:spPr>
          <a:xfrm>
            <a:off x="3412331" y="769337"/>
            <a:ext cx="2871492" cy="400110"/>
          </a:xfrm>
          <a:prstGeom prst="rect">
            <a:avLst/>
          </a:prstGeom>
        </p:spPr>
        <p:txBody>
          <a:bodyPr wrap="none">
            <a:spAutoFit/>
          </a:bodyPr>
          <a:lstStyle/>
          <a:p>
            <a:pPr algn="ctr"/>
            <a:r>
              <a:rPr lang="ru-RU" sz="2000" b="1" dirty="0">
                <a:latin typeface="Times New Roman" panose="02020603050405020304" pitchFamily="18" charset="0"/>
                <a:ea typeface="Calibri" panose="020F0502020204030204" pitchFamily="34" charset="0"/>
                <a:cs typeface="Times New Roman" panose="02020603050405020304" pitchFamily="18" charset="0"/>
              </a:rPr>
              <a:t>КОМАНДА ПРОЕКТА</a:t>
            </a:r>
            <a:endParaRPr lang="ru-RU" sz="2000" dirty="0">
              <a:latin typeface="Times New Roman" panose="02020603050405020304" pitchFamily="18" charset="0"/>
              <a:cs typeface="Times New Roman" panose="02020603050405020304" pitchFamily="18" charset="0"/>
            </a:endParaRPr>
          </a:p>
        </p:txBody>
      </p:sp>
      <p:graphicFrame>
        <p:nvGraphicFramePr>
          <p:cNvPr id="27" name="Схема 26"/>
          <p:cNvGraphicFramePr/>
          <p:nvPr>
            <p:extLst>
              <p:ext uri="{D42A27DB-BD31-4B8C-83A1-F6EECF244321}">
                <p14:modId xmlns:p14="http://schemas.microsoft.com/office/powerpoint/2010/main" xmlns="" val="1242842790"/>
              </p:ext>
            </p:extLst>
          </p:nvPr>
        </p:nvGraphicFramePr>
        <p:xfrm>
          <a:off x="788194" y="1066421"/>
          <a:ext cx="7357828" cy="52543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4482528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1095632" y="280086"/>
            <a:ext cx="7094811" cy="13345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Мониторинг устойчивости улучшений, внедренных в результате реализации проекта</a:t>
            </a:r>
          </a:p>
          <a:p>
            <a:pPr algn="r">
              <a:lnSpc>
                <a:spcPct val="100000"/>
              </a:lnSpc>
            </a:pPr>
            <a:r>
              <a:rPr lang="ru-RU" sz="2800" spc="-1" dirty="0">
                <a:solidFill>
                  <a:srgbClr val="002060"/>
                </a:solidFill>
                <a:uFill>
                  <a:solidFill>
                    <a:srgbClr val="FFFFFF"/>
                  </a:solidFill>
                </a:uFill>
                <a:latin typeface="Times New Roman" panose="02020603050405020304"/>
              </a:rPr>
              <a:t> </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6" name="Таблица 15"/>
          <p:cNvGraphicFramePr>
            <a:graphicFrameLocks noGrp="1"/>
          </p:cNvGraphicFramePr>
          <p:nvPr>
            <p:extLst>
              <p:ext uri="{D42A27DB-BD31-4B8C-83A1-F6EECF244321}">
                <p14:modId xmlns:p14="http://schemas.microsoft.com/office/powerpoint/2010/main" xmlns="" val="2305580821"/>
              </p:ext>
            </p:extLst>
          </p:nvPr>
        </p:nvGraphicFramePr>
        <p:xfrm>
          <a:off x="787123" y="1406658"/>
          <a:ext cx="7403319" cy="4558621"/>
        </p:xfrm>
        <a:graphic>
          <a:graphicData uri="http://schemas.openxmlformats.org/drawingml/2006/table">
            <a:tbl>
              <a:tblPr firstRow="1" bandRow="1">
                <a:tableStyleId>{93296810-A885-4BE3-A3E7-6D5BEEA58F35}</a:tableStyleId>
              </a:tblPr>
              <a:tblGrid>
                <a:gridCol w="492501">
                  <a:extLst>
                    <a:ext uri="{9D8B030D-6E8A-4147-A177-3AD203B41FA5}">
                      <a16:colId xmlns:a16="http://schemas.microsoft.com/office/drawing/2014/main" xmlns="" val="20000"/>
                    </a:ext>
                  </a:extLst>
                </a:gridCol>
                <a:gridCol w="4443045">
                  <a:extLst>
                    <a:ext uri="{9D8B030D-6E8A-4147-A177-3AD203B41FA5}">
                      <a16:colId xmlns:a16="http://schemas.microsoft.com/office/drawing/2014/main" xmlns="" val="20001"/>
                    </a:ext>
                  </a:extLst>
                </a:gridCol>
                <a:gridCol w="2467773">
                  <a:extLst>
                    <a:ext uri="{9D8B030D-6E8A-4147-A177-3AD203B41FA5}">
                      <a16:colId xmlns:a16="http://schemas.microsoft.com/office/drawing/2014/main" xmlns="" val="20002"/>
                    </a:ext>
                  </a:extLst>
                </a:gridCol>
              </a:tblGrid>
              <a:tr h="875419">
                <a:tc>
                  <a:txBody>
                    <a:bodyPr/>
                    <a:lstStyle/>
                    <a:p>
                      <a:r>
                        <a:rPr lang="ru-RU" sz="1200" dirty="0"/>
                        <a:t>№ п/п</a:t>
                      </a:r>
                      <a:endParaRPr lang="ru-RU" sz="1200" dirty="0">
                        <a:latin typeface="Times New Roman" panose="02020603050405020304" pitchFamily="18" charset="0"/>
                        <a:cs typeface="Times New Roman" panose="02020603050405020304" pitchFamily="18" charset="0"/>
                      </a:endParaRPr>
                    </a:p>
                  </a:txBody>
                  <a:tcPr/>
                </a:tc>
                <a:tc gridSpan="2">
                  <a:txBody>
                    <a:bodyPr/>
                    <a:lstStyle/>
                    <a:p>
                      <a:r>
                        <a:rPr lang="ru-RU" dirty="0"/>
                        <a:t>План</a:t>
                      </a:r>
                      <a:r>
                        <a:rPr lang="ru-RU" baseline="0" dirty="0"/>
                        <a:t> проведения мониторинга устойчивости внедренных улучшений в рамках реализации проекта по улучшению</a:t>
                      </a:r>
                      <a:endParaRPr lang="ru-RU" dirty="0">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extLst>
                  <a:ext uri="{0D108BD9-81ED-4DB2-BD59-A6C34878D82A}">
                    <a16:rowId xmlns:a16="http://schemas.microsoft.com/office/drawing/2014/main" xmlns="" val="10000"/>
                  </a:ext>
                </a:extLst>
              </a:tr>
              <a:tr h="507187">
                <a:tc>
                  <a:txBody>
                    <a:bodyPr/>
                    <a:lstStyle/>
                    <a:p>
                      <a:pPr algn="ctr"/>
                      <a:r>
                        <a:rPr lang="ru-RU" sz="1200" dirty="0"/>
                        <a:t>1</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a:t>Показатели, соответствующие поставленным целям</a:t>
                      </a:r>
                      <a:endParaRPr lang="ru-RU" sz="1200" dirty="0">
                        <a:latin typeface="Times New Roman" panose="02020603050405020304" pitchFamily="18" charset="0"/>
                        <a:cs typeface="Times New Roman" panose="02020603050405020304" pitchFamily="18" charset="0"/>
                      </a:endParaRPr>
                    </a:p>
                  </a:txBody>
                  <a:tcPr anchor="ctr"/>
                </a:tc>
                <a:tc>
                  <a:txBody>
                    <a:bodyPr/>
                    <a:lstStyle/>
                    <a:p>
                      <a:r>
                        <a:rPr lang="ru-RU" sz="1200" dirty="0" smtClean="0">
                          <a:latin typeface="Times New Roman" panose="02020603050405020304" pitchFamily="18" charset="0"/>
                          <a:cs typeface="Times New Roman" panose="02020603050405020304" pitchFamily="18" charset="0"/>
                        </a:rPr>
                        <a:t>Снижение штрафных санкций, снижение финансовых</a:t>
                      </a:r>
                      <a:r>
                        <a:rPr lang="ru-RU" sz="1200" baseline="0" dirty="0" smtClean="0">
                          <a:latin typeface="Times New Roman" panose="02020603050405020304" pitchFamily="18" charset="0"/>
                          <a:cs typeface="Times New Roman" panose="02020603050405020304" pitchFamily="18" charset="0"/>
                        </a:rPr>
                        <a:t> потерь, снижение дефекта 3.2.1.</a:t>
                      </a:r>
                      <a:endParaRPr lang="ru-RU"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r h="507187">
                <a:tc>
                  <a:txBody>
                    <a:bodyPr/>
                    <a:lstStyle/>
                    <a:p>
                      <a:pPr algn="ctr"/>
                      <a:r>
                        <a:rPr lang="ru-RU" sz="1200" dirty="0"/>
                        <a:t>2</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a:t>Источники информации</a:t>
                      </a:r>
                      <a:endParaRPr lang="ru-RU" sz="1200" dirty="0">
                        <a:latin typeface="Times New Roman" panose="02020603050405020304" pitchFamily="18" charset="0"/>
                        <a:cs typeface="Times New Roman" panose="02020603050405020304" pitchFamily="18" charset="0"/>
                      </a:endParaRPr>
                    </a:p>
                  </a:txBody>
                  <a:tcPr anchor="ctr"/>
                </a:tc>
                <a:tc>
                  <a:txBody>
                    <a:bodyPr/>
                    <a:lstStyle/>
                    <a:p>
                      <a:r>
                        <a:rPr lang="ru-RU" sz="1200" dirty="0" smtClean="0">
                          <a:latin typeface="Times New Roman" panose="02020603050405020304" pitchFamily="18" charset="0"/>
                          <a:cs typeface="Times New Roman" panose="02020603050405020304" pitchFamily="18" charset="0"/>
                        </a:rPr>
                        <a:t>Акт медико-экономической экспертизы, формы 112/у</a:t>
                      </a:r>
                      <a:endParaRPr lang="ru-RU"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2"/>
                  </a:ext>
                </a:extLst>
              </a:tr>
              <a:tr h="507187">
                <a:tc>
                  <a:txBody>
                    <a:bodyPr/>
                    <a:lstStyle/>
                    <a:p>
                      <a:pPr algn="ctr"/>
                      <a:r>
                        <a:rPr lang="ru-RU" sz="1200" dirty="0"/>
                        <a:t>3</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a:t>Метод сбора информации</a:t>
                      </a:r>
                      <a:endParaRPr lang="ru-RU" sz="1200" dirty="0">
                        <a:latin typeface="Times New Roman" panose="02020603050405020304" pitchFamily="18" charset="0"/>
                        <a:cs typeface="Times New Roman" panose="02020603050405020304" pitchFamily="18" charset="0"/>
                      </a:endParaRPr>
                    </a:p>
                  </a:txBody>
                  <a:tcPr anchor="ctr"/>
                </a:tc>
                <a:tc>
                  <a:txBody>
                    <a:bodyPr/>
                    <a:lstStyle/>
                    <a:p>
                      <a:r>
                        <a:rPr lang="ru-RU" sz="1200" dirty="0" smtClean="0">
                          <a:latin typeface="Times New Roman" panose="02020603050405020304" pitchFamily="18" charset="0"/>
                          <a:cs typeface="Times New Roman" panose="02020603050405020304" pitchFamily="18" charset="0"/>
                        </a:rPr>
                        <a:t>Анкетирование,</a:t>
                      </a:r>
                      <a:r>
                        <a:rPr lang="ru-RU" sz="1200" baseline="0" dirty="0" smtClean="0">
                          <a:latin typeface="Times New Roman" panose="02020603050405020304" pitchFamily="18" charset="0"/>
                          <a:cs typeface="Times New Roman" panose="02020603050405020304" pitchFamily="18" charset="0"/>
                        </a:rPr>
                        <a:t> экспертиза форм 112/у</a:t>
                      </a:r>
                      <a:endParaRPr lang="ru-RU"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3"/>
                  </a:ext>
                </a:extLst>
              </a:tr>
              <a:tr h="507187">
                <a:tc>
                  <a:txBody>
                    <a:bodyPr/>
                    <a:lstStyle/>
                    <a:p>
                      <a:pPr algn="ctr"/>
                      <a:r>
                        <a:rPr lang="ru-RU" sz="1200" dirty="0"/>
                        <a:t>4</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a:t>Частота и график</a:t>
                      </a:r>
                      <a:r>
                        <a:rPr lang="ru-RU" sz="1200" baseline="0" dirty="0"/>
                        <a:t> сбора информации</a:t>
                      </a:r>
                      <a:endParaRPr lang="ru-RU" sz="1200" dirty="0">
                        <a:latin typeface="Times New Roman" panose="02020603050405020304" pitchFamily="18" charset="0"/>
                        <a:cs typeface="Times New Roman" panose="02020603050405020304" pitchFamily="18" charset="0"/>
                      </a:endParaRPr>
                    </a:p>
                  </a:txBody>
                  <a:tcPr anchor="ctr"/>
                </a:tc>
                <a:tc>
                  <a:txBody>
                    <a:bodyPr/>
                    <a:lstStyle/>
                    <a:p>
                      <a:r>
                        <a:rPr lang="ru-RU" sz="1200" dirty="0" smtClean="0">
                          <a:latin typeface="Times New Roman" panose="02020603050405020304" pitchFamily="18" charset="0"/>
                          <a:cs typeface="Times New Roman" panose="02020603050405020304" pitchFamily="18" charset="0"/>
                        </a:rPr>
                        <a:t>Ежедневно</a:t>
                      </a:r>
                      <a:endParaRPr lang="ru-RU"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4"/>
                  </a:ext>
                </a:extLst>
              </a:tr>
              <a:tr h="507187">
                <a:tc>
                  <a:txBody>
                    <a:bodyPr/>
                    <a:lstStyle/>
                    <a:p>
                      <a:pPr algn="ctr"/>
                      <a:r>
                        <a:rPr lang="ru-RU" sz="1200" dirty="0"/>
                        <a:t>5</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a:t>Ответственный за сбор информации</a:t>
                      </a:r>
                      <a:endParaRPr lang="ru-RU" sz="1200" dirty="0">
                        <a:latin typeface="Times New Roman" panose="02020603050405020304" pitchFamily="18" charset="0"/>
                        <a:cs typeface="Times New Roman" panose="02020603050405020304" pitchFamily="18" charset="0"/>
                      </a:endParaRPr>
                    </a:p>
                  </a:txBody>
                  <a:tcPr anchor="ctr"/>
                </a:tc>
                <a:tc>
                  <a:txBody>
                    <a:bodyPr/>
                    <a:lstStyle/>
                    <a:p>
                      <a:r>
                        <a:rPr lang="ru-RU" sz="1200" dirty="0" smtClean="0">
                          <a:latin typeface="Times New Roman" panose="02020603050405020304" pitchFamily="18" charset="0"/>
                          <a:cs typeface="Times New Roman" panose="02020603050405020304" pitchFamily="18" charset="0"/>
                        </a:rPr>
                        <a:t>Эксперт </a:t>
                      </a:r>
                      <a:r>
                        <a:rPr lang="ru-RU" sz="1200" dirty="0" err="1" smtClean="0">
                          <a:latin typeface="Times New Roman" panose="02020603050405020304" pitchFamily="18" charset="0"/>
                          <a:cs typeface="Times New Roman" panose="02020603050405020304" pitchFamily="18" charset="0"/>
                        </a:rPr>
                        <a:t>Шабля</a:t>
                      </a:r>
                      <a:r>
                        <a:rPr lang="ru-RU" sz="1200" dirty="0" smtClean="0">
                          <a:latin typeface="Times New Roman" panose="02020603050405020304" pitchFamily="18" charset="0"/>
                          <a:cs typeface="Times New Roman" panose="02020603050405020304" pitchFamily="18" charset="0"/>
                        </a:rPr>
                        <a:t> Ю.П.</a:t>
                      </a:r>
                      <a:endParaRPr lang="ru-RU"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5"/>
                  </a:ext>
                </a:extLst>
              </a:tr>
              <a:tr h="507187">
                <a:tc>
                  <a:txBody>
                    <a:bodyPr/>
                    <a:lstStyle/>
                    <a:p>
                      <a:pPr algn="ctr"/>
                      <a:r>
                        <a:rPr lang="ru-RU" sz="1200" dirty="0"/>
                        <a:t>6</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a:t>Технология обработки и анализа информации</a:t>
                      </a:r>
                      <a:endParaRPr lang="ru-RU" sz="1200" dirty="0">
                        <a:latin typeface="Times New Roman" panose="02020603050405020304" pitchFamily="18" charset="0"/>
                        <a:cs typeface="Times New Roman" panose="02020603050405020304" pitchFamily="18" charset="0"/>
                      </a:endParaRPr>
                    </a:p>
                  </a:txBody>
                  <a:tcPr anchor="ctr"/>
                </a:tc>
                <a:tc>
                  <a:txBody>
                    <a:bodyPr/>
                    <a:lstStyle/>
                    <a:p>
                      <a:r>
                        <a:rPr lang="ru-RU" sz="1200" dirty="0" smtClean="0">
                          <a:latin typeface="Times New Roman" panose="02020603050405020304" pitchFamily="18" charset="0"/>
                          <a:cs typeface="Times New Roman" panose="02020603050405020304" pitchFamily="18" charset="0"/>
                        </a:rPr>
                        <a:t>Диаграммы, таблицы</a:t>
                      </a:r>
                      <a:endParaRPr lang="ru-RU"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6"/>
                  </a:ext>
                </a:extLst>
              </a:tr>
              <a:tr h="507187">
                <a:tc>
                  <a:txBody>
                    <a:bodyPr/>
                    <a:lstStyle/>
                    <a:p>
                      <a:pPr algn="ctr"/>
                      <a:r>
                        <a:rPr lang="ru-RU" sz="1200" dirty="0"/>
                        <a:t>7</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a:t>Предоставление и использование информации</a:t>
                      </a:r>
                      <a:endParaRPr lang="ru-RU" sz="1200" dirty="0">
                        <a:latin typeface="Times New Roman" panose="02020603050405020304" pitchFamily="18" charset="0"/>
                        <a:cs typeface="Times New Roman" panose="02020603050405020304" pitchFamily="18" charset="0"/>
                      </a:endParaRPr>
                    </a:p>
                  </a:txBody>
                  <a:tcPr anchor="ctr"/>
                </a:tc>
                <a:tc>
                  <a:txBody>
                    <a:bodyPr/>
                    <a:lstStyle/>
                    <a:p>
                      <a:r>
                        <a:rPr lang="ru-RU" sz="1200" dirty="0" smtClean="0">
                          <a:latin typeface="Times New Roman" panose="02020603050405020304" pitchFamily="18" charset="0"/>
                          <a:cs typeface="Times New Roman" panose="02020603050405020304" pitchFamily="18" charset="0"/>
                        </a:rPr>
                        <a:t>Размещение на </a:t>
                      </a:r>
                      <a:r>
                        <a:rPr lang="ru-RU" sz="1200" dirty="0" err="1" smtClean="0">
                          <a:latin typeface="Times New Roman" panose="02020603050405020304" pitchFamily="18" charset="0"/>
                          <a:cs typeface="Times New Roman" panose="02020603050405020304" pitchFamily="18" charset="0"/>
                        </a:rPr>
                        <a:t>инфоцентре</a:t>
                      </a:r>
                      <a:r>
                        <a:rPr lang="ru-RU" sz="1200" dirty="0" smtClean="0">
                          <a:latin typeface="Times New Roman" panose="02020603050405020304" pitchFamily="18" charset="0"/>
                          <a:cs typeface="Times New Roman" panose="02020603050405020304" pitchFamily="18" charset="0"/>
                        </a:rPr>
                        <a:t> у главного врача</a:t>
                      </a:r>
                      <a:endParaRPr lang="ru-RU"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xmlns="" val="1554465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2710946" y="2518577"/>
            <a:ext cx="3742010" cy="5249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Приложения к проекту</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spTree>
    <p:extLst>
      <p:ext uri="{BB962C8B-B14F-4D97-AF65-F5344CB8AC3E}">
        <p14:creationId xmlns:p14="http://schemas.microsoft.com/office/powerpoint/2010/main" xmlns="" val="3855073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6539934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xmlns="" val="14541927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685800" y="2130480"/>
            <a:ext cx="7771680" cy="1469160"/>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5871104" y="234468"/>
            <a:ext cx="2319337" cy="5249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Приложение 1</a:t>
            </a: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pic>
        <p:nvPicPr>
          <p:cNvPr id="2" name="Рисунок 1" descr="Не корректное оформл.pdf - Foxit Reader"/>
          <p:cNvPicPr>
            <a:picLocks noChangeAspect="1"/>
          </p:cNvPicPr>
          <p:nvPr/>
        </p:nvPicPr>
        <p:blipFill rotWithShape="1">
          <a:blip r:embed="rId4" cstate="print">
            <a:extLst>
              <a:ext uri="{28A0092B-C50C-407E-A947-70E740481C1C}">
                <a14:useLocalDpi xmlns:a14="http://schemas.microsoft.com/office/drawing/2010/main" xmlns="" val="0"/>
              </a:ext>
            </a:extLst>
          </a:blip>
          <a:srcRect l="31194" t="24176" r="9213" b="8799"/>
          <a:stretch/>
        </p:blipFill>
        <p:spPr>
          <a:xfrm>
            <a:off x="1226307" y="1066421"/>
            <a:ext cx="6180393" cy="3695659"/>
          </a:xfrm>
          <a:prstGeom prst="rect">
            <a:avLst/>
          </a:prstGeom>
        </p:spPr>
      </p:pic>
      <p:sp>
        <p:nvSpPr>
          <p:cNvPr id="3" name="TextBox 2"/>
          <p:cNvSpPr txBox="1"/>
          <p:nvPr/>
        </p:nvSpPr>
        <p:spPr>
          <a:xfrm>
            <a:off x="2394260" y="5213268"/>
            <a:ext cx="4564455" cy="369332"/>
          </a:xfrm>
          <a:prstGeom prst="rect">
            <a:avLst/>
          </a:prstGeom>
          <a:noFill/>
        </p:spPr>
        <p:txBody>
          <a:bodyPr wrap="none" rtlCol="0">
            <a:spAutoFit/>
          </a:bodyPr>
          <a:lstStyle/>
          <a:p>
            <a:r>
              <a:rPr lang="ru-RU" dirty="0" smtClean="0">
                <a:latin typeface="Times New Roman" pitchFamily="18" charset="0"/>
                <a:cs typeface="Times New Roman" pitchFamily="18" charset="0"/>
              </a:rPr>
              <a:t>Неверная трактовка локализации поражения</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xmlns="" val="3456237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Не корректное оформл.pdf - Foxit Reader"/>
          <p:cNvPicPr>
            <a:picLocks noChangeAspect="1"/>
          </p:cNvPicPr>
          <p:nvPr/>
        </p:nvPicPr>
        <p:blipFill rotWithShape="1">
          <a:blip r:embed="rId2" cstate="print">
            <a:extLst>
              <a:ext uri="{28A0092B-C50C-407E-A947-70E740481C1C}">
                <a14:useLocalDpi xmlns:a14="http://schemas.microsoft.com/office/drawing/2010/main" xmlns="" val="0"/>
              </a:ext>
            </a:extLst>
          </a:blip>
          <a:srcRect l="28181" t="16107" r="11689" b="9390"/>
          <a:stretch/>
        </p:blipFill>
        <p:spPr>
          <a:xfrm>
            <a:off x="1235033" y="700643"/>
            <a:ext cx="6363578" cy="4191989"/>
          </a:xfrm>
          <a:prstGeom prst="rect">
            <a:avLst/>
          </a:prstGeom>
        </p:spPr>
      </p:pic>
      <p:sp>
        <p:nvSpPr>
          <p:cNvPr id="6" name="TextBox 5"/>
          <p:cNvSpPr txBox="1"/>
          <p:nvPr/>
        </p:nvSpPr>
        <p:spPr>
          <a:xfrm>
            <a:off x="2351314" y="5295199"/>
            <a:ext cx="4325158" cy="369332"/>
          </a:xfrm>
          <a:prstGeom prst="rect">
            <a:avLst/>
          </a:prstGeom>
          <a:noFill/>
        </p:spPr>
        <p:txBody>
          <a:bodyPr wrap="none" rtlCol="0">
            <a:spAutoFit/>
          </a:bodyPr>
          <a:lstStyle/>
          <a:p>
            <a:r>
              <a:rPr lang="ru-RU" dirty="0" smtClean="0">
                <a:latin typeface="Times New Roman" pitchFamily="18" charset="0"/>
                <a:cs typeface="Times New Roman" pitchFamily="18" charset="0"/>
              </a:rPr>
              <a:t>Некорректное заполнение </a:t>
            </a:r>
            <a:r>
              <a:rPr lang="ru-RU" dirty="0" err="1" smtClean="0">
                <a:latin typeface="Times New Roman" pitchFamily="18" charset="0"/>
                <a:cs typeface="Times New Roman" pitchFamily="18" charset="0"/>
              </a:rPr>
              <a:t>докумендации</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xmlns="" val="2406642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Не соответствие жалоб диагнозу.pdf - Foxit Reader"/>
          <p:cNvPicPr>
            <a:picLocks noChangeAspect="1"/>
          </p:cNvPicPr>
          <p:nvPr/>
        </p:nvPicPr>
        <p:blipFill rotWithShape="1">
          <a:blip r:embed="rId2" cstate="print">
            <a:extLst>
              <a:ext uri="{28A0092B-C50C-407E-A947-70E740481C1C}">
                <a14:useLocalDpi xmlns:a14="http://schemas.microsoft.com/office/drawing/2010/main" xmlns="" val="0"/>
              </a:ext>
            </a:extLst>
          </a:blip>
          <a:srcRect l="30520" t="17084" r="14675" b="8901"/>
          <a:stretch/>
        </p:blipFill>
        <p:spPr>
          <a:xfrm>
            <a:off x="1306286" y="311715"/>
            <a:ext cx="6495801" cy="4664046"/>
          </a:xfrm>
          <a:prstGeom prst="rect">
            <a:avLst/>
          </a:prstGeom>
        </p:spPr>
      </p:pic>
      <p:sp>
        <p:nvSpPr>
          <p:cNvPr id="5" name="TextBox 4"/>
          <p:cNvSpPr txBox="1"/>
          <p:nvPr/>
        </p:nvSpPr>
        <p:spPr>
          <a:xfrm>
            <a:off x="2576946" y="5510151"/>
            <a:ext cx="3349378" cy="369332"/>
          </a:xfrm>
          <a:prstGeom prst="rect">
            <a:avLst/>
          </a:prstGeom>
          <a:noFill/>
        </p:spPr>
        <p:txBody>
          <a:bodyPr wrap="none" rtlCol="0">
            <a:spAutoFit/>
          </a:bodyPr>
          <a:lstStyle/>
          <a:p>
            <a:r>
              <a:rPr lang="ru-RU" dirty="0" smtClean="0">
                <a:latin typeface="Times New Roman" pitchFamily="18" charset="0"/>
                <a:cs typeface="Times New Roman" pitchFamily="18" charset="0"/>
              </a:rPr>
              <a:t>Несоответствие жалоб диагнозу</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xmlns="" val="218732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Работа МИС.pdf - Foxit Reader"/>
          <p:cNvPicPr>
            <a:picLocks noChangeAspect="1"/>
          </p:cNvPicPr>
          <p:nvPr/>
        </p:nvPicPr>
        <p:blipFill rotWithShape="1">
          <a:blip r:embed="rId2" cstate="print">
            <a:extLst>
              <a:ext uri="{28A0092B-C50C-407E-A947-70E740481C1C}">
                <a14:useLocalDpi xmlns:a14="http://schemas.microsoft.com/office/drawing/2010/main" xmlns="" val="0"/>
              </a:ext>
            </a:extLst>
          </a:blip>
          <a:srcRect l="31169" t="15375" r="14155" b="15984"/>
          <a:stretch/>
        </p:blipFill>
        <p:spPr>
          <a:xfrm>
            <a:off x="0" y="0"/>
            <a:ext cx="5858804" cy="3910509"/>
          </a:xfrm>
          <a:prstGeom prst="rect">
            <a:avLst/>
          </a:prstGeom>
        </p:spPr>
      </p:pic>
      <p:pic>
        <p:nvPicPr>
          <p:cNvPr id="6" name="Рисунок 5" descr="Работа МИС.pdf - Foxit Reader"/>
          <p:cNvPicPr>
            <a:picLocks noChangeAspect="1"/>
          </p:cNvPicPr>
          <p:nvPr/>
        </p:nvPicPr>
        <p:blipFill rotWithShape="1">
          <a:blip r:embed="rId3" cstate="print">
            <a:extLst>
              <a:ext uri="{28A0092B-C50C-407E-A947-70E740481C1C}">
                <a14:useLocalDpi xmlns:a14="http://schemas.microsoft.com/office/drawing/2010/main" xmlns="" val="0"/>
              </a:ext>
            </a:extLst>
          </a:blip>
          <a:srcRect l="29848" t="28948" r="28554" b="20959"/>
          <a:stretch/>
        </p:blipFill>
        <p:spPr>
          <a:xfrm>
            <a:off x="4381804" y="3040913"/>
            <a:ext cx="4634606" cy="3129016"/>
          </a:xfrm>
          <a:prstGeom prst="rect">
            <a:avLst/>
          </a:prstGeom>
        </p:spPr>
      </p:pic>
      <p:sp>
        <p:nvSpPr>
          <p:cNvPr id="8" name="TextBox 7"/>
          <p:cNvSpPr txBox="1"/>
          <p:nvPr/>
        </p:nvSpPr>
        <p:spPr>
          <a:xfrm>
            <a:off x="701750" y="4780739"/>
            <a:ext cx="3320140" cy="369332"/>
          </a:xfrm>
          <a:prstGeom prst="rect">
            <a:avLst/>
          </a:prstGeom>
          <a:noFill/>
        </p:spPr>
        <p:txBody>
          <a:bodyPr wrap="none" rtlCol="0">
            <a:spAutoFit/>
          </a:bodyPr>
          <a:lstStyle/>
          <a:p>
            <a:r>
              <a:rPr lang="ru-RU" dirty="0" smtClean="0">
                <a:latin typeface="Times New Roman" pitchFamily="18" charset="0"/>
                <a:cs typeface="Times New Roman" pitchFamily="18" charset="0"/>
              </a:rPr>
              <a:t>Неправильное закрытие талона</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xmlns="" val="10692417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дробление случая.docx [Режим ограниченной функциональности] - Microsoft Word (Сбой активации продукта)"/>
          <p:cNvPicPr>
            <a:picLocks noChangeAspect="1"/>
          </p:cNvPicPr>
          <p:nvPr/>
        </p:nvPicPr>
        <p:blipFill rotWithShape="1">
          <a:blip r:embed="rId2" cstate="print">
            <a:extLst>
              <a:ext uri="{28A0092B-C50C-407E-A947-70E740481C1C}">
                <a14:useLocalDpi xmlns:a14="http://schemas.microsoft.com/office/drawing/2010/main" xmlns="" val="0"/>
              </a:ext>
            </a:extLst>
          </a:blip>
          <a:srcRect l="25233" t="23514" r="22791" b="26108"/>
          <a:stretch/>
        </p:blipFill>
        <p:spPr>
          <a:xfrm>
            <a:off x="212377" y="191387"/>
            <a:ext cx="5997038" cy="3125972"/>
          </a:xfrm>
          <a:prstGeom prst="rect">
            <a:avLst/>
          </a:prstGeom>
        </p:spPr>
      </p:pic>
      <p:pic>
        <p:nvPicPr>
          <p:cNvPr id="5" name="Рисунок 4" descr="дробление случая.docx [Режим ограниченной функциональности] - Microsoft Word (Сбой активации продукта)"/>
          <p:cNvPicPr>
            <a:picLocks noChangeAspect="1"/>
          </p:cNvPicPr>
          <p:nvPr/>
        </p:nvPicPr>
        <p:blipFill rotWithShape="1">
          <a:blip r:embed="rId3" cstate="print">
            <a:extLst>
              <a:ext uri="{28A0092B-C50C-407E-A947-70E740481C1C}">
                <a14:useLocalDpi xmlns:a14="http://schemas.microsoft.com/office/drawing/2010/main" xmlns="" val="0"/>
              </a:ext>
            </a:extLst>
          </a:blip>
          <a:srcRect l="29767" t="30216" r="29303" b="13135"/>
          <a:stretch/>
        </p:blipFill>
        <p:spPr>
          <a:xfrm>
            <a:off x="4263655" y="2746040"/>
            <a:ext cx="4853072" cy="3612229"/>
          </a:xfrm>
          <a:prstGeom prst="rect">
            <a:avLst/>
          </a:prstGeom>
        </p:spPr>
      </p:pic>
      <p:sp>
        <p:nvSpPr>
          <p:cNvPr id="6" name="TextBox 5"/>
          <p:cNvSpPr txBox="1"/>
          <p:nvPr/>
        </p:nvSpPr>
        <p:spPr>
          <a:xfrm>
            <a:off x="1116419" y="5018567"/>
            <a:ext cx="1993366" cy="369332"/>
          </a:xfrm>
          <a:prstGeom prst="rect">
            <a:avLst/>
          </a:prstGeom>
          <a:noFill/>
        </p:spPr>
        <p:txBody>
          <a:bodyPr wrap="none" rtlCol="0">
            <a:spAutoFit/>
          </a:bodyPr>
          <a:lstStyle/>
          <a:p>
            <a:r>
              <a:rPr lang="ru-RU" dirty="0" smtClean="0">
                <a:latin typeface="Times New Roman" pitchFamily="18" charset="0"/>
                <a:cs typeface="Times New Roman" pitchFamily="18" charset="0"/>
              </a:rPr>
              <a:t>Дробление случая</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xmlns="" val="18669001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Проблемный лист.pdf - Foxit Reader"/>
          <p:cNvPicPr>
            <a:picLocks noChangeAspect="1"/>
          </p:cNvPicPr>
          <p:nvPr/>
        </p:nvPicPr>
        <p:blipFill rotWithShape="1">
          <a:blip r:embed="rId2" cstate="print">
            <a:extLst>
              <a:ext uri="{28A0092B-C50C-407E-A947-70E740481C1C}">
                <a14:useLocalDpi xmlns:a14="http://schemas.microsoft.com/office/drawing/2010/main" xmlns="" val="0"/>
              </a:ext>
            </a:extLst>
          </a:blip>
          <a:srcRect l="45465" t="13366" r="25698" b="38955"/>
          <a:stretch/>
        </p:blipFill>
        <p:spPr>
          <a:xfrm>
            <a:off x="127589" y="393404"/>
            <a:ext cx="4439143" cy="3902148"/>
          </a:xfrm>
          <a:prstGeom prst="rect">
            <a:avLst/>
          </a:prstGeom>
        </p:spPr>
      </p:pic>
      <p:pic>
        <p:nvPicPr>
          <p:cNvPr id="5" name="Рисунок 4" descr="Проблемный лист.pdf - Foxit Reader"/>
          <p:cNvPicPr>
            <a:picLocks noChangeAspect="1"/>
          </p:cNvPicPr>
          <p:nvPr/>
        </p:nvPicPr>
        <p:blipFill rotWithShape="1">
          <a:blip r:embed="rId3" cstate="print">
            <a:extLst>
              <a:ext uri="{28A0092B-C50C-407E-A947-70E740481C1C}">
                <a14:useLocalDpi xmlns:a14="http://schemas.microsoft.com/office/drawing/2010/main" xmlns="" val="0"/>
              </a:ext>
            </a:extLst>
          </a:blip>
          <a:srcRect l="43837" t="10742" r="26047" b="7243"/>
          <a:stretch/>
        </p:blipFill>
        <p:spPr>
          <a:xfrm>
            <a:off x="4423172" y="106324"/>
            <a:ext cx="4486913" cy="6496496"/>
          </a:xfrm>
          <a:prstGeom prst="rect">
            <a:avLst/>
          </a:prstGeom>
        </p:spPr>
      </p:pic>
    </p:spTree>
    <p:extLst>
      <p:ext uri="{BB962C8B-B14F-4D97-AF65-F5344CB8AC3E}">
        <p14:creationId xmlns:p14="http://schemas.microsoft.com/office/powerpoint/2010/main" xmlns="" val="3088522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3677432" y="1435370"/>
            <a:ext cx="1998111" cy="315813"/>
          </a:xfrm>
          <a:prstGeom prst="rect">
            <a:avLst/>
          </a:prstGeom>
          <a:noFill/>
          <a:ln>
            <a:noFill/>
          </a:ln>
        </p:spPr>
        <p:style>
          <a:lnRef idx="0">
            <a:scrgbClr r="0" g="0" b="0"/>
          </a:lnRef>
          <a:fillRef idx="0">
            <a:scrgbClr r="0" g="0" b="0"/>
          </a:fillRef>
          <a:effectRef idx="0">
            <a:scrgbClr r="0" g="0" b="0"/>
          </a:effectRef>
          <a:fontRef idx="minor"/>
        </p:style>
      </p:sp>
      <p:sp>
        <p:nvSpPr>
          <p:cNvPr id="62" name="CustomShape 2"/>
          <p:cNvSpPr/>
          <p:nvPr/>
        </p:nvSpPr>
        <p:spPr>
          <a:xfrm>
            <a:off x="1371600" y="3886200"/>
            <a:ext cx="6400080" cy="1751760"/>
          </a:xfrm>
          <a:prstGeom prst="rect">
            <a:avLst/>
          </a:prstGeom>
          <a:noFill/>
          <a:ln>
            <a:noFill/>
          </a:ln>
        </p:spPr>
        <p:style>
          <a:lnRef idx="0">
            <a:scrgbClr r="0" g="0" b="0"/>
          </a:lnRef>
          <a:fillRef idx="0">
            <a:scrgbClr r="0" g="0" b="0"/>
          </a:fillRef>
          <a:effectRef idx="0">
            <a:scrgbClr r="0" g="0" b="0"/>
          </a:effectRef>
          <a:fontRef idx="minor"/>
        </p:style>
      </p:sp>
      <p:sp>
        <p:nvSpPr>
          <p:cNvPr id="63"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67" name="CustomShape 5"/>
          <p:cNvSpPr/>
          <p:nvPr/>
        </p:nvSpPr>
        <p:spPr>
          <a:xfrm>
            <a:off x="2307316" y="316524"/>
            <a:ext cx="5933787" cy="13888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ru-RU" sz="2400" spc="-1" dirty="0">
                <a:solidFill>
                  <a:srgbClr val="002060"/>
                </a:solidFill>
                <a:uFill>
                  <a:solidFill>
                    <a:srgbClr val="FFFFFF"/>
                  </a:solidFill>
                </a:uFill>
                <a:latin typeface="Arial" panose="020B0604020202020204" pitchFamily="34" charset="0"/>
                <a:cs typeface="Arial" panose="020B0604020202020204" pitchFamily="34" charset="0"/>
              </a:rPr>
              <a:t>Фотопредставление команды </a:t>
            </a:r>
            <a:r>
              <a:rPr lang="ru-RU" sz="2400" spc="-1" dirty="0" smtClean="0">
                <a:solidFill>
                  <a:srgbClr val="002060"/>
                </a:solidFill>
                <a:uFill>
                  <a:solidFill>
                    <a:srgbClr val="FFFFFF"/>
                  </a:solidFill>
                </a:uFill>
                <a:latin typeface="Arial" panose="020B0604020202020204" pitchFamily="34" charset="0"/>
                <a:cs typeface="Arial" panose="020B0604020202020204" pitchFamily="34" charset="0"/>
              </a:rPr>
              <a:t>проекта</a:t>
            </a:r>
            <a:endParaRPr lang="ru-RU" sz="2400" spc="-1" dirty="0">
              <a:solidFill>
                <a:srgbClr val="002060"/>
              </a:solidFill>
              <a:uFill>
                <a:solidFill>
                  <a:srgbClr val="FFFFFF"/>
                </a:solidFill>
              </a:uFill>
              <a:latin typeface="Arial" panose="020B0604020202020204" pitchFamily="34" charset="0"/>
              <a:cs typeface="Arial" panose="020B0604020202020204" pitchFamily="34" charset="0"/>
            </a:endParaRPr>
          </a:p>
        </p:txBody>
      </p:sp>
      <p:sp>
        <p:nvSpPr>
          <p:cNvPr id="68" name="CustomShape 6"/>
          <p:cNvSpPr/>
          <p:nvPr/>
        </p:nvSpPr>
        <p:spPr>
          <a:xfrm>
            <a:off x="1162535" y="838342"/>
            <a:ext cx="7027907" cy="548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35">
              <a:lnSpc>
                <a:spcPct val="100000"/>
              </a:lnSpc>
              <a:buClr>
                <a:srgbClr val="002060"/>
              </a:buClr>
            </a:pPr>
            <a:endParaRPr lang="ru-RU" sz="1600" b="1" spc="-1" dirty="0">
              <a:solidFill>
                <a:srgbClr val="002060"/>
              </a:solidFill>
              <a:uFill>
                <a:solidFill>
                  <a:srgbClr val="FFFFFF"/>
                </a:solidFill>
              </a:uFill>
              <a:latin typeface="Times New Roman" panose="02020603050405020304"/>
            </a:endParaRPr>
          </a:p>
        </p:txBody>
      </p:sp>
      <p:sp>
        <p:nvSpPr>
          <p:cNvPr id="10" name="Прямоугольник 9">
            <a:extLst>
              <a:ext uri="{FF2B5EF4-FFF2-40B4-BE49-F238E27FC236}">
                <a16:creationId xmlns:a16="http://schemas.microsoft.com/office/drawing/2014/main" xmlns="" id="{0B7EB622-F7CF-44D7-9D9D-566AC7D9B6C3}"/>
              </a:ext>
            </a:extLst>
          </p:cNvPr>
          <p:cNvSpPr/>
          <p:nvPr/>
        </p:nvSpPr>
        <p:spPr>
          <a:xfrm>
            <a:off x="5871105"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pic>
        <p:nvPicPr>
          <p:cNvPr id="11" name="Рисунок 4">
            <a:extLst>
              <a:ext uri="{FF2B5EF4-FFF2-40B4-BE49-F238E27FC236}">
                <a16:creationId xmlns:a16="http://schemas.microsoft.com/office/drawing/2014/main" xmlns="" id="{26E1BC64-08E9-4438-B7CC-BF42C0D0F078}"/>
              </a:ext>
            </a:extLst>
          </p:cNvPr>
          <p:cNvPicPr/>
          <p:nvPr/>
        </p:nvPicPr>
        <p:blipFill>
          <a:blip r:embed="rId2" cstate="print"/>
          <a:stretch/>
        </p:blipFill>
        <p:spPr>
          <a:xfrm>
            <a:off x="8291764" y="6227531"/>
            <a:ext cx="574771" cy="461665"/>
          </a:xfrm>
          <a:prstGeom prst="rect">
            <a:avLst/>
          </a:prstGeom>
          <a:ln>
            <a:noFill/>
          </a:ln>
        </p:spPr>
      </p:pic>
      <p:pic>
        <p:nvPicPr>
          <p:cNvPr id="12"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xmlns="" id="{7686BB04-4877-4AB2-8D04-774B8DBB0057}"/>
              </a:ext>
            </a:extLst>
          </p:cNvPr>
          <p:cNvSpPr/>
          <p:nvPr/>
        </p:nvSpPr>
        <p:spPr>
          <a:xfrm>
            <a:off x="788194" y="6320782"/>
            <a:ext cx="2319337" cy="295275"/>
          </a:xfrm>
          <a:prstGeom prst="rect">
            <a:avLst/>
          </a:prstGeom>
          <a:solidFill>
            <a:srgbClr val="0054A1"/>
          </a:solidFill>
          <a:ln>
            <a:solidFill>
              <a:srgbClr val="0054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4" name="Прямоугольник 13">
            <a:extLst>
              <a:ext uri="{FF2B5EF4-FFF2-40B4-BE49-F238E27FC236}">
                <a16:creationId xmlns:a16="http://schemas.microsoft.com/office/drawing/2014/main" xmlns="" id="{2393333C-1FD0-4377-A0B7-E9AC259B1A3F}"/>
              </a:ext>
            </a:extLst>
          </p:cNvPr>
          <p:cNvSpPr/>
          <p:nvPr/>
        </p:nvSpPr>
        <p:spPr>
          <a:xfrm>
            <a:off x="3412331" y="6320782"/>
            <a:ext cx="2319337" cy="295275"/>
          </a:xfrm>
          <a:prstGeom prst="rect">
            <a:avLst/>
          </a:prstGeom>
          <a:solidFill>
            <a:srgbClr val="329933"/>
          </a:solidFill>
          <a:ln>
            <a:solidFill>
              <a:srgbClr val="32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0" fontAlgn="base" hangingPunct="0">
              <a:spcBef>
                <a:spcPct val="0"/>
              </a:spcBef>
              <a:spcAft>
                <a:spcPct val="0"/>
              </a:spcAft>
              <a:defRPr/>
            </a:pPr>
            <a:endParaRPr lang="ru-RU">
              <a:solidFill>
                <a:srgbClr val="FFFFFF"/>
              </a:solidFill>
              <a:latin typeface="Verdana"/>
            </a:endParaRPr>
          </a:p>
        </p:txBody>
      </p:sp>
      <p:sp>
        <p:nvSpPr>
          <p:cNvPr id="15" name="TextBox 14">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27" name="Схема 26"/>
          <p:cNvGraphicFramePr/>
          <p:nvPr>
            <p:extLst>
              <p:ext uri="{D42A27DB-BD31-4B8C-83A1-F6EECF244321}">
                <p14:modId xmlns:p14="http://schemas.microsoft.com/office/powerpoint/2010/main" xmlns="" val="310873925"/>
              </p:ext>
            </p:extLst>
          </p:nvPr>
        </p:nvGraphicFramePr>
        <p:xfrm>
          <a:off x="788194" y="1066421"/>
          <a:ext cx="7357827" cy="5063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6869931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Проблемный лист.pdf - Foxit Reader"/>
          <p:cNvPicPr>
            <a:picLocks noChangeAspect="1"/>
          </p:cNvPicPr>
          <p:nvPr/>
        </p:nvPicPr>
        <p:blipFill rotWithShape="1">
          <a:blip r:embed="rId2" cstate="print">
            <a:extLst>
              <a:ext uri="{28A0092B-C50C-407E-A947-70E740481C1C}">
                <a14:useLocalDpi xmlns:a14="http://schemas.microsoft.com/office/drawing/2010/main" xmlns="" val="0"/>
              </a:ext>
            </a:extLst>
          </a:blip>
          <a:srcRect l="43372" t="12492" r="25697" b="6805"/>
          <a:stretch/>
        </p:blipFill>
        <p:spPr>
          <a:xfrm>
            <a:off x="2158407" y="155408"/>
            <a:ext cx="4635797" cy="6430860"/>
          </a:xfrm>
          <a:prstGeom prst="rect">
            <a:avLst/>
          </a:prstGeom>
        </p:spPr>
      </p:pic>
    </p:spTree>
    <p:extLst>
      <p:ext uri="{BB962C8B-B14F-4D97-AF65-F5344CB8AC3E}">
        <p14:creationId xmlns:p14="http://schemas.microsoft.com/office/powerpoint/2010/main" xmlns="" val="12270094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686925" cy="10084526"/>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stomShape 3"/>
          <p:cNvSpPr/>
          <p:nvPr/>
        </p:nvSpPr>
        <p:spPr>
          <a:xfrm>
            <a:off x="63360" y="-13644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17" name="CustomShape 5"/>
          <p:cNvSpPr/>
          <p:nvPr/>
        </p:nvSpPr>
        <p:spPr>
          <a:xfrm>
            <a:off x="2307316" y="316524"/>
            <a:ext cx="5933787" cy="13888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altLang="ru-RU" sz="2400" b="1" spc="-1" dirty="0" smtClean="0">
                <a:uFill>
                  <a:solidFill>
                    <a:srgbClr val="FFFFFF"/>
                  </a:solidFill>
                </a:uFill>
                <a:latin typeface="Times New Roman" panose="02020603050405020304" pitchFamily="18" charset="0"/>
                <a:cs typeface="Times New Roman" panose="02020603050405020304" pitchFamily="18" charset="0"/>
              </a:rPr>
              <a:t>Лист проблем</a:t>
            </a:r>
            <a:br>
              <a:rPr lang="ru-RU" altLang="ru-RU" sz="2400" b="1" spc="-1" dirty="0" smtClean="0">
                <a:uFill>
                  <a:solidFill>
                    <a:srgbClr val="FFFFFF"/>
                  </a:solidFill>
                </a:uFill>
                <a:latin typeface="Times New Roman" panose="02020603050405020304" pitchFamily="18" charset="0"/>
                <a:cs typeface="Times New Roman" panose="02020603050405020304" pitchFamily="18" charset="0"/>
              </a:rPr>
            </a:br>
            <a:endParaRPr lang="ru-RU" sz="2400" spc="-1" dirty="0">
              <a:solidFill>
                <a:srgbClr val="002060"/>
              </a:solidFill>
              <a:uFill>
                <a:solidFill>
                  <a:srgbClr val="FFFFFF"/>
                </a:solidFill>
              </a:uFill>
              <a:latin typeface="Arial" panose="020B0604020202020204" pitchFamily="34" charset="0"/>
              <a:cs typeface="Arial" panose="020B0604020202020204" pitchFamily="34" charset="0"/>
            </a:endParaRPr>
          </a:p>
        </p:txBody>
      </p:sp>
      <p:pic>
        <p:nvPicPr>
          <p:cNvPr id="21"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TextBox 23">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27" name="Таблица 26"/>
          <p:cNvGraphicFramePr>
            <a:graphicFrameLocks noGrp="1"/>
          </p:cNvGraphicFramePr>
          <p:nvPr>
            <p:extLst>
              <p:ext uri="{D42A27DB-BD31-4B8C-83A1-F6EECF244321}">
                <p14:modId xmlns:p14="http://schemas.microsoft.com/office/powerpoint/2010/main" xmlns="" val="44033087"/>
              </p:ext>
            </p:extLst>
          </p:nvPr>
        </p:nvGraphicFramePr>
        <p:xfrm>
          <a:off x="524669" y="1066421"/>
          <a:ext cx="8252966" cy="5669280"/>
        </p:xfrm>
        <a:graphic>
          <a:graphicData uri="http://schemas.openxmlformats.org/drawingml/2006/table">
            <a:tbl>
              <a:tblPr firstRow="1" bandRow="1">
                <a:tableStyleId>{93296810-A885-4BE3-A3E7-6D5BEEA58F35}</a:tableStyleId>
              </a:tblPr>
              <a:tblGrid>
                <a:gridCol w="435244">
                  <a:extLst>
                    <a:ext uri="{9D8B030D-6E8A-4147-A177-3AD203B41FA5}">
                      <a16:colId xmlns:a16="http://schemas.microsoft.com/office/drawing/2014/main" xmlns="" val="20000"/>
                    </a:ext>
                  </a:extLst>
                </a:gridCol>
                <a:gridCol w="2933092">
                  <a:extLst>
                    <a:ext uri="{9D8B030D-6E8A-4147-A177-3AD203B41FA5}">
                      <a16:colId xmlns:a16="http://schemas.microsoft.com/office/drawing/2014/main" xmlns="" val="20001"/>
                    </a:ext>
                  </a:extLst>
                </a:gridCol>
                <a:gridCol w="1046860">
                  <a:extLst>
                    <a:ext uri="{9D8B030D-6E8A-4147-A177-3AD203B41FA5}">
                      <a16:colId xmlns:a16="http://schemas.microsoft.com/office/drawing/2014/main" xmlns="" val="20002"/>
                    </a:ext>
                  </a:extLst>
                </a:gridCol>
                <a:gridCol w="707337">
                  <a:extLst>
                    <a:ext uri="{9D8B030D-6E8A-4147-A177-3AD203B41FA5}">
                      <a16:colId xmlns:a16="http://schemas.microsoft.com/office/drawing/2014/main" xmlns="" val="20003"/>
                    </a:ext>
                  </a:extLst>
                </a:gridCol>
                <a:gridCol w="1395812">
                  <a:extLst>
                    <a:ext uri="{9D8B030D-6E8A-4147-A177-3AD203B41FA5}">
                      <a16:colId xmlns:a16="http://schemas.microsoft.com/office/drawing/2014/main" xmlns="" val="20004"/>
                    </a:ext>
                  </a:extLst>
                </a:gridCol>
                <a:gridCol w="829942">
                  <a:extLst>
                    <a:ext uri="{9D8B030D-6E8A-4147-A177-3AD203B41FA5}">
                      <a16:colId xmlns:a16="http://schemas.microsoft.com/office/drawing/2014/main" xmlns="" val="20005"/>
                    </a:ext>
                  </a:extLst>
                </a:gridCol>
                <a:gridCol w="904679">
                  <a:extLst>
                    <a:ext uri="{9D8B030D-6E8A-4147-A177-3AD203B41FA5}">
                      <a16:colId xmlns:a16="http://schemas.microsoft.com/office/drawing/2014/main" xmlns="" val="20006"/>
                    </a:ext>
                  </a:extLst>
                </a:gridCol>
              </a:tblGrid>
              <a:tr h="564587">
                <a:tc>
                  <a:txBody>
                    <a:bodyPr/>
                    <a:lstStyle/>
                    <a:p>
                      <a:pPr algn="just"/>
                      <a:r>
                        <a:rPr lang="ru-RU" sz="1200" dirty="0"/>
                        <a:t>№</a:t>
                      </a:r>
                    </a:p>
                    <a:p>
                      <a:pPr algn="just"/>
                      <a:r>
                        <a:rPr lang="ru-RU" sz="1200" dirty="0" err="1"/>
                        <a:t>п</a:t>
                      </a:r>
                      <a:r>
                        <a:rPr lang="ru-RU" sz="1200" dirty="0"/>
                        <a:t>/</a:t>
                      </a:r>
                      <a:r>
                        <a:rPr lang="ru-RU" sz="1200" dirty="0" err="1"/>
                        <a:t>п</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just"/>
                      <a:endParaRPr lang="ru-RU" sz="1200" dirty="0"/>
                    </a:p>
                    <a:p>
                      <a:pPr algn="just"/>
                      <a:r>
                        <a:rPr lang="ru-RU" sz="1200" dirty="0"/>
                        <a:t>Наименование проблемы</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just"/>
                      <a:r>
                        <a:rPr lang="ru-RU" sz="1200" dirty="0"/>
                        <a:t>Дата</a:t>
                      </a:r>
                    </a:p>
                    <a:p>
                      <a:pPr algn="just"/>
                      <a:r>
                        <a:rPr lang="ru-RU" sz="1200" dirty="0"/>
                        <a:t>написания</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just"/>
                      <a:endParaRPr lang="ru-RU" sz="1200" dirty="0"/>
                    </a:p>
                    <a:p>
                      <a:pPr algn="just"/>
                      <a:r>
                        <a:rPr lang="ru-RU" sz="1200" dirty="0"/>
                        <a:t>Статус</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just"/>
                      <a:endParaRPr lang="ru-RU" sz="1200" dirty="0"/>
                    </a:p>
                    <a:p>
                      <a:pPr algn="just"/>
                      <a:r>
                        <a:rPr lang="ru-RU" sz="1200" dirty="0"/>
                        <a:t>Ф.И.О. </a:t>
                      </a:r>
                    </a:p>
                    <a:p>
                      <a:pPr algn="just"/>
                      <a:r>
                        <a:rPr lang="ru-RU" sz="1200" dirty="0"/>
                        <a:t>исполнителя</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just"/>
                      <a:r>
                        <a:rPr lang="ru-RU" sz="1200" dirty="0"/>
                        <a:t>Дата</a:t>
                      </a:r>
                    </a:p>
                    <a:p>
                      <a:pPr algn="just"/>
                      <a:r>
                        <a:rPr lang="ru-RU" sz="1200" dirty="0" smtClean="0"/>
                        <a:t>Решения</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just"/>
                      <a:r>
                        <a:rPr lang="ru-RU" sz="1200" dirty="0"/>
                        <a:t>Примечания</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887208">
                <a:tc>
                  <a:txBody>
                    <a:bodyPr/>
                    <a:lstStyle/>
                    <a:p>
                      <a:pPr algn="l"/>
                      <a:r>
                        <a:rPr lang="ru-RU" sz="1200" dirty="0"/>
                        <a:t>1</a:t>
                      </a:r>
                      <a:endParaRPr lang="ru-RU" sz="1200" dirty="0">
                        <a:latin typeface="Times New Roman" panose="02020603050405020304" pitchFamily="18" charset="0"/>
                        <a:cs typeface="Times New Roman" panose="02020603050405020304" pitchFamily="18" charset="0"/>
                      </a:endParaRPr>
                    </a:p>
                  </a:txBody>
                  <a:tcPr/>
                </a:tc>
                <a:tc>
                  <a:txBody>
                    <a:bodyPr/>
                    <a:lstStyle/>
                    <a:p>
                      <a:pPr algn="l"/>
                      <a:r>
                        <a:rPr lang="ru-RU" sz="1200" dirty="0"/>
                        <a:t>По запросу страховой организации первичная</a:t>
                      </a:r>
                      <a:r>
                        <a:rPr lang="ru-RU" sz="1200" baseline="0" dirty="0"/>
                        <a:t> медицинская документация (форма 112/у) на проверку предоставляется не в полном объеме.</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13.04.2020</a:t>
                      </a: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Зам. главного врача по внебольничной помощи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Губанова Т.А.</a:t>
                      </a: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100" dirty="0" smtClean="0">
                          <a:latin typeface="Times New Roman" panose="02020603050405020304" pitchFamily="18" charset="0"/>
                          <a:cs typeface="Times New Roman" panose="02020603050405020304" pitchFamily="18" charset="0"/>
                        </a:rPr>
                        <a:t>01.08.2020</a:t>
                      </a:r>
                      <a:endParaRPr lang="ru-RU" sz="1100" dirty="0">
                        <a:latin typeface="Times New Roman" panose="02020603050405020304" pitchFamily="18" charset="0"/>
                        <a:cs typeface="Times New Roman" panose="02020603050405020304" pitchFamily="18" charset="0"/>
                      </a:endParaRPr>
                    </a:p>
                  </a:txBody>
                  <a:tcPr/>
                </a:tc>
                <a:tc>
                  <a:txBody>
                    <a:bodyPr/>
                    <a:lstStyle/>
                    <a:p>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564587">
                <a:tc>
                  <a:txBody>
                    <a:bodyPr/>
                    <a:lstStyle/>
                    <a:p>
                      <a:pPr algn="l"/>
                      <a:r>
                        <a:rPr lang="ru-RU" sz="1200" dirty="0"/>
                        <a:t>2</a:t>
                      </a:r>
                      <a:endParaRPr lang="ru-RU" sz="1200" dirty="0">
                        <a:latin typeface="Times New Roman" panose="02020603050405020304" pitchFamily="18" charset="0"/>
                        <a:cs typeface="Times New Roman" panose="02020603050405020304" pitchFamily="18" charset="0"/>
                      </a:endParaRPr>
                    </a:p>
                  </a:txBody>
                  <a:tcPr/>
                </a:tc>
                <a:tc>
                  <a:txBody>
                    <a:bodyPr/>
                    <a:lstStyle/>
                    <a:p>
                      <a:pPr algn="l"/>
                      <a:r>
                        <a:rPr lang="ru-RU" sz="1200" dirty="0"/>
                        <a:t>Отсутствие первичной</a:t>
                      </a:r>
                      <a:r>
                        <a:rPr lang="ru-RU" sz="1200" baseline="0" dirty="0"/>
                        <a:t> медицинской (форма 112/у) документации в регистратуре на момент проверки.</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13.04.2020</a:t>
                      </a:r>
                    </a:p>
                    <a:p>
                      <a:pPr algn="l"/>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txBody>
                  <a:tcPr/>
                </a:tc>
                <a:tc>
                  <a:txBody>
                    <a:bodyPr/>
                    <a:lstStyle/>
                    <a:p>
                      <a:pPr algn="ctr"/>
                      <a:r>
                        <a:rPr lang="ru-RU" sz="1200" dirty="0"/>
                        <a:t>Регистратор Волкова</a:t>
                      </a:r>
                      <a:r>
                        <a:rPr lang="ru-RU" sz="1200" baseline="0" dirty="0"/>
                        <a:t>  Е.Ю.</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dirty="0" smtClean="0">
                          <a:latin typeface="Times New Roman" panose="02020603050405020304" pitchFamily="18" charset="0"/>
                          <a:cs typeface="Times New Roman" panose="02020603050405020304" pitchFamily="18" charset="0"/>
                        </a:rPr>
                        <a:t>01.08.2020</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475166">
                <a:tc>
                  <a:txBody>
                    <a:bodyPr/>
                    <a:lstStyle/>
                    <a:p>
                      <a:pPr algn="l"/>
                      <a:r>
                        <a:rPr lang="ru-RU" sz="1200" dirty="0"/>
                        <a:t>2.1</a:t>
                      </a:r>
                      <a:endParaRPr lang="ru-RU" sz="1200" dirty="0">
                        <a:latin typeface="Times New Roman" panose="02020603050405020304" pitchFamily="18" charset="0"/>
                        <a:cs typeface="Times New Roman" panose="02020603050405020304" pitchFamily="18" charset="0"/>
                      </a:endParaRPr>
                    </a:p>
                  </a:txBody>
                  <a:tcPr/>
                </a:tc>
                <a:tc>
                  <a:txBody>
                    <a:bodyPr/>
                    <a:lstStyle/>
                    <a:p>
                      <a:pPr algn="l"/>
                      <a:r>
                        <a:rPr lang="ru-RU" sz="1200" dirty="0"/>
                        <a:t>Формы</a:t>
                      </a:r>
                      <a:r>
                        <a:rPr lang="ru-RU" sz="1200" baseline="0" dirty="0"/>
                        <a:t> 112/у  находятся дома у пациентов</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13.04.2020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endParaRPr lang="ru-RU" sz="1600" dirty="0">
                        <a:latin typeface="Times New Roman" panose="02020603050405020304" pitchFamily="18" charset="0"/>
                        <a:cs typeface="Times New Roman" panose="02020603050405020304" pitchFamily="18" charset="0"/>
                      </a:endParaRPr>
                    </a:p>
                  </a:txBody>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400" dirty="0"/>
                    </a:p>
                    <a:p>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564587">
                <a:tc>
                  <a:txBody>
                    <a:bodyPr/>
                    <a:lstStyle/>
                    <a:p>
                      <a:pPr algn="l"/>
                      <a:r>
                        <a:rPr lang="ru-RU" sz="1200" dirty="0"/>
                        <a:t>2.2</a:t>
                      </a:r>
                      <a:endParaRPr lang="ru-RU" sz="1200" dirty="0">
                        <a:latin typeface="Times New Roman" panose="02020603050405020304" pitchFamily="18" charset="0"/>
                        <a:cs typeface="Times New Roman" panose="02020603050405020304" pitchFamily="18" charset="0"/>
                      </a:endParaRPr>
                    </a:p>
                  </a:txBody>
                  <a:tcPr/>
                </a:tc>
                <a:tc>
                  <a:txBody>
                    <a:bodyPr/>
                    <a:lstStyle/>
                    <a:p>
                      <a:pPr algn="l"/>
                      <a:r>
                        <a:rPr lang="ru-RU" sz="1200" dirty="0"/>
                        <a:t>Формы</a:t>
                      </a:r>
                      <a:r>
                        <a:rPr lang="ru-RU" sz="1200" baseline="0" dirty="0"/>
                        <a:t> 112/у  находятся  в страховых </a:t>
                      </a:r>
                    </a:p>
                    <a:p>
                      <a:pPr algn="l"/>
                      <a:r>
                        <a:rPr lang="ru-RU" sz="1200" baseline="0" dirty="0"/>
                        <a:t>компаниях на проверке  или  не вернулись после  проверки.</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anose="02020603050405020304" pitchFamily="18" charset="0"/>
                          <a:cs typeface="Times New Roman" panose="02020603050405020304" pitchFamily="18" charset="0"/>
                        </a:rPr>
                        <a:t>+</a:t>
                      </a:r>
                      <a:endParaRPr lang="ru-RU" sz="1600" dirty="0" smtClean="0">
                        <a:latin typeface="Times New Roman" panose="02020603050405020304" pitchFamily="18" charset="0"/>
                        <a:cs typeface="Times New Roman" panose="02020603050405020304" pitchFamily="18" charset="0"/>
                      </a:endParaRPr>
                    </a:p>
                    <a:p>
                      <a:pPr algn="ctr"/>
                      <a:endParaRPr lang="ru-RU" sz="1600" dirty="0">
                        <a:latin typeface="Times New Roman" panose="02020603050405020304" pitchFamily="18" charset="0"/>
                        <a:cs typeface="Times New Roman" panose="02020603050405020304" pitchFamily="18" charset="0"/>
                      </a:endParaRPr>
                    </a:p>
                  </a:txBody>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6"/>
                  </a:ext>
                </a:extLst>
              </a:tr>
              <a:tr h="403276">
                <a:tc>
                  <a:txBody>
                    <a:bodyPr/>
                    <a:lstStyle/>
                    <a:p>
                      <a:pPr algn="l"/>
                      <a:r>
                        <a:rPr lang="ru-RU" sz="1200" dirty="0"/>
                        <a:t>3</a:t>
                      </a:r>
                      <a:endParaRPr lang="ru-RU" sz="1200" dirty="0">
                        <a:latin typeface="Times New Roman" panose="02020603050405020304" pitchFamily="18" charset="0"/>
                        <a:cs typeface="Times New Roman" panose="02020603050405020304" pitchFamily="18" charset="0"/>
                      </a:endParaRPr>
                    </a:p>
                  </a:txBody>
                  <a:tcPr/>
                </a:tc>
                <a:tc>
                  <a:txBody>
                    <a:bodyPr/>
                    <a:lstStyle/>
                    <a:p>
                      <a:pPr algn="l"/>
                      <a:r>
                        <a:rPr lang="ru-RU" sz="1200" dirty="0"/>
                        <a:t>В  запросе  от </a:t>
                      </a:r>
                      <a:r>
                        <a:rPr lang="ru-RU" sz="1200" baseline="0" dirty="0"/>
                        <a:t> «</a:t>
                      </a:r>
                      <a:r>
                        <a:rPr lang="ru-RU" sz="1200" baseline="0" dirty="0" err="1"/>
                        <a:t>Ингосстраха</a:t>
                      </a:r>
                      <a:r>
                        <a:rPr lang="ru-RU" sz="1200" baseline="0" dirty="0"/>
                        <a:t>» нет проверяемого периода  </a:t>
                      </a:r>
                      <a:endParaRPr lang="ru-RU" sz="1200" baseline="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anose="02020603050405020304" pitchFamily="18" charset="0"/>
                          <a:cs typeface="Times New Roman" panose="02020603050405020304" pitchFamily="18" charset="0"/>
                        </a:rPr>
                        <a:t>+</a:t>
                      </a:r>
                      <a:endParaRPr lang="ru-RU" sz="1600" dirty="0" smtClean="0">
                        <a:latin typeface="Times New Roman" panose="02020603050405020304" pitchFamily="18" charset="0"/>
                        <a:cs typeface="Times New Roman" panose="02020603050405020304" pitchFamily="18" charset="0"/>
                      </a:endParaRPr>
                    </a:p>
                    <a:p>
                      <a:pPr algn="ctr"/>
                      <a:endParaRPr lang="ru-RU" sz="1600" dirty="0">
                        <a:latin typeface="Times New Roman" panose="02020603050405020304" pitchFamily="18" charset="0"/>
                        <a:cs typeface="Times New Roman" panose="02020603050405020304" pitchFamily="18" charset="0"/>
                      </a:endParaRPr>
                    </a:p>
                  </a:txBody>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7"/>
                  </a:ext>
                </a:extLst>
              </a:tr>
              <a:tr h="725897">
                <a:tc>
                  <a:txBody>
                    <a:bodyPr/>
                    <a:lstStyle/>
                    <a:p>
                      <a:pPr algn="l"/>
                      <a:r>
                        <a:rPr lang="ru-RU" sz="1200" dirty="0"/>
                        <a:t>4</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Оформление записей в амбулаторной карте в рукописном варианте с ошибками и исправлениями и другими дефектами оформления.</a:t>
                      </a: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13.04.2020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anose="02020603050405020304" pitchFamily="18" charset="0"/>
                          <a:cs typeface="Times New Roman" panose="02020603050405020304" pitchFamily="18" charset="0"/>
                        </a:rPr>
                        <a:t>+</a:t>
                      </a:r>
                      <a:endParaRPr lang="ru-RU" sz="1600" dirty="0" smtClean="0">
                        <a:latin typeface="Times New Roman" panose="02020603050405020304" pitchFamily="18" charset="0"/>
                        <a:cs typeface="Times New Roman" panose="02020603050405020304" pitchFamily="18" charset="0"/>
                      </a:endParaRPr>
                    </a:p>
                    <a:p>
                      <a:pPr algn="ctr"/>
                      <a:endParaRPr lang="ru-RU" sz="16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Лечащий врач</a:t>
                      </a:r>
                    </a:p>
                    <a:p>
                      <a:pPr algn="ctr"/>
                      <a:r>
                        <a:rPr lang="ru-RU" sz="1200" dirty="0"/>
                        <a:t> </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latin typeface="Times New Roman" panose="02020603050405020304" pitchFamily="18" charset="0"/>
                          <a:cs typeface="Times New Roman" panose="02020603050405020304" pitchFamily="18" charset="0"/>
                        </a:rPr>
                        <a:t>01.08.2020</a:t>
                      </a:r>
                    </a:p>
                    <a:p>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400" dirty="0"/>
                    </a:p>
                    <a:p>
                      <a:endParaRPr lang="ru-RU" sz="1400" dirty="0"/>
                    </a:p>
                    <a:p>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r h="725897">
                <a:tc>
                  <a:txBody>
                    <a:bodyPr/>
                    <a:lstStyle/>
                    <a:p>
                      <a:pPr algn="l"/>
                      <a:r>
                        <a:rPr lang="ru-RU" sz="1200" dirty="0"/>
                        <a:t>5</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Отсутствие информированного добровольного согласия/отказа  на предоставление медицинской помощи в форме 112/у.</a:t>
                      </a: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13.04.2020</a:t>
                      </a: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anose="02020603050405020304" pitchFamily="18" charset="0"/>
                          <a:cs typeface="Times New Roman" panose="02020603050405020304" pitchFamily="18" charset="0"/>
                        </a:rPr>
                        <a:t>+</a:t>
                      </a:r>
                      <a:endParaRPr lang="ru-RU" sz="1600" dirty="0" smtClean="0">
                        <a:latin typeface="Times New Roman" panose="02020603050405020304" pitchFamily="18" charset="0"/>
                        <a:cs typeface="Times New Roman" panose="02020603050405020304" pitchFamily="18" charset="0"/>
                      </a:endParaRPr>
                    </a:p>
                    <a:p>
                      <a:pPr algn="ctr"/>
                      <a:endParaRPr lang="ru-RU" sz="16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200" dirty="0"/>
                    </a:p>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a:t>Лечащий врач</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dirty="0" smtClean="0">
                          <a:latin typeface="Times New Roman" panose="02020603050405020304" pitchFamily="18" charset="0"/>
                          <a:cs typeface="Times New Roman" panose="02020603050405020304" pitchFamily="18" charset="0"/>
                        </a:rPr>
                        <a:t>01.06.2020</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106977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p:nvPr>
        </p:nvSpPr>
        <p:spPr/>
        <p:txBody>
          <a:bodyPr/>
          <a:lstStyle/>
          <a:p>
            <a:endParaRPr lang="ru-RU"/>
          </a:p>
        </p:txBody>
      </p:sp>
      <p:sp>
        <p:nvSpPr>
          <p:cNvPr id="4" name="CustomShape 5"/>
          <p:cNvSpPr/>
          <p:nvPr/>
        </p:nvSpPr>
        <p:spPr>
          <a:xfrm>
            <a:off x="2307316" y="316524"/>
            <a:ext cx="5933787" cy="13888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altLang="ru-RU" sz="2400" b="1" spc="-1" dirty="0" smtClean="0">
                <a:uFill>
                  <a:solidFill>
                    <a:srgbClr val="FFFFFF"/>
                  </a:solidFill>
                </a:uFill>
                <a:latin typeface="Times New Roman" panose="02020603050405020304" pitchFamily="18" charset="0"/>
                <a:cs typeface="Times New Roman" panose="02020603050405020304" pitchFamily="18" charset="0"/>
              </a:rPr>
              <a:t>Лист проблем</a:t>
            </a:r>
            <a:br>
              <a:rPr lang="ru-RU" altLang="ru-RU" sz="2400" b="1" spc="-1" dirty="0" smtClean="0">
                <a:uFill>
                  <a:solidFill>
                    <a:srgbClr val="FFFFFF"/>
                  </a:solidFill>
                </a:uFill>
                <a:latin typeface="Times New Roman" panose="02020603050405020304" pitchFamily="18" charset="0"/>
                <a:cs typeface="Times New Roman" panose="02020603050405020304" pitchFamily="18" charset="0"/>
              </a:rPr>
            </a:br>
            <a:endParaRPr lang="ru-RU" sz="2400" spc="-1" dirty="0">
              <a:solidFill>
                <a:srgbClr val="002060"/>
              </a:solidFill>
              <a:uFill>
                <a:solidFill>
                  <a:srgbClr val="FFFFFF"/>
                </a:solidFill>
              </a:u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xmlns="" id="{234E6C6E-F6A5-490F-ACF2-42698060427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7559" y="389580"/>
            <a:ext cx="1307862" cy="676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xmlns="" id="{4B69DCE3-B6C2-48DB-BA36-DC467B7C596C}"/>
              </a:ext>
            </a:extLst>
          </p:cNvPr>
          <p:cNvSpPr txBox="1"/>
          <p:nvPr/>
        </p:nvSpPr>
        <p:spPr>
          <a:xfrm>
            <a:off x="717194" y="201680"/>
            <a:ext cx="1018227" cy="230832"/>
          </a:xfrm>
          <a:prstGeom prst="rect">
            <a:avLst/>
          </a:prstGeom>
          <a:noFill/>
        </p:spPr>
        <p:txBody>
          <a:bodyPr wrap="none" rtlCol="0">
            <a:spAutoFit/>
          </a:bodyPr>
          <a:lstStyle/>
          <a:p>
            <a:r>
              <a:rPr lang="ru-RU" sz="900" b="1" dirty="0">
                <a:solidFill>
                  <a:srgbClr val="0054A1"/>
                </a:solidFill>
                <a:latin typeface="Arial" panose="020B0604020202020204" pitchFamily="34" charset="0"/>
                <a:cs typeface="Arial" panose="020B0604020202020204" pitchFamily="34" charset="0"/>
              </a:rPr>
              <a:t>БЕРЕЖЛИВОЕ</a:t>
            </a:r>
          </a:p>
        </p:txBody>
      </p:sp>
      <p:graphicFrame>
        <p:nvGraphicFramePr>
          <p:cNvPr id="12" name="Таблица 11"/>
          <p:cNvGraphicFramePr>
            <a:graphicFrameLocks noGrp="1"/>
          </p:cNvGraphicFramePr>
          <p:nvPr>
            <p:extLst>
              <p:ext uri="{D42A27DB-BD31-4B8C-83A1-F6EECF244321}">
                <p14:modId xmlns:p14="http://schemas.microsoft.com/office/powerpoint/2010/main" xmlns="" val="439869194"/>
              </p:ext>
            </p:extLst>
          </p:nvPr>
        </p:nvGraphicFramePr>
        <p:xfrm>
          <a:off x="717194" y="863744"/>
          <a:ext cx="8160106" cy="5874377"/>
        </p:xfrm>
        <a:graphic>
          <a:graphicData uri="http://schemas.openxmlformats.org/drawingml/2006/table">
            <a:tbl>
              <a:tblPr firstRow="1" bandRow="1">
                <a:tableStyleId>{93296810-A885-4BE3-A3E7-6D5BEEA58F35}</a:tableStyleId>
              </a:tblPr>
              <a:tblGrid>
                <a:gridCol w="565506">
                  <a:extLst>
                    <a:ext uri="{9D8B030D-6E8A-4147-A177-3AD203B41FA5}">
                      <a16:colId xmlns:a16="http://schemas.microsoft.com/office/drawing/2014/main" xmlns="" val="20000"/>
                    </a:ext>
                  </a:extLst>
                </a:gridCol>
                <a:gridCol w="2774026">
                  <a:extLst>
                    <a:ext uri="{9D8B030D-6E8A-4147-A177-3AD203B41FA5}">
                      <a16:colId xmlns:a16="http://schemas.microsoft.com/office/drawing/2014/main" xmlns="" val="20001"/>
                    </a:ext>
                  </a:extLst>
                </a:gridCol>
                <a:gridCol w="955652">
                  <a:extLst>
                    <a:ext uri="{9D8B030D-6E8A-4147-A177-3AD203B41FA5}">
                      <a16:colId xmlns:a16="http://schemas.microsoft.com/office/drawing/2014/main" xmlns="" val="20002"/>
                    </a:ext>
                  </a:extLst>
                </a:gridCol>
                <a:gridCol w="698646">
                  <a:extLst>
                    <a:ext uri="{9D8B030D-6E8A-4147-A177-3AD203B41FA5}">
                      <a16:colId xmlns:a16="http://schemas.microsoft.com/office/drawing/2014/main" xmlns="" val="20003"/>
                    </a:ext>
                  </a:extLst>
                </a:gridCol>
                <a:gridCol w="1478816">
                  <a:extLst>
                    <a:ext uri="{9D8B030D-6E8A-4147-A177-3AD203B41FA5}">
                      <a16:colId xmlns:a16="http://schemas.microsoft.com/office/drawing/2014/main" xmlns="" val="20004"/>
                    </a:ext>
                  </a:extLst>
                </a:gridCol>
                <a:gridCol w="953588">
                  <a:extLst>
                    <a:ext uri="{9D8B030D-6E8A-4147-A177-3AD203B41FA5}">
                      <a16:colId xmlns:a16="http://schemas.microsoft.com/office/drawing/2014/main" xmlns="" val="20005"/>
                    </a:ext>
                  </a:extLst>
                </a:gridCol>
                <a:gridCol w="733872">
                  <a:extLst>
                    <a:ext uri="{9D8B030D-6E8A-4147-A177-3AD203B41FA5}">
                      <a16:colId xmlns:a16="http://schemas.microsoft.com/office/drawing/2014/main" xmlns="" val="20006"/>
                    </a:ext>
                  </a:extLst>
                </a:gridCol>
              </a:tblGrid>
              <a:tr h="548234">
                <a:tc>
                  <a:txBody>
                    <a:bodyPr/>
                    <a:lstStyle/>
                    <a:p>
                      <a:pPr algn="l"/>
                      <a:r>
                        <a:rPr lang="ru-RU" sz="1200" dirty="0"/>
                        <a:t>№</a:t>
                      </a:r>
                    </a:p>
                    <a:p>
                      <a:pPr algn="l"/>
                      <a:r>
                        <a:rPr lang="ru-RU" sz="1200" dirty="0" err="1"/>
                        <a:t>п</a:t>
                      </a:r>
                      <a:r>
                        <a:rPr lang="ru-RU" sz="1200" dirty="0"/>
                        <a:t>/</a:t>
                      </a:r>
                      <a:r>
                        <a:rPr lang="ru-RU" sz="1200" dirty="0" err="1"/>
                        <a:t>п</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l"/>
                      <a:endParaRPr lang="ru-RU" sz="1200" dirty="0"/>
                    </a:p>
                    <a:p>
                      <a:pPr algn="l"/>
                      <a:r>
                        <a:rPr lang="ru-RU" sz="1200" dirty="0"/>
                        <a:t>Наименование проблемы</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l"/>
                      <a:r>
                        <a:rPr lang="ru-RU" sz="1200" dirty="0"/>
                        <a:t>Дата</a:t>
                      </a:r>
                    </a:p>
                    <a:p>
                      <a:pPr algn="l"/>
                      <a:r>
                        <a:rPr lang="ru-RU" sz="1200" dirty="0"/>
                        <a:t>написания</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l"/>
                      <a:endParaRPr lang="ru-RU" sz="1200" dirty="0"/>
                    </a:p>
                    <a:p>
                      <a:pPr algn="l"/>
                      <a:r>
                        <a:rPr lang="ru-RU" sz="1200" dirty="0"/>
                        <a:t>Статус</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l"/>
                      <a:endParaRPr lang="ru-RU" sz="1200" dirty="0"/>
                    </a:p>
                    <a:p>
                      <a:pPr algn="l"/>
                      <a:r>
                        <a:rPr lang="ru-RU" sz="1200" dirty="0"/>
                        <a:t>Ф.И.О. </a:t>
                      </a:r>
                    </a:p>
                    <a:p>
                      <a:pPr algn="l"/>
                      <a:r>
                        <a:rPr lang="ru-RU" sz="1200" dirty="0"/>
                        <a:t>исполнителя</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l"/>
                      <a:r>
                        <a:rPr lang="ru-RU" sz="1200" dirty="0"/>
                        <a:t>Дата</a:t>
                      </a:r>
                    </a:p>
                    <a:p>
                      <a:pPr algn="l"/>
                      <a:r>
                        <a:rPr lang="ru-RU" sz="1200" dirty="0"/>
                        <a:t>решения</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l"/>
                      <a:r>
                        <a:rPr lang="ru-RU" sz="1200" dirty="0"/>
                        <a:t>Примечания</a:t>
                      </a:r>
                      <a:endParaRPr lang="ru-RU" sz="1200" dirty="0">
                        <a:solidFill>
                          <a:schemeClr val="tx1">
                            <a:lumMod val="95000"/>
                            <a:lumOff val="5000"/>
                          </a:schemeClr>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761427">
                <a:tc>
                  <a:txBody>
                    <a:bodyPr/>
                    <a:lstStyle/>
                    <a:p>
                      <a:pPr algn="l"/>
                      <a:r>
                        <a:rPr lang="ru-RU" sz="1400" dirty="0"/>
                        <a:t>6</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200" dirty="0"/>
                        <a:t>Не корректная</a:t>
                      </a:r>
                      <a:r>
                        <a:rPr lang="ru-RU" sz="1200" baseline="0" dirty="0"/>
                        <a:t> работа врачей в Барс МИС при оформлении записей в форме 112/у и закрытии талонов законченного случая.</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13.04.2020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txBody>
                  <a:tcPr/>
                </a:tc>
                <a:tc>
                  <a:txBody>
                    <a:bodyPr/>
                    <a:lstStyle/>
                    <a:p>
                      <a:pPr algn="l"/>
                      <a:r>
                        <a:rPr lang="ru-RU" sz="1200" dirty="0"/>
                        <a:t>Лечащие врачи</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01.08.2020</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761427">
                <a:tc>
                  <a:txBody>
                    <a:bodyPr/>
                    <a:lstStyle/>
                    <a:p>
                      <a:pPr algn="l"/>
                      <a:r>
                        <a:rPr lang="ru-RU" sz="1400" dirty="0"/>
                        <a:t>6.1</a:t>
                      </a:r>
                    </a:p>
                    <a:p>
                      <a:pPr algn="l"/>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200" dirty="0"/>
                        <a:t>Частые поломки компьютеров и сбои</a:t>
                      </a:r>
                      <a:r>
                        <a:rPr lang="ru-RU" sz="1200" baseline="0" dirty="0"/>
                        <a:t> </a:t>
                      </a:r>
                    </a:p>
                    <a:p>
                      <a:pPr algn="l"/>
                      <a:r>
                        <a:rPr lang="ru-RU" sz="1200" baseline="0" dirty="0"/>
                        <a:t>работы программы МИС</a:t>
                      </a:r>
                      <a:endParaRPr lang="ru-RU" sz="1200" dirty="0"/>
                    </a:p>
                    <a:p>
                      <a:pPr algn="l"/>
                      <a:endParaRPr lang="ru-RU"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en-US" sz="1600" dirty="0" smtClean="0"/>
                        <a:t>+</a:t>
                      </a:r>
                      <a:endParaRPr lang="ru-RU" sz="1600" dirty="0"/>
                    </a:p>
                    <a:p>
                      <a:pPr algn="ctr"/>
                      <a:endParaRPr lang="ru-RU" sz="1600" dirty="0"/>
                    </a:p>
                    <a:p>
                      <a:pPr algn="ctr"/>
                      <a:endParaRPr lang="ru-RU" sz="1600" dirty="0">
                        <a:latin typeface="Times New Roman" panose="02020603050405020304" pitchFamily="18" charset="0"/>
                        <a:cs typeface="Times New Roman" panose="02020603050405020304" pitchFamily="18" charset="0"/>
                      </a:endParaRPr>
                    </a:p>
                  </a:txBody>
                  <a:tcPr/>
                </a:tc>
                <a:tc>
                  <a:txBody>
                    <a:bodyPr/>
                    <a:lstStyle/>
                    <a:p>
                      <a:pPr algn="l"/>
                      <a:r>
                        <a:rPr lang="en-US" sz="1200" dirty="0"/>
                        <a:t>IT</a:t>
                      </a:r>
                      <a:r>
                        <a:rPr lang="en-US" sz="1200" baseline="0" dirty="0"/>
                        <a:t> </a:t>
                      </a:r>
                      <a:r>
                        <a:rPr lang="ru-RU" sz="1200" dirty="0"/>
                        <a:t>специалист</a:t>
                      </a:r>
                      <a:endParaRPr lang="en-US" sz="1200" dirty="0"/>
                    </a:p>
                    <a:p>
                      <a:pPr algn="l"/>
                      <a:r>
                        <a:rPr lang="ru-RU" sz="1200" dirty="0"/>
                        <a:t>Ионов  С. И.</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01.06.2020</a:t>
                      </a:r>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dirty="0">
                        <a:latin typeface="Times New Roman" pitchFamily="18" charset="0"/>
                        <a:cs typeface="Times New Roman" pitchFamily="18" charset="0"/>
                      </a:endParaRPr>
                    </a:p>
                  </a:txBody>
                  <a:tcPr/>
                </a:tc>
                <a:extLst>
                  <a:ext uri="{0D108BD9-81ED-4DB2-BD59-A6C34878D82A}">
                    <a16:rowId xmlns:a16="http://schemas.microsoft.com/office/drawing/2014/main" xmlns="" val="10007"/>
                  </a:ext>
                </a:extLst>
              </a:tr>
              <a:tr h="761427">
                <a:tc>
                  <a:txBody>
                    <a:bodyPr/>
                    <a:lstStyle/>
                    <a:p>
                      <a:pPr algn="l"/>
                      <a:r>
                        <a:rPr lang="ru-RU" sz="1400" dirty="0"/>
                        <a:t>7</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200" dirty="0"/>
                        <a:t>Отсутствие необходимых результатов клинико-лабораторных</a:t>
                      </a:r>
                      <a:r>
                        <a:rPr lang="ru-RU" sz="1200" baseline="0" dirty="0"/>
                        <a:t> исследований, входящих в стандарт законченного случая лечения, </a:t>
                      </a:r>
                      <a:r>
                        <a:rPr lang="ru-RU" sz="1200" dirty="0"/>
                        <a:t>в форме 112/у.</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13.04.2020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Зам. главного врача по внебольничной помощи Губанова Т.А., лечащие </a:t>
                      </a:r>
                      <a:r>
                        <a:rPr lang="ru-RU" sz="1200" dirty="0"/>
                        <a:t>врачи</a:t>
                      </a:r>
                    </a:p>
                    <a:p>
                      <a:pPr algn="l"/>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01.08.2020</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930633">
                <a:tc>
                  <a:txBody>
                    <a:bodyPr/>
                    <a:lstStyle/>
                    <a:p>
                      <a:pPr algn="l"/>
                      <a:r>
                        <a:rPr lang="ru-RU" sz="1400" dirty="0"/>
                        <a:t>8</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200" baseline="0" dirty="0"/>
                        <a:t>Не эффективный контроль зам. главного врача по внебольничной помощи качества ведения первичной медицинской документации.</a:t>
                      </a:r>
                      <a:endParaRPr lang="ru-RU" sz="1200" baseline="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13.04.2020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Зам. главного врача по внебольничной помощи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Губанова Т.А.</a:t>
                      </a:r>
                    </a:p>
                    <a:p>
                      <a:pPr algn="l"/>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01.06.2020</a:t>
                      </a:r>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dirty="0">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592221">
                <a:tc>
                  <a:txBody>
                    <a:bodyPr/>
                    <a:lstStyle/>
                    <a:p>
                      <a:pPr algn="l"/>
                      <a:r>
                        <a:rPr lang="ru-RU" sz="1400" dirty="0"/>
                        <a:t>9</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Не проводится самоконтроль врачей форм 112/у перед представлением их на медико-экономическую экспертизу</a:t>
                      </a: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13.04.2020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Лечащие врачи</a:t>
                      </a:r>
                    </a:p>
                    <a:p>
                      <a:pPr algn="l"/>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01.06.2020</a:t>
                      </a:r>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dirty="0">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r h="423015">
                <a:tc>
                  <a:txBody>
                    <a:bodyPr/>
                    <a:lstStyle/>
                    <a:p>
                      <a:pPr algn="l"/>
                      <a:r>
                        <a:rPr lang="ru-RU" sz="1400" dirty="0"/>
                        <a:t>10</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kumimoji="0" lang="ru-RU" sz="1200" u="none" strike="noStrike" kern="1200" cap="none" spc="0" normalizeH="0" baseline="0" noProof="0" dirty="0">
                          <a:ln>
                            <a:noFill/>
                          </a:ln>
                          <a:effectLst/>
                          <a:uLnTx/>
                          <a:uFillTx/>
                        </a:rPr>
                        <a:t>Несоответствие  данных медицинской документации данным реестра счетов:</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13.04.2020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Лечащие врачи</a:t>
                      </a:r>
                    </a:p>
                    <a:p>
                      <a:pPr algn="l"/>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01.08.2020</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dirty="0">
                        <a:latin typeface="Times New Roman" pitchFamily="18" charset="0"/>
                        <a:cs typeface="Times New Roman" pitchFamily="18" charset="0"/>
                      </a:endParaRPr>
                    </a:p>
                  </a:txBody>
                  <a:tcPr/>
                </a:tc>
                <a:extLst>
                  <a:ext uri="{0D108BD9-81ED-4DB2-BD59-A6C34878D82A}">
                    <a16:rowId xmlns:a16="http://schemas.microsoft.com/office/drawing/2014/main" xmlns="" val="10005"/>
                  </a:ext>
                </a:extLst>
              </a:tr>
              <a:tr h="479417">
                <a:tc>
                  <a:txBody>
                    <a:bodyPr/>
                    <a:lstStyle/>
                    <a:p>
                      <a:pPr algn="l"/>
                      <a:r>
                        <a:rPr lang="ru-RU" sz="1400" dirty="0"/>
                        <a:t>10.1</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200" dirty="0"/>
                        <a:t>отсутствуют</a:t>
                      </a:r>
                      <a:r>
                        <a:rPr lang="ru-RU" sz="1200" baseline="0" dirty="0"/>
                        <a:t> записи посещений внутри законченного случая лечения;</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13.04.2020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en-US"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Лечащие врачи</a:t>
                      </a: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01.06.2020</a:t>
                      </a:r>
                      <a:endParaRPr lang="ru-RU" sz="1200" dirty="0">
                        <a:latin typeface="Times New Roman" panose="02020603050405020304" pitchFamily="18" charset="0"/>
                        <a:cs typeface="Times New Roman" panose="02020603050405020304" pitchFamily="18" charset="0"/>
                      </a:endParaRPr>
                    </a:p>
                  </a:txBody>
                  <a:tcPr/>
                </a:tc>
                <a:tc>
                  <a:txBody>
                    <a:bodyPr/>
                    <a:lstStyle/>
                    <a:p>
                      <a:endParaRPr lang="ru-RU" sz="1200" dirty="0">
                        <a:latin typeface="Times New Roman" pitchFamily="18" charset="0"/>
                        <a:cs typeface="Times New Roman" pitchFamily="18" charset="0"/>
                      </a:endParaRP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xmlns="" val="23321410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6290</TotalTime>
  <Words>6969</Words>
  <Application>Microsoft Office PowerPoint</Application>
  <PresentationFormat>Экран (4:3)</PresentationFormat>
  <Paragraphs>1568</Paragraphs>
  <Slides>71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71</vt:i4>
      </vt:variant>
    </vt:vector>
  </HeadingPairs>
  <TitlesOfParts>
    <vt:vector size="72"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Olga</dc:creator>
  <cp:lastModifiedBy>Новиков</cp:lastModifiedBy>
  <cp:revision>576</cp:revision>
  <dcterms:created xsi:type="dcterms:W3CDTF">2019-01-21T13:30:00Z</dcterms:created>
  <dcterms:modified xsi:type="dcterms:W3CDTF">2020-09-18T06:12:44Z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19</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24</vt:i4>
  </property>
  <property fmtid="{D5CDD505-2E9C-101B-9397-08002B2CF9AE}" pid="12" name="KSOProductBuildVer">
    <vt:lpwstr>1049-10.2.0.5965</vt:lpwstr>
  </property>
</Properties>
</file>